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8736" r:id="rId1"/>
    <p:sldMasterId id="2147488741" r:id="rId2"/>
    <p:sldMasterId id="2147488747" r:id="rId3"/>
  </p:sldMasterIdLst>
  <p:notesMasterIdLst>
    <p:notesMasterId r:id="rId197"/>
  </p:notesMasterIdLst>
  <p:handoutMasterIdLst>
    <p:handoutMasterId r:id="rId198"/>
  </p:handoutMasterIdLst>
  <p:sldIdLst>
    <p:sldId id="1500" r:id="rId4"/>
    <p:sldId id="1489" r:id="rId5"/>
    <p:sldId id="1494" r:id="rId6"/>
    <p:sldId id="1533" r:id="rId7"/>
    <p:sldId id="1534" r:id="rId8"/>
    <p:sldId id="1531" r:id="rId9"/>
    <p:sldId id="1807" r:id="rId10"/>
    <p:sldId id="1808" r:id="rId11"/>
    <p:sldId id="1809" r:id="rId12"/>
    <p:sldId id="1810" r:id="rId13"/>
    <p:sldId id="1811" r:id="rId14"/>
    <p:sldId id="1812" r:id="rId15"/>
    <p:sldId id="1813" r:id="rId16"/>
    <p:sldId id="1814" r:id="rId17"/>
    <p:sldId id="1815" r:id="rId18"/>
    <p:sldId id="1816" r:id="rId19"/>
    <p:sldId id="1817" r:id="rId20"/>
    <p:sldId id="1818" r:id="rId21"/>
    <p:sldId id="1819" r:id="rId22"/>
    <p:sldId id="1820" r:id="rId23"/>
    <p:sldId id="1821" r:id="rId24"/>
    <p:sldId id="1822" r:id="rId25"/>
    <p:sldId id="1823" r:id="rId26"/>
    <p:sldId id="1824" r:id="rId27"/>
    <p:sldId id="1825" r:id="rId28"/>
    <p:sldId id="1826" r:id="rId29"/>
    <p:sldId id="1827" r:id="rId30"/>
    <p:sldId id="1828" r:id="rId31"/>
    <p:sldId id="1829" r:id="rId32"/>
    <p:sldId id="1830" r:id="rId33"/>
    <p:sldId id="1831" r:id="rId34"/>
    <p:sldId id="1832" r:id="rId35"/>
    <p:sldId id="1833" r:id="rId36"/>
    <p:sldId id="1834" r:id="rId37"/>
    <p:sldId id="1835" r:id="rId38"/>
    <p:sldId id="1836" r:id="rId39"/>
    <p:sldId id="1837" r:id="rId40"/>
    <p:sldId id="1838" r:id="rId41"/>
    <p:sldId id="1839" r:id="rId42"/>
    <p:sldId id="1840" r:id="rId43"/>
    <p:sldId id="1841" r:id="rId44"/>
    <p:sldId id="1842" r:id="rId45"/>
    <p:sldId id="1843" r:id="rId46"/>
    <p:sldId id="1844" r:id="rId47"/>
    <p:sldId id="1845" r:id="rId48"/>
    <p:sldId id="1846" r:id="rId49"/>
    <p:sldId id="1847" r:id="rId50"/>
    <p:sldId id="1848" r:id="rId51"/>
    <p:sldId id="1849" r:id="rId52"/>
    <p:sldId id="1850" r:id="rId53"/>
    <p:sldId id="1851" r:id="rId54"/>
    <p:sldId id="1852" r:id="rId55"/>
    <p:sldId id="1853" r:id="rId56"/>
    <p:sldId id="1854" r:id="rId57"/>
    <p:sldId id="1855" r:id="rId58"/>
    <p:sldId id="1856" r:id="rId59"/>
    <p:sldId id="1857" r:id="rId60"/>
    <p:sldId id="1858" r:id="rId61"/>
    <p:sldId id="1791" r:id="rId62"/>
    <p:sldId id="2680" r:id="rId63"/>
    <p:sldId id="2681" r:id="rId64"/>
    <p:sldId id="2682" r:id="rId65"/>
    <p:sldId id="2683" r:id="rId66"/>
    <p:sldId id="2684" r:id="rId67"/>
    <p:sldId id="2685" r:id="rId68"/>
    <p:sldId id="2686" r:id="rId69"/>
    <p:sldId id="2687" r:id="rId70"/>
    <p:sldId id="2688" r:id="rId71"/>
    <p:sldId id="2689" r:id="rId72"/>
    <p:sldId id="2690" r:id="rId73"/>
    <p:sldId id="1871" r:id="rId74"/>
    <p:sldId id="1883" r:id="rId75"/>
    <p:sldId id="1895" r:id="rId76"/>
    <p:sldId id="1872" r:id="rId77"/>
    <p:sldId id="1884" r:id="rId78"/>
    <p:sldId id="1896" r:id="rId79"/>
    <p:sldId id="1873" r:id="rId80"/>
    <p:sldId id="1885" r:id="rId81"/>
    <p:sldId id="1897" r:id="rId82"/>
    <p:sldId id="1874" r:id="rId83"/>
    <p:sldId id="1886" r:id="rId84"/>
    <p:sldId id="1898" r:id="rId85"/>
    <p:sldId id="1875" r:id="rId86"/>
    <p:sldId id="1899" r:id="rId87"/>
    <p:sldId id="1887" r:id="rId88"/>
    <p:sldId id="1876" r:id="rId89"/>
    <p:sldId id="1900" r:id="rId90"/>
    <p:sldId id="1888" r:id="rId91"/>
    <p:sldId id="1877" r:id="rId92"/>
    <p:sldId id="1889" r:id="rId93"/>
    <p:sldId id="1901" r:id="rId94"/>
    <p:sldId id="1878" r:id="rId95"/>
    <p:sldId id="1890" r:id="rId96"/>
    <p:sldId id="1902" r:id="rId97"/>
    <p:sldId id="1879" r:id="rId98"/>
    <p:sldId id="1891" r:id="rId99"/>
    <p:sldId id="1903" r:id="rId100"/>
    <p:sldId id="1880" r:id="rId101"/>
    <p:sldId id="1892" r:id="rId102"/>
    <p:sldId id="1904" r:id="rId103"/>
    <p:sldId id="1881" r:id="rId104"/>
    <p:sldId id="1893" r:id="rId105"/>
    <p:sldId id="1905" r:id="rId106"/>
    <p:sldId id="1882" r:id="rId107"/>
    <p:sldId id="1894" r:id="rId108"/>
    <p:sldId id="1906" r:id="rId109"/>
    <p:sldId id="1740" r:id="rId110"/>
    <p:sldId id="1741" r:id="rId111"/>
    <p:sldId id="2581" r:id="rId112"/>
    <p:sldId id="2582" r:id="rId113"/>
    <p:sldId id="2583" r:id="rId114"/>
    <p:sldId id="2614" r:id="rId115"/>
    <p:sldId id="2615" r:id="rId116"/>
    <p:sldId id="2616" r:id="rId117"/>
    <p:sldId id="2617" r:id="rId118"/>
    <p:sldId id="2618" r:id="rId119"/>
    <p:sldId id="2619" r:id="rId120"/>
    <p:sldId id="2620" r:id="rId121"/>
    <p:sldId id="2621" r:id="rId122"/>
    <p:sldId id="2622" r:id="rId123"/>
    <p:sldId id="2623" r:id="rId124"/>
    <p:sldId id="2624" r:id="rId125"/>
    <p:sldId id="2625" r:id="rId126"/>
    <p:sldId id="2626" r:id="rId127"/>
    <p:sldId id="2641" r:id="rId128"/>
    <p:sldId id="2642" r:id="rId129"/>
    <p:sldId id="2643" r:id="rId130"/>
    <p:sldId id="2644" r:id="rId131"/>
    <p:sldId id="2645" r:id="rId132"/>
    <p:sldId id="2646" r:id="rId133"/>
    <p:sldId id="2647" r:id="rId134"/>
    <p:sldId id="2648" r:id="rId135"/>
    <p:sldId id="2649" r:id="rId136"/>
    <p:sldId id="2650" r:id="rId137"/>
    <p:sldId id="2651" r:id="rId138"/>
    <p:sldId id="2652" r:id="rId139"/>
    <p:sldId id="2653" r:id="rId140"/>
    <p:sldId id="2654" r:id="rId141"/>
    <p:sldId id="2655" r:id="rId142"/>
    <p:sldId id="2656" r:id="rId143"/>
    <p:sldId id="2657" r:id="rId144"/>
    <p:sldId id="2658" r:id="rId145"/>
    <p:sldId id="2659" r:id="rId146"/>
    <p:sldId id="2660" r:id="rId147"/>
    <p:sldId id="2661" r:id="rId148"/>
    <p:sldId id="2662" r:id="rId149"/>
    <p:sldId id="2663" r:id="rId150"/>
    <p:sldId id="2627" r:id="rId151"/>
    <p:sldId id="2628" r:id="rId152"/>
    <p:sldId id="2629" r:id="rId153"/>
    <p:sldId id="2630" r:id="rId154"/>
    <p:sldId id="2631" r:id="rId155"/>
    <p:sldId id="2632" r:id="rId156"/>
    <p:sldId id="2633" r:id="rId157"/>
    <p:sldId id="2634" r:id="rId158"/>
    <p:sldId id="2635" r:id="rId159"/>
    <p:sldId id="2636" r:id="rId160"/>
    <p:sldId id="2637" r:id="rId161"/>
    <p:sldId id="2638" r:id="rId162"/>
    <p:sldId id="2639" r:id="rId163"/>
    <p:sldId id="2640" r:id="rId164"/>
    <p:sldId id="2691" r:id="rId165"/>
    <p:sldId id="2692" r:id="rId166"/>
    <p:sldId id="2693" r:id="rId167"/>
    <p:sldId id="2694" r:id="rId168"/>
    <p:sldId id="2695" r:id="rId169"/>
    <p:sldId id="2696" r:id="rId170"/>
    <p:sldId id="2697" r:id="rId171"/>
    <p:sldId id="2698" r:id="rId172"/>
    <p:sldId id="2699" r:id="rId173"/>
    <p:sldId id="2700" r:id="rId174"/>
    <p:sldId id="2701" r:id="rId175"/>
    <p:sldId id="2702" r:id="rId176"/>
    <p:sldId id="2703" r:id="rId177"/>
    <p:sldId id="2704" r:id="rId178"/>
    <p:sldId id="2705" r:id="rId179"/>
    <p:sldId id="2706" r:id="rId180"/>
    <p:sldId id="2707" r:id="rId181"/>
    <p:sldId id="2708" r:id="rId182"/>
    <p:sldId id="2709" r:id="rId183"/>
    <p:sldId id="2710" r:id="rId184"/>
    <p:sldId id="2711" r:id="rId185"/>
    <p:sldId id="2712" r:id="rId186"/>
    <p:sldId id="2713" r:id="rId187"/>
    <p:sldId id="2714" r:id="rId188"/>
    <p:sldId id="2715" r:id="rId189"/>
    <p:sldId id="2716" r:id="rId190"/>
    <p:sldId id="2717" r:id="rId191"/>
    <p:sldId id="2718" r:id="rId192"/>
    <p:sldId id="2719" r:id="rId193"/>
    <p:sldId id="2720" r:id="rId194"/>
    <p:sldId id="2721" r:id="rId195"/>
    <p:sldId id="2722" r:id="rId196"/>
  </p:sldIdLst>
  <p:sldSz cx="9906000" cy="6858000" type="A4"/>
  <p:notesSz cx="6797675" cy="9928225"/>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Core FB MC KPI Report" id="{9A575414-7EA3-6D46-A32E-7BC1A8A1029C}">
          <p14:sldIdLst>
            <p14:sldId id="1500"/>
            <p14:sldId id="1489"/>
            <p14:sldId id="1494"/>
            <p14:sldId id="1533"/>
            <p14:sldId id="1534"/>
            <p14:sldId id="1531"/>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837"/>
            <p14:sldId id="1838"/>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791"/>
            <p14:sldId id="2680"/>
            <p14:sldId id="2681"/>
            <p14:sldId id="2682"/>
            <p14:sldId id="2683"/>
            <p14:sldId id="2684"/>
            <p14:sldId id="2685"/>
            <p14:sldId id="2686"/>
            <p14:sldId id="2687"/>
            <p14:sldId id="2688"/>
            <p14:sldId id="2689"/>
            <p14:sldId id="2690"/>
            <p14:sldId id="1871"/>
            <p14:sldId id="1883"/>
            <p14:sldId id="1895"/>
            <p14:sldId id="1872"/>
            <p14:sldId id="1884"/>
            <p14:sldId id="1896"/>
            <p14:sldId id="1873"/>
            <p14:sldId id="1885"/>
            <p14:sldId id="1897"/>
            <p14:sldId id="1874"/>
            <p14:sldId id="1886"/>
            <p14:sldId id="1898"/>
            <p14:sldId id="1875"/>
            <p14:sldId id="1899"/>
            <p14:sldId id="1887"/>
            <p14:sldId id="1876"/>
            <p14:sldId id="1900"/>
            <p14:sldId id="1888"/>
            <p14:sldId id="1877"/>
            <p14:sldId id="1889"/>
            <p14:sldId id="1901"/>
            <p14:sldId id="1878"/>
            <p14:sldId id="1890"/>
            <p14:sldId id="1902"/>
            <p14:sldId id="1879"/>
            <p14:sldId id="1891"/>
            <p14:sldId id="1903"/>
            <p14:sldId id="1880"/>
            <p14:sldId id="1892"/>
            <p14:sldId id="1904"/>
            <p14:sldId id="1881"/>
            <p14:sldId id="1893"/>
            <p14:sldId id="1905"/>
            <p14:sldId id="1882"/>
            <p14:sldId id="1894"/>
            <p14:sldId id="1906"/>
            <p14:sldId id="1740"/>
            <p14:sldId id="1741"/>
            <p14:sldId id="2581"/>
            <p14:sldId id="2582"/>
            <p14:sldId id="2583"/>
            <p14:sldId id="2614"/>
            <p14:sldId id="2615"/>
            <p14:sldId id="2616"/>
            <p14:sldId id="2617"/>
            <p14:sldId id="2618"/>
            <p14:sldId id="2619"/>
            <p14:sldId id="2620"/>
            <p14:sldId id="2621"/>
            <p14:sldId id="2622"/>
            <p14:sldId id="2623"/>
            <p14:sldId id="2624"/>
            <p14:sldId id="2625"/>
            <p14:sldId id="2626"/>
            <p14:sldId id="2641"/>
            <p14:sldId id="2642"/>
            <p14:sldId id="2643"/>
            <p14:sldId id="2644"/>
            <p14:sldId id="2645"/>
            <p14:sldId id="2646"/>
            <p14:sldId id="2647"/>
            <p14:sldId id="2648"/>
            <p14:sldId id="2649"/>
            <p14:sldId id="2650"/>
            <p14:sldId id="2651"/>
            <p14:sldId id="2652"/>
            <p14:sldId id="2653"/>
            <p14:sldId id="2654"/>
            <p14:sldId id="2655"/>
            <p14:sldId id="2656"/>
            <p14:sldId id="2657"/>
            <p14:sldId id="2658"/>
            <p14:sldId id="2659"/>
            <p14:sldId id="2660"/>
            <p14:sldId id="2661"/>
            <p14:sldId id="2662"/>
            <p14:sldId id="2663"/>
            <p14:sldId id="2627"/>
            <p14:sldId id="2628"/>
            <p14:sldId id="2629"/>
            <p14:sldId id="2630"/>
            <p14:sldId id="2631"/>
            <p14:sldId id="2632"/>
            <p14:sldId id="2633"/>
            <p14:sldId id="2634"/>
            <p14:sldId id="2635"/>
            <p14:sldId id="2636"/>
            <p14:sldId id="2637"/>
            <p14:sldId id="2638"/>
            <p14:sldId id="2639"/>
            <p14:sldId id="2640"/>
            <p14:sldId id="2691"/>
            <p14:sldId id="2692"/>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 id="2716"/>
            <p14:sldId id="2717"/>
            <p14:sldId id="2718"/>
            <p14:sldId id="2719"/>
            <p14:sldId id="2720"/>
            <p14:sldId id="2721"/>
            <p14:sldId id="2722"/>
          </p14:sldIdLst>
        </p14:section>
      </p14:sectionLst>
    </p:ext>
    <p:ext uri="{EFAFB233-063F-42B5-8137-9DF3F51BA10A}">
      <p15:sldGuideLst xmlns:p15="http://schemas.microsoft.com/office/powerpoint/2012/main">
        <p15:guide id="1" orient="horz" pos="1071" userDrawn="1">
          <p15:clr>
            <a:srgbClr val="A4A3A4"/>
          </p15:clr>
        </p15:guide>
        <p15:guide id="2" orient="horz" pos="2840" userDrawn="1">
          <p15:clr>
            <a:srgbClr val="A4A3A4"/>
          </p15:clr>
        </p15:guide>
        <p15:guide id="3" pos="325"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7" name="Autor" initials="A" lastIdx="0" clrIdx="27"/>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44"/>
    <a:srgbClr val="008000"/>
    <a:srgbClr val="AD0600"/>
    <a:srgbClr val="B40600"/>
    <a:srgbClr val="787F04"/>
    <a:srgbClr val="8BB88D"/>
    <a:srgbClr val="B798CF"/>
    <a:srgbClr val="3266FF"/>
    <a:srgbClr val="0100FE"/>
    <a:srgbClr val="00D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384DC-721F-47E8-A0EA-170981560123}" v="28" dt="2021-06-21T08:18:14.615"/>
    <p1510:client id="{62C394B2-83CD-4555-AAC6-9F65B31E6C5D}" v="107" dt="2020-11-24T22:35:25.112"/>
    <p1510:client id="{975E9911-A1D9-495B-A449-BD88D1E03942}" v="24" dt="2021-03-03T09:58:41.81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6556" autoAdjust="0"/>
  </p:normalViewPr>
  <p:slideViewPr>
    <p:cSldViewPr snapToGrid="0">
      <p:cViewPr varScale="1">
        <p:scale>
          <a:sx n="73" d="100"/>
          <a:sy n="73" d="100"/>
        </p:scale>
        <p:origin x="1236" y="72"/>
      </p:cViewPr>
      <p:guideLst>
        <p:guide orient="horz" pos="1071"/>
        <p:guide orient="horz" pos="2840"/>
        <p:guide pos="32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presProps" Target="presProp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notesMaster" Target="notesMasters/notesMaster1.xml"/><Relationship Id="rId201" Type="http://schemas.openxmlformats.org/officeDocument/2006/relationships/viewProps" Target="viewProp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handoutMaster" Target="handoutMasters/handoutMaster1.xml"/><Relationship Id="rId202" Type="http://schemas.openxmlformats.org/officeDocument/2006/relationships/theme" Target="theme/theme1.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0915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5097245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6116041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6136068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4677724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5597396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2021-02-03</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2021-02-06</a:t>
            </a:r>
            <a:endParaRPr dirty="0"/>
          </a:p>
          <a:p>
            <a:r>
              <a:rPr b="0" dirty="0"/>
              <a:t>No alt text provided.</a:t>
            </a:r>
            <a:endParaRPr dirty="0"/>
          </a:p>
          <a:p>
            <a:endParaRPr dirty="0"/>
          </a:p>
        </p:txBody>
      </p:sp>
    </p:spTree>
    <p:extLst>
      <p:ext uri="{BB962C8B-B14F-4D97-AF65-F5344CB8AC3E}">
        <p14:creationId xmlns:p14="http://schemas.microsoft.com/office/powerpoint/2010/main" val="39185656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2021-02-09</a:t>
            </a:r>
            <a:endParaRPr dirty="0"/>
          </a:p>
          <a:p>
            <a:r>
              <a:rPr b="0" dirty="0"/>
              <a:t>No alt text provided.</a:t>
            </a:r>
            <a:endParaRPr dirty="0"/>
          </a:p>
          <a:p>
            <a:endParaRPr dirty="0"/>
          </a:p>
        </p:txBody>
      </p:sp>
    </p:spTree>
    <p:extLst>
      <p:ext uri="{BB962C8B-B14F-4D97-AF65-F5344CB8AC3E}">
        <p14:creationId xmlns:p14="http://schemas.microsoft.com/office/powerpoint/2010/main" val="134744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6336103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320425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2164129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13304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9356169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606537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2585102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196650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763252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4571664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728099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6098308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2681558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5609879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29562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5618011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779083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738439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215708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024702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01463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684775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9454709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95376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3947486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18459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19698384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14128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46607206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808114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131401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2472204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0879620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4039036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564357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249237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38992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29407240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364477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97417726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4449830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5777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405451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24929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424319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3592299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24500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474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543641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061106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2521928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174430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997572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615078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791389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611396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027104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98499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53177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178194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885617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400576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420528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2092686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544661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980706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600267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521007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57531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0643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983928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4189451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3484210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363342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655063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469959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1638331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687741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062543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559621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6726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37800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667003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477649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41045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1993035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5387126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591520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374831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6453841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880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55442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7370116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370328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6327113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8063581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4131644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3576455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838451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7990512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7640218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392518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6890109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8365610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4616022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016952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5728105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6854578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0470991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244167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2021-02-01</a:t>
            </a:r>
            <a:endParaRPr dirty="0"/>
          </a:p>
          <a:p>
            <a:r>
              <a:rPr b="0" dirty="0"/>
              <a:t>No alt text provided.</a:t>
            </a:r>
            <a:endParaRPr dirty="0"/>
          </a:p>
          <a:p>
            <a:endParaRPr dirty="0"/>
          </a:p>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802561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2021-02-09</a:t>
            </a:r>
            <a:endParaRPr dirty="0"/>
          </a:p>
          <a:p>
            <a:r>
              <a:rPr b="0" dirty="0"/>
              <a:t>No alt text provided.</a:t>
            </a:r>
            <a:endParaRPr dirty="0"/>
          </a:p>
          <a:p>
            <a:endParaRPr dirty="0"/>
          </a:p>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890743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6392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864180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2021-02-01</a:t>
            </a:r>
            <a:endParaRPr dirty="0"/>
          </a:p>
          <a:p>
            <a:r>
              <a:rPr b="0" dirty="0"/>
              <a:t>No alt text provided.</a:t>
            </a:r>
            <a:endParaRPr dirty="0"/>
          </a:p>
          <a:p>
            <a:endParaRPr dirty="0"/>
          </a:p>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595265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2021-02-09</a:t>
            </a:r>
            <a:endParaRPr dirty="0"/>
          </a:p>
          <a:p>
            <a:r>
              <a:rPr b="0" dirty="0"/>
              <a:t>No alt text provided.</a:t>
            </a:r>
            <a:endParaRPr dirty="0"/>
          </a:p>
          <a:p>
            <a:endParaRPr dirty="0"/>
          </a:p>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461276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3157698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2021-02-01</a:t>
            </a:r>
            <a:endParaRPr dirty="0"/>
          </a:p>
          <a:p>
            <a:r>
              <a:rPr b="0" dirty="0"/>
              <a:t>No alt text provided.</a:t>
            </a:r>
            <a:endParaRPr dirty="0"/>
          </a:p>
          <a:p>
            <a:endParaRPr dirty="0"/>
          </a:p>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6200882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886243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2021-02-09</a:t>
            </a:r>
            <a:endParaRPr dirty="0"/>
          </a:p>
          <a:p>
            <a:r>
              <a:rPr b="0" dirty="0"/>
              <a:t>No alt text provided.</a:t>
            </a:r>
            <a:endParaRPr dirty="0"/>
          </a:p>
          <a:p>
            <a:endParaRPr dirty="0"/>
          </a:p>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1298248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2893725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8176633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3983666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814705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8308937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6478357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3428174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8370649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7566075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9498034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2557994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984848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2021-02-28</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1586972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2021-02-03</a:t>
            </a:r>
            <a:endParaRPr dirty="0"/>
          </a:p>
          <a:p>
            <a:r>
              <a:rPr b="0" dirty="0"/>
              <a:t>No alt text provided.</a:t>
            </a:r>
            <a:endParaRPr dirty="0"/>
          </a:p>
          <a:p>
            <a:endParaRPr dirty="0"/>
          </a:p>
          <a:p>
            <a:r>
              <a:rPr b="1" dirty="0"/>
              <a:t>2021-02-04</a:t>
            </a:r>
            <a:endParaRPr dirty="0"/>
          </a:p>
          <a:p>
            <a:r>
              <a:rPr b="0" dirty="0"/>
              <a:t>No alt text provided.</a:t>
            </a:r>
            <a:endParaRPr dirty="0"/>
          </a:p>
          <a:p>
            <a:endParaRPr dirty="0"/>
          </a:p>
          <a:p>
            <a:r>
              <a:rPr b="1" dirty="0"/>
              <a:t>2021-02-08</a:t>
            </a:r>
            <a:endParaRPr dirty="0"/>
          </a:p>
          <a:p>
            <a:r>
              <a:rPr b="0" dirty="0"/>
              <a:t>No alt text provided.</a:t>
            </a:r>
            <a:endParaRPr dirty="0"/>
          </a:p>
          <a:p>
            <a:endParaRPr dirty="0"/>
          </a:p>
          <a:p>
            <a:r>
              <a:rPr b="1" dirty="0"/>
              <a:t>2021-02-06</a:t>
            </a:r>
            <a:endParaRPr dirty="0"/>
          </a:p>
          <a:p>
            <a:r>
              <a:rPr b="0" dirty="0"/>
              <a:t>No alt text provided.</a:t>
            </a:r>
            <a:endParaRPr dirty="0"/>
          </a:p>
          <a:p>
            <a:endParaRPr dirty="0"/>
          </a:p>
          <a:p>
            <a:r>
              <a:rPr b="1" dirty="0"/>
              <a:t>2021-02-05</a:t>
            </a:r>
            <a:endParaRPr dirty="0"/>
          </a:p>
          <a:p>
            <a:r>
              <a:rPr b="0" dirty="0"/>
              <a:t>No alt text provided.</a:t>
            </a:r>
            <a:endParaRPr dirty="0"/>
          </a:p>
          <a:p>
            <a:endParaRPr dirty="0"/>
          </a:p>
          <a:p>
            <a:r>
              <a:rPr b="1" dirty="0"/>
              <a:t>2021-02-01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4324345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2021-02-10</a:t>
            </a:r>
            <a:endParaRPr dirty="0"/>
          </a:p>
          <a:p>
            <a:r>
              <a:rPr b="0" dirty="0"/>
              <a:t>No alt text provided.</a:t>
            </a:r>
            <a:endParaRPr dirty="0"/>
          </a:p>
          <a:p>
            <a:endParaRPr dirty="0"/>
          </a:p>
          <a:p>
            <a:r>
              <a:rPr b="1" dirty="0"/>
              <a:t>2021-02-17</a:t>
            </a:r>
            <a:endParaRPr dirty="0"/>
          </a:p>
          <a:p>
            <a:r>
              <a:rPr b="0" dirty="0"/>
              <a:t>No alt text provided.</a:t>
            </a:r>
            <a:endParaRPr dirty="0"/>
          </a:p>
          <a:p>
            <a:endParaRPr dirty="0"/>
          </a:p>
          <a:p>
            <a:r>
              <a:rPr b="1" dirty="0"/>
              <a:t>2021-02-25</a:t>
            </a:r>
            <a:endParaRPr dirty="0"/>
          </a:p>
          <a:p>
            <a:r>
              <a:rPr b="0" dirty="0"/>
              <a:t>No alt text provided.</a:t>
            </a:r>
            <a:endParaRPr dirty="0"/>
          </a:p>
          <a:p>
            <a:endParaRPr dirty="0"/>
          </a:p>
          <a:p>
            <a:r>
              <a:rPr b="1" dirty="0"/>
              <a:t>2021-02-22</a:t>
            </a:r>
            <a:endParaRPr dirty="0"/>
          </a:p>
          <a:p>
            <a:r>
              <a:rPr b="0" dirty="0"/>
              <a:t>No alt text provided.</a:t>
            </a:r>
            <a:endParaRPr dirty="0"/>
          </a:p>
          <a:p>
            <a:endParaRPr dirty="0"/>
          </a:p>
          <a:p>
            <a:r>
              <a:rPr b="1" dirty="0"/>
              <a:t>2021-02-21</a:t>
            </a:r>
            <a:endParaRPr dirty="0"/>
          </a:p>
          <a:p>
            <a:r>
              <a:rPr b="0" dirty="0"/>
              <a:t>No alt text provided.</a:t>
            </a:r>
            <a:endParaRPr dirty="0"/>
          </a:p>
          <a:p>
            <a:endParaRPr dirty="0"/>
          </a:p>
          <a:p>
            <a:r>
              <a:rPr b="1" dirty="0"/>
              <a:t>2021-02-09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43766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26"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sv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2.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image" Target="../media/image2.pn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5.jpeg"/><Relationship Id="rId5" Type="http://schemas.openxmlformats.org/officeDocument/2006/relationships/image" Target="../media/image5.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14.jpeg"/><Relationship Id="rId10" Type="http://schemas.openxmlformats.org/officeDocument/2006/relationships/image" Target="../media/image10.png"/><Relationship Id="rId19" Type="http://schemas.openxmlformats.org/officeDocument/2006/relationships/image" Target="../media/image2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008000"/>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99035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3650961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715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19631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91234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D2386F7D-335A-4BD1-8FB4-E86B568235A1}"/>
              </a:ext>
            </a:extLst>
          </p:cNvPr>
          <p:cNvSpPr>
            <a:spLocks noGrp="1"/>
          </p:cNvSpPr>
          <p:nvPr>
            <p:ph type="dt" sz="half" idx="10"/>
          </p:nvPr>
        </p:nvSpPr>
        <p:spPr/>
        <p:txBody>
          <a:bodyPr/>
          <a:lstStyle>
            <a:lvl1pPr>
              <a:defRPr/>
            </a:lvl1pPr>
          </a:lstStyle>
          <a:p>
            <a:pPr>
              <a:defRPr/>
            </a:pPr>
            <a:fld id="{B812B047-4A93-407E-A8D7-D5D2307DEDD2}" type="datetimeFigureOut">
              <a:rPr lang="en-US"/>
              <a:pPr>
                <a:defRPr/>
              </a:pPr>
              <a:t>6/21/2021</a:t>
            </a:fld>
            <a:endParaRPr lang="en-US"/>
          </a:p>
        </p:txBody>
      </p:sp>
      <p:sp>
        <p:nvSpPr>
          <p:cNvPr id="3" name="Zástupný symbol pro zápatí 4">
            <a:extLst>
              <a:ext uri="{FF2B5EF4-FFF2-40B4-BE49-F238E27FC236}">
                <a16:creationId xmlns:a16="http://schemas.microsoft.com/office/drawing/2014/main" id="{EA2BAE61-5F32-47C8-A1DD-177E81F55FD0}"/>
              </a:ext>
            </a:extLst>
          </p:cNvPr>
          <p:cNvSpPr>
            <a:spLocks noGrp="1"/>
          </p:cNvSpPr>
          <p:nvPr>
            <p:ph type="ftr" sz="quarter" idx="11"/>
          </p:nvPr>
        </p:nvSpPr>
        <p:spPr/>
        <p:txBody>
          <a:bodyPr/>
          <a:lstStyle>
            <a:lvl1pPr>
              <a:defRPr/>
            </a:lvl1pPr>
          </a:lstStyle>
          <a:p>
            <a:pPr>
              <a:defRPr/>
            </a:pPr>
            <a:endParaRPr lang="en-US"/>
          </a:p>
        </p:txBody>
      </p:sp>
      <p:sp>
        <p:nvSpPr>
          <p:cNvPr id="4" name="Zástupný symbol pro číslo snímku 5">
            <a:extLst>
              <a:ext uri="{FF2B5EF4-FFF2-40B4-BE49-F238E27FC236}">
                <a16:creationId xmlns:a16="http://schemas.microsoft.com/office/drawing/2014/main" id="{5DC118FC-7D1F-45FE-B891-91A409BBC3B6}"/>
              </a:ext>
            </a:extLst>
          </p:cNvPr>
          <p:cNvSpPr>
            <a:spLocks noGrp="1"/>
          </p:cNvSpPr>
          <p:nvPr>
            <p:ph type="sldNum" sz="quarter" idx="12"/>
          </p:nvPr>
        </p:nvSpPr>
        <p:spPr/>
        <p:txBody>
          <a:bodyPr/>
          <a:lstStyle>
            <a:lvl1pPr>
              <a:defRPr/>
            </a:lvl1pPr>
          </a:lstStyle>
          <a:p>
            <a:pPr>
              <a:defRPr/>
            </a:pPr>
            <a:fld id="{FEE88A4E-F4A5-49FF-94C8-DC380D14E5C9}" type="slidenum">
              <a:rPr lang="en-US"/>
              <a:pPr>
                <a:defRPr/>
              </a:pPr>
              <a:t>‹#›</a:t>
            </a:fld>
            <a:endParaRPr lang="en-US"/>
          </a:p>
        </p:txBody>
      </p:sp>
    </p:spTree>
    <p:extLst>
      <p:ext uri="{BB962C8B-B14F-4D97-AF65-F5344CB8AC3E}">
        <p14:creationId xmlns:p14="http://schemas.microsoft.com/office/powerpoint/2010/main" val="199254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2267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008000"/>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68" name="Picture 67">
            <a:extLst>
              <a:ext uri="{FF2B5EF4-FFF2-40B4-BE49-F238E27FC236}">
                <a16:creationId xmlns:a16="http://schemas.microsoft.com/office/drawing/2014/main" id="{B8DA595C-5331-421C-86B4-966FD8CF9B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93" name="Picture 92">
            <a:extLst>
              <a:ext uri="{FF2B5EF4-FFF2-40B4-BE49-F238E27FC236}">
                <a16:creationId xmlns:a16="http://schemas.microsoft.com/office/drawing/2014/main" id="{6580E0D9-E078-40FF-9D4D-C37FDC3DAC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94" name="Picture 93">
            <a:extLst>
              <a:ext uri="{FF2B5EF4-FFF2-40B4-BE49-F238E27FC236}">
                <a16:creationId xmlns:a16="http://schemas.microsoft.com/office/drawing/2014/main" id="{E9DFCD59-8D65-493C-A213-AED51F3040C7}"/>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95" name="Picture 12" descr="http://www.ingenieurjobs.de/content/tinybrowser/image/transnetbw_gmbh.jpg">
            <a:extLst>
              <a:ext uri="{FF2B5EF4-FFF2-40B4-BE49-F238E27FC236}">
                <a16:creationId xmlns:a16="http://schemas.microsoft.com/office/drawing/2014/main" id="{23419835-DDEB-462F-8C46-C01726255C01}"/>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E59277D4-0C38-4FDA-A5D0-A096CE8AEE0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97" name="Picture 96">
            <a:extLst>
              <a:ext uri="{FF2B5EF4-FFF2-40B4-BE49-F238E27FC236}">
                <a16:creationId xmlns:a16="http://schemas.microsoft.com/office/drawing/2014/main" id="{326987DE-1C4D-47F6-9CDB-2E6E331ED12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98" name="Picture 97">
            <a:extLst>
              <a:ext uri="{FF2B5EF4-FFF2-40B4-BE49-F238E27FC236}">
                <a16:creationId xmlns:a16="http://schemas.microsoft.com/office/drawing/2014/main" id="{AD58C978-8FF4-4C4C-BE8D-7C7210C5557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99" name="Picture 98">
            <a:extLst>
              <a:ext uri="{FF2B5EF4-FFF2-40B4-BE49-F238E27FC236}">
                <a16:creationId xmlns:a16="http://schemas.microsoft.com/office/drawing/2014/main" id="{C150BA65-4DE4-427B-BDF0-0AE3BE7D5121}"/>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100" name="Picture 99">
            <a:extLst>
              <a:ext uri="{FF2B5EF4-FFF2-40B4-BE49-F238E27FC236}">
                <a16:creationId xmlns:a16="http://schemas.microsoft.com/office/drawing/2014/main" id="{16C635C3-A747-4DD1-A183-E66FCA2E8440}"/>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101" name="Picture 100">
            <a:extLst>
              <a:ext uri="{FF2B5EF4-FFF2-40B4-BE49-F238E27FC236}">
                <a16:creationId xmlns:a16="http://schemas.microsoft.com/office/drawing/2014/main" id="{C1263A9A-07FE-48D0-9BE1-92CC074807EF}"/>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4ED1C003-0716-4C59-AC2C-4A4D67985F6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105" name="Picture 104">
            <a:extLst>
              <a:ext uri="{FF2B5EF4-FFF2-40B4-BE49-F238E27FC236}">
                <a16:creationId xmlns:a16="http://schemas.microsoft.com/office/drawing/2014/main" id="{973BD1DF-D9B2-46EF-9C92-35141C46580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106" name="Picture 105">
            <a:extLst>
              <a:ext uri="{FF2B5EF4-FFF2-40B4-BE49-F238E27FC236}">
                <a16:creationId xmlns:a16="http://schemas.microsoft.com/office/drawing/2014/main" id="{7930FCF6-C0EA-4055-982D-383E7BC1DF9E}"/>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pic>
        <p:nvPicPr>
          <p:cNvPr id="126" name="Picture 125">
            <a:extLst>
              <a:ext uri="{FF2B5EF4-FFF2-40B4-BE49-F238E27FC236}">
                <a16:creationId xmlns:a16="http://schemas.microsoft.com/office/drawing/2014/main" id="{FF6F13EE-A9BC-4602-B0B3-36448F6EBD0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127" name="Picture 126">
            <a:extLst>
              <a:ext uri="{FF2B5EF4-FFF2-40B4-BE49-F238E27FC236}">
                <a16:creationId xmlns:a16="http://schemas.microsoft.com/office/drawing/2014/main" id="{EB9D4C18-EE54-4290-898E-F20C8A26A688}"/>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128" name="Picture 127">
            <a:extLst>
              <a:ext uri="{FF2B5EF4-FFF2-40B4-BE49-F238E27FC236}">
                <a16:creationId xmlns:a16="http://schemas.microsoft.com/office/drawing/2014/main" id="{05BD539B-0A3B-4C99-933F-172CEDA116BF}"/>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129" name="Picture 128">
            <a:extLst>
              <a:ext uri="{FF2B5EF4-FFF2-40B4-BE49-F238E27FC236}">
                <a16:creationId xmlns:a16="http://schemas.microsoft.com/office/drawing/2014/main" id="{20E68A81-564F-4B23-9350-1DC2D30271DD}"/>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130" name="Picture 129">
            <a:extLst>
              <a:ext uri="{FF2B5EF4-FFF2-40B4-BE49-F238E27FC236}">
                <a16:creationId xmlns:a16="http://schemas.microsoft.com/office/drawing/2014/main" id="{FC5C7654-46A0-4FB3-A4FE-8C402CB63D64}"/>
              </a:ext>
            </a:extLst>
          </p:cNvPr>
          <p:cNvPicPr>
            <a:picLocks noChangeAspect="1"/>
          </p:cNvPicPr>
          <p:nvPr userDrawn="1"/>
        </p:nvPicPr>
        <p:blipFill>
          <a:blip r:embed="rId19"/>
          <a:stretch>
            <a:fillRect/>
          </a:stretch>
        </p:blipFill>
        <p:spPr>
          <a:xfrm>
            <a:off x="924659" y="4092615"/>
            <a:ext cx="673376" cy="229771"/>
          </a:xfrm>
          <a:prstGeom prst="rect">
            <a:avLst/>
          </a:prstGeom>
        </p:spPr>
      </p:pic>
      <p:pic>
        <p:nvPicPr>
          <p:cNvPr id="131" name="Picture 130">
            <a:extLst>
              <a:ext uri="{FF2B5EF4-FFF2-40B4-BE49-F238E27FC236}">
                <a16:creationId xmlns:a16="http://schemas.microsoft.com/office/drawing/2014/main" id="{72F2D462-8910-442B-BCAC-00FE1F1761DB}"/>
              </a:ext>
            </a:extLst>
          </p:cNvPr>
          <p:cNvPicPr>
            <a:picLocks noChangeAspect="1"/>
          </p:cNvPicPr>
          <p:nvPr userDrawn="1"/>
        </p:nvPicPr>
        <p:blipFill>
          <a:blip r:embed="rId20"/>
          <a:stretch>
            <a:fillRect/>
          </a:stretch>
        </p:blipFill>
        <p:spPr>
          <a:xfrm>
            <a:off x="1034403" y="2600734"/>
            <a:ext cx="559177" cy="180633"/>
          </a:xfrm>
          <a:prstGeom prst="rect">
            <a:avLst/>
          </a:prstGeom>
        </p:spPr>
      </p:pic>
      <p:pic>
        <p:nvPicPr>
          <p:cNvPr id="132" name="Picture 16" descr="Afbeeldingsresultaat voor Exaa LOGO">
            <a:extLst>
              <a:ext uri="{FF2B5EF4-FFF2-40B4-BE49-F238E27FC236}">
                <a16:creationId xmlns:a16="http://schemas.microsoft.com/office/drawing/2014/main" id="{55EF3831-6039-48FF-9BFE-FA1F8AA691BE}"/>
              </a:ext>
            </a:extLst>
          </p:cNvPr>
          <p:cNvPicPr>
            <a:picLocks noChangeAspect="1" noChangeArrowheads="1"/>
          </p:cNvPicPr>
          <p:nvPr userDrawn="1"/>
        </p:nvPicPr>
        <p:blipFill>
          <a:blip r:embed="rId21"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336A06E2-0B37-4C13-BBBB-4AAB0015866F}"/>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34" name="Picture 133">
            <a:extLst>
              <a:ext uri="{FF2B5EF4-FFF2-40B4-BE49-F238E27FC236}">
                <a16:creationId xmlns:a16="http://schemas.microsoft.com/office/drawing/2014/main" id="{053E0479-7887-44B5-8E17-5CB1F3111808}"/>
              </a:ext>
            </a:extLst>
          </p:cNvPr>
          <p:cNvPicPr>
            <a:picLocks noChangeAspect="1"/>
          </p:cNvPicPr>
          <p:nvPr userDrawn="1"/>
        </p:nvPicPr>
        <p:blipFill>
          <a:blip r:embed="rId23"/>
          <a:stretch>
            <a:fillRect/>
          </a:stretch>
        </p:blipFill>
        <p:spPr>
          <a:xfrm>
            <a:off x="1051749" y="2906920"/>
            <a:ext cx="577033" cy="289140"/>
          </a:xfrm>
          <a:prstGeom prst="rect">
            <a:avLst/>
          </a:prstGeom>
        </p:spPr>
      </p:pic>
      <p:pic>
        <p:nvPicPr>
          <p:cNvPr id="135" name="Picture 134">
            <a:extLst>
              <a:ext uri="{FF2B5EF4-FFF2-40B4-BE49-F238E27FC236}">
                <a16:creationId xmlns:a16="http://schemas.microsoft.com/office/drawing/2014/main" id="{7BDE592B-0570-4828-8273-21FA9562E1C8}"/>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36" name="Picture 135">
            <a:extLst>
              <a:ext uri="{FF2B5EF4-FFF2-40B4-BE49-F238E27FC236}">
                <a16:creationId xmlns:a16="http://schemas.microsoft.com/office/drawing/2014/main" id="{55DDA979-B94D-43B1-8A18-B69AB85019F8}"/>
              </a:ext>
            </a:extLst>
          </p:cNvPr>
          <p:cNvPicPr>
            <a:picLocks noChangeAspect="1"/>
          </p:cNvPicPr>
          <p:nvPr userDrawn="1"/>
        </p:nvPicPr>
        <p:blipFill>
          <a:blip r:embed="rId25"/>
          <a:stretch>
            <a:fillRect/>
          </a:stretch>
        </p:blipFill>
        <p:spPr>
          <a:xfrm>
            <a:off x="926654" y="4783546"/>
            <a:ext cx="747298" cy="280636"/>
          </a:xfrm>
          <a:prstGeom prst="rect">
            <a:avLst/>
          </a:prstGeom>
        </p:spPr>
      </p:pic>
      <p:pic>
        <p:nvPicPr>
          <p:cNvPr id="137" name="Picture 136">
            <a:extLst>
              <a:ext uri="{FF2B5EF4-FFF2-40B4-BE49-F238E27FC236}">
                <a16:creationId xmlns:a16="http://schemas.microsoft.com/office/drawing/2014/main" id="{B5DC20A2-6355-42C4-BC5A-FE0B07E90C20}"/>
              </a:ext>
            </a:extLst>
          </p:cNvPr>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38" name="Graphic 137">
            <a:extLst>
              <a:ext uri="{FF2B5EF4-FFF2-40B4-BE49-F238E27FC236}">
                <a16:creationId xmlns:a16="http://schemas.microsoft.com/office/drawing/2014/main" id="{3FD3F867-5F54-4155-BD3C-2BB35D75CF4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86594" y="3292693"/>
            <a:ext cx="673376" cy="192393"/>
          </a:xfrm>
          <a:prstGeom prst="rect">
            <a:avLst/>
          </a:prstGeom>
        </p:spPr>
      </p:pic>
      <p:grpSp>
        <p:nvGrpSpPr>
          <p:cNvPr id="167" name="Graphic 3">
            <a:extLst>
              <a:ext uri="{FF2B5EF4-FFF2-40B4-BE49-F238E27FC236}">
                <a16:creationId xmlns:a16="http://schemas.microsoft.com/office/drawing/2014/main" id="{94446284-21B9-4C87-AC1F-7B13C7CE109E}"/>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8" name="Freeform: Shape 167">
              <a:extLst>
                <a:ext uri="{FF2B5EF4-FFF2-40B4-BE49-F238E27FC236}">
                  <a16:creationId xmlns:a16="http://schemas.microsoft.com/office/drawing/2014/main" id="{054B982C-4046-4084-B1B5-7B2C88EB8E64}"/>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FC65E7BF-329D-4C86-B351-5ED5DA8DC9AD}"/>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162FD0EC-4031-439C-9BF9-CB5D7F325240}"/>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9A488CCC-A841-463D-9B66-C06AC2809C5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ABA4CF64-D9E1-4BB7-B2E7-44EF4CE2CA01}"/>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61F1C8ED-8639-4FE9-A7F5-AA76DB827788}"/>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46A3ED45-6CA3-421B-8D66-7BA4E8CED47E}"/>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F8B2A3C-BD0D-4B96-960C-A9EE97369CD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80EB344A-4E1F-4FDA-82D3-080C43E6191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8B64DC48-CF4E-4E69-9F88-63AEDE939BF4}"/>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4E2F6F57-1739-49A6-A6E6-2BC07E001D30}"/>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1761ADBE-1EA7-4FB4-A0E2-8B19498D0672}"/>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395639F7-956A-4B13-A224-65024AD64076}"/>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F3B29C80-C2D2-4BE0-AAE2-644A9736238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4BE2172F-D7D3-4CDC-98E3-11B641D0317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8980293D-BAB2-4CB0-AFCD-0270AE7061F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E2C3DDE4-7F42-4F69-9BDD-E534570328B4}"/>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0873752E-A044-4C5A-B052-5965FED23131}"/>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21522FB4-AA01-476C-8228-482B6EAAEB76}"/>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5F239BCA-2F55-4AAA-8079-A9351C609F0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DDD7D8B9-DAF5-483C-866C-3D916B54177E}"/>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24EE76B5-4081-457C-A889-3BD58B9021BF}"/>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0DFA18DC-3A3A-4481-B318-5A4B363ED0ED}"/>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4A56189D-EB6B-4926-A6EB-5FC2BE8EC3C6}"/>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231B8844-BF3E-4DC9-88A3-2AB5A2AB1D0E}"/>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E8277266-94C1-499A-9F7F-6E2C59DEFDE8}"/>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790D3AFA-3376-4547-8173-B95D3920E006}"/>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B068DD80-B862-49C3-A273-246818C19E85}"/>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CD54A52D-C24A-493F-B444-97573F474D9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1DFAB82C-E6CF-474B-A30B-42DBD51FFBA4}"/>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39A15F24-FA3F-4E2A-989B-2584CCD889A2}"/>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D56E6DF8-8F4E-49FC-82CE-C1E4C64D32C4}"/>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05570AE7-F299-4371-9772-9C78633B7D15}"/>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E9430146-51AE-4687-98A3-5DDD6C9B5328}"/>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119128E5-7A13-49F5-99F5-7FB560005A5D}"/>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4CBDA119-5F5B-4763-A493-B98CABC431F3}"/>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689A2B0C-8E56-4AD9-8E96-B916F44AAE72}"/>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55780529-FB73-448A-A34C-BF99366EEEA1}"/>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F7D71943-4E40-4119-9D75-695B264B4E6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5C26D1AF-F622-4B02-9C99-DD8A5D2DD52E}"/>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5386B20-FE1A-4338-8F55-C03AC011E39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C1BB8CE2-1672-4C65-A3A9-D5F1F49F6AF0}"/>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636B4DD3-3A8C-46B7-8158-5236F9DCBB80}"/>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0612D9FB-0C48-4D45-ACDA-30BE65A697AF}"/>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392580B4-E5A0-4BC6-82D2-DE3FA10D5074}"/>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3" name="Freeform: Shape 212">
              <a:extLst>
                <a:ext uri="{FF2B5EF4-FFF2-40B4-BE49-F238E27FC236}">
                  <a16:creationId xmlns:a16="http://schemas.microsoft.com/office/drawing/2014/main" id="{082AA518-77C9-4C40-879F-98AFC4DF1DC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4" name="Freeform: Shape 213">
              <a:extLst>
                <a:ext uri="{FF2B5EF4-FFF2-40B4-BE49-F238E27FC236}">
                  <a16:creationId xmlns:a16="http://schemas.microsoft.com/office/drawing/2014/main" id="{8E3A0A2E-80A9-4240-98E1-CCB28ED194B3}"/>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5" name="Freeform: Shape 214">
              <a:extLst>
                <a:ext uri="{FF2B5EF4-FFF2-40B4-BE49-F238E27FC236}">
                  <a16:creationId xmlns:a16="http://schemas.microsoft.com/office/drawing/2014/main" id="{FE00B755-ED66-4538-BE40-C15793F6CE62}"/>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6" name="Freeform: Shape 215">
              <a:extLst>
                <a:ext uri="{FF2B5EF4-FFF2-40B4-BE49-F238E27FC236}">
                  <a16:creationId xmlns:a16="http://schemas.microsoft.com/office/drawing/2014/main" id="{41893E24-B888-432C-B24B-6317D042740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7" name="Freeform: Shape 216">
              <a:extLst>
                <a:ext uri="{FF2B5EF4-FFF2-40B4-BE49-F238E27FC236}">
                  <a16:creationId xmlns:a16="http://schemas.microsoft.com/office/drawing/2014/main" id="{609B6428-F9A2-4B39-BD6D-B0734AE95E8D}"/>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8" name="Freeform: Shape 217">
              <a:extLst>
                <a:ext uri="{FF2B5EF4-FFF2-40B4-BE49-F238E27FC236}">
                  <a16:creationId xmlns:a16="http://schemas.microsoft.com/office/drawing/2014/main" id="{6A032AFB-2AAB-4CF4-A427-035A6409DB5E}"/>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48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008000"/>
                </a:solidFill>
              </a:defRPr>
            </a:lvl1pPr>
          </a:lstStyle>
          <a:p>
            <a:pPr lvl="0"/>
            <a:r>
              <a:rPr lang="en-US" dirty="0"/>
              <a:t>Appendix</a:t>
            </a:r>
          </a:p>
        </p:txBody>
      </p:sp>
      <p:pic>
        <p:nvPicPr>
          <p:cNvPr id="80" name="Picture 79">
            <a:extLst>
              <a:ext uri="{FF2B5EF4-FFF2-40B4-BE49-F238E27FC236}">
                <a16:creationId xmlns:a16="http://schemas.microsoft.com/office/drawing/2014/main" id="{D3879829-9DE4-42F4-B1F5-83619300DE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81" name="Picture 80">
            <a:extLst>
              <a:ext uri="{FF2B5EF4-FFF2-40B4-BE49-F238E27FC236}">
                <a16:creationId xmlns:a16="http://schemas.microsoft.com/office/drawing/2014/main" id="{7FB2A7CD-ECE6-4350-881F-54DDBF7B8C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82" name="Picture 81">
            <a:extLst>
              <a:ext uri="{FF2B5EF4-FFF2-40B4-BE49-F238E27FC236}">
                <a16:creationId xmlns:a16="http://schemas.microsoft.com/office/drawing/2014/main" id="{64A56606-024F-4E64-A1C9-DEAB6F5FE763}"/>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83" name="Picture 12" descr="http://www.ingenieurjobs.de/content/tinybrowser/image/transnetbw_gmbh.jpg">
            <a:extLst>
              <a:ext uri="{FF2B5EF4-FFF2-40B4-BE49-F238E27FC236}">
                <a16:creationId xmlns:a16="http://schemas.microsoft.com/office/drawing/2014/main" id="{0ACAEADA-5178-4A9B-B848-FE0E6D308504}"/>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E30B8167-D596-4ED7-BAA1-4F55194F56B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85" name="Picture 84">
            <a:extLst>
              <a:ext uri="{FF2B5EF4-FFF2-40B4-BE49-F238E27FC236}">
                <a16:creationId xmlns:a16="http://schemas.microsoft.com/office/drawing/2014/main" id="{F184FDC1-6627-4354-9ECE-AC776022360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86" name="Picture 85">
            <a:extLst>
              <a:ext uri="{FF2B5EF4-FFF2-40B4-BE49-F238E27FC236}">
                <a16:creationId xmlns:a16="http://schemas.microsoft.com/office/drawing/2014/main" id="{95338C06-04FF-4563-A4C2-4D53DC9BFAC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87" name="Picture 86">
            <a:extLst>
              <a:ext uri="{FF2B5EF4-FFF2-40B4-BE49-F238E27FC236}">
                <a16:creationId xmlns:a16="http://schemas.microsoft.com/office/drawing/2014/main" id="{19BF3472-1064-46A5-B522-BE65AF9914B9}"/>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88" name="Picture 87">
            <a:extLst>
              <a:ext uri="{FF2B5EF4-FFF2-40B4-BE49-F238E27FC236}">
                <a16:creationId xmlns:a16="http://schemas.microsoft.com/office/drawing/2014/main" id="{97CA790C-E4A6-441D-A6FD-D203C1DD6F16}"/>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89" name="Picture 88">
            <a:extLst>
              <a:ext uri="{FF2B5EF4-FFF2-40B4-BE49-F238E27FC236}">
                <a16:creationId xmlns:a16="http://schemas.microsoft.com/office/drawing/2014/main" id="{A8FEA2E4-3F96-4E33-991D-A85DDFF9F4C6}"/>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AC1BE712-D4B1-4C9B-B063-1A39CCF93566}"/>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91" name="Picture 90">
            <a:extLst>
              <a:ext uri="{FF2B5EF4-FFF2-40B4-BE49-F238E27FC236}">
                <a16:creationId xmlns:a16="http://schemas.microsoft.com/office/drawing/2014/main" id="{D1BC5E9A-5B03-4D81-9B06-7A33CD596EE8}"/>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92" name="Picture 91">
            <a:extLst>
              <a:ext uri="{FF2B5EF4-FFF2-40B4-BE49-F238E27FC236}">
                <a16:creationId xmlns:a16="http://schemas.microsoft.com/office/drawing/2014/main" id="{1BBDDAEC-33FA-4400-9420-66DE17A277A5}"/>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93" name="Picture 92">
            <a:extLst>
              <a:ext uri="{FF2B5EF4-FFF2-40B4-BE49-F238E27FC236}">
                <a16:creationId xmlns:a16="http://schemas.microsoft.com/office/drawing/2014/main" id="{095EE017-3BE2-48B2-B5B0-5EFF30258C2A}"/>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94" name="Picture 93">
            <a:extLst>
              <a:ext uri="{FF2B5EF4-FFF2-40B4-BE49-F238E27FC236}">
                <a16:creationId xmlns:a16="http://schemas.microsoft.com/office/drawing/2014/main" id="{C3EC287E-060A-41C0-ABE6-C7E6859AB894}"/>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95" name="Picture 94">
            <a:extLst>
              <a:ext uri="{FF2B5EF4-FFF2-40B4-BE49-F238E27FC236}">
                <a16:creationId xmlns:a16="http://schemas.microsoft.com/office/drawing/2014/main" id="{23D88511-AD0C-4284-B989-6D1CCD768467}"/>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96" name="Picture 95">
            <a:extLst>
              <a:ext uri="{FF2B5EF4-FFF2-40B4-BE49-F238E27FC236}">
                <a16:creationId xmlns:a16="http://schemas.microsoft.com/office/drawing/2014/main" id="{E797160A-21E0-4D67-A5DA-C41D46A90A38}"/>
              </a:ext>
            </a:extLst>
          </p:cNvPr>
          <p:cNvPicPr>
            <a:picLocks noChangeAspect="1"/>
          </p:cNvPicPr>
          <p:nvPr userDrawn="1"/>
        </p:nvPicPr>
        <p:blipFill>
          <a:blip r:embed="rId18"/>
          <a:stretch>
            <a:fillRect/>
          </a:stretch>
        </p:blipFill>
        <p:spPr>
          <a:xfrm>
            <a:off x="924659" y="4092615"/>
            <a:ext cx="673376" cy="229771"/>
          </a:xfrm>
          <a:prstGeom prst="rect">
            <a:avLst/>
          </a:prstGeom>
        </p:spPr>
      </p:pic>
      <p:pic>
        <p:nvPicPr>
          <p:cNvPr id="97" name="Picture 96">
            <a:extLst>
              <a:ext uri="{FF2B5EF4-FFF2-40B4-BE49-F238E27FC236}">
                <a16:creationId xmlns:a16="http://schemas.microsoft.com/office/drawing/2014/main" id="{0EB96AB5-3BDB-495C-BF67-4EED173EB4AF}"/>
              </a:ext>
            </a:extLst>
          </p:cNvPr>
          <p:cNvPicPr>
            <a:picLocks noChangeAspect="1"/>
          </p:cNvPicPr>
          <p:nvPr userDrawn="1"/>
        </p:nvPicPr>
        <p:blipFill>
          <a:blip r:embed="rId19"/>
          <a:stretch>
            <a:fillRect/>
          </a:stretch>
        </p:blipFill>
        <p:spPr>
          <a:xfrm>
            <a:off x="1034403" y="2600734"/>
            <a:ext cx="559177" cy="180633"/>
          </a:xfrm>
          <a:prstGeom prst="rect">
            <a:avLst/>
          </a:prstGeom>
        </p:spPr>
      </p:pic>
      <p:pic>
        <p:nvPicPr>
          <p:cNvPr id="98" name="Picture 16" descr="Afbeeldingsresultaat voor Exaa LOGO">
            <a:extLst>
              <a:ext uri="{FF2B5EF4-FFF2-40B4-BE49-F238E27FC236}">
                <a16:creationId xmlns:a16="http://schemas.microsoft.com/office/drawing/2014/main" id="{BAE9BB1C-C683-4A5C-A0B6-4C9E9BB338AA}"/>
              </a:ext>
            </a:extLst>
          </p:cNvPr>
          <p:cNvPicPr>
            <a:picLocks noChangeAspect="1" noChangeArrowheads="1"/>
          </p:cNvPicPr>
          <p:nvPr userDrawn="1"/>
        </p:nvPicPr>
        <p:blipFill>
          <a:blip r:embed="rId20"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FECB2BEE-FA23-48EC-8B7A-634A72D92401}"/>
              </a:ext>
            </a:extLst>
          </p:cNvPr>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00" name="Picture 99">
            <a:extLst>
              <a:ext uri="{FF2B5EF4-FFF2-40B4-BE49-F238E27FC236}">
                <a16:creationId xmlns:a16="http://schemas.microsoft.com/office/drawing/2014/main" id="{42520F09-36F1-4281-8B3F-E52CBF818B2E}"/>
              </a:ext>
            </a:extLst>
          </p:cNvPr>
          <p:cNvPicPr>
            <a:picLocks noChangeAspect="1"/>
          </p:cNvPicPr>
          <p:nvPr userDrawn="1"/>
        </p:nvPicPr>
        <p:blipFill>
          <a:blip r:embed="rId22"/>
          <a:stretch>
            <a:fillRect/>
          </a:stretch>
        </p:blipFill>
        <p:spPr>
          <a:xfrm>
            <a:off x="1051749" y="2906920"/>
            <a:ext cx="577033" cy="289140"/>
          </a:xfrm>
          <a:prstGeom prst="rect">
            <a:avLst/>
          </a:prstGeom>
        </p:spPr>
      </p:pic>
      <p:pic>
        <p:nvPicPr>
          <p:cNvPr id="101" name="Picture 100">
            <a:extLst>
              <a:ext uri="{FF2B5EF4-FFF2-40B4-BE49-F238E27FC236}">
                <a16:creationId xmlns:a16="http://schemas.microsoft.com/office/drawing/2014/main" id="{9D3CD38A-58B5-49F5-9EE9-865DA6132818}"/>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02" name="Picture 101">
            <a:extLst>
              <a:ext uri="{FF2B5EF4-FFF2-40B4-BE49-F238E27FC236}">
                <a16:creationId xmlns:a16="http://schemas.microsoft.com/office/drawing/2014/main" id="{2C5950E9-20A1-4971-A21B-51F443F6F851}"/>
              </a:ext>
            </a:extLst>
          </p:cNvPr>
          <p:cNvPicPr>
            <a:picLocks noChangeAspect="1"/>
          </p:cNvPicPr>
          <p:nvPr userDrawn="1"/>
        </p:nvPicPr>
        <p:blipFill>
          <a:blip r:embed="rId24"/>
          <a:stretch>
            <a:fillRect/>
          </a:stretch>
        </p:blipFill>
        <p:spPr>
          <a:xfrm>
            <a:off x="926654" y="4783546"/>
            <a:ext cx="747298" cy="280636"/>
          </a:xfrm>
          <a:prstGeom prst="rect">
            <a:avLst/>
          </a:prstGeom>
        </p:spPr>
      </p:pic>
      <p:pic>
        <p:nvPicPr>
          <p:cNvPr id="103" name="Picture 102">
            <a:extLst>
              <a:ext uri="{FF2B5EF4-FFF2-40B4-BE49-F238E27FC236}">
                <a16:creationId xmlns:a16="http://schemas.microsoft.com/office/drawing/2014/main" id="{32443FA0-7E67-4443-B5F4-E6568B50FF2A}"/>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04" name="Graphic 103">
            <a:extLst>
              <a:ext uri="{FF2B5EF4-FFF2-40B4-BE49-F238E27FC236}">
                <a16:creationId xmlns:a16="http://schemas.microsoft.com/office/drawing/2014/main" id="{CCADEAB7-8599-4DEB-9078-8FA7BA7CAF0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6594" y="3292693"/>
            <a:ext cx="673376" cy="192393"/>
          </a:xfrm>
          <a:prstGeom prst="rect">
            <a:avLst/>
          </a:prstGeom>
        </p:spPr>
      </p:pic>
      <p:pic>
        <p:nvPicPr>
          <p:cNvPr id="105" name="Picture 104">
            <a:extLst>
              <a:ext uri="{FF2B5EF4-FFF2-40B4-BE49-F238E27FC236}">
                <a16:creationId xmlns:a16="http://schemas.microsoft.com/office/drawing/2014/main" id="{A845F282-D7CC-483D-8E12-A044B1FB901F}"/>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spTree>
    <p:extLst>
      <p:ext uri="{BB962C8B-B14F-4D97-AF65-F5344CB8AC3E}">
        <p14:creationId xmlns:p14="http://schemas.microsoft.com/office/powerpoint/2010/main" val="206787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962780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70269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pic>
        <p:nvPicPr>
          <p:cNvPr id="71" name="Picture 70">
            <a:extLst>
              <a:ext uri="{FF2B5EF4-FFF2-40B4-BE49-F238E27FC236}">
                <a16:creationId xmlns:a16="http://schemas.microsoft.com/office/drawing/2014/main" id="{B236A094-02C9-43DF-8011-5A941A02988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72" name="Picture 71">
            <a:extLst>
              <a:ext uri="{FF2B5EF4-FFF2-40B4-BE49-F238E27FC236}">
                <a16:creationId xmlns:a16="http://schemas.microsoft.com/office/drawing/2014/main" id="{029F9A66-A4B5-4B93-B226-A071A3AFD23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73" name="Picture 72">
            <a:extLst>
              <a:ext uri="{FF2B5EF4-FFF2-40B4-BE49-F238E27FC236}">
                <a16:creationId xmlns:a16="http://schemas.microsoft.com/office/drawing/2014/main" id="{19A41520-D864-46B2-BBD0-83E67D341E7D}"/>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74" name="Picture 73">
            <a:extLst>
              <a:ext uri="{FF2B5EF4-FFF2-40B4-BE49-F238E27FC236}">
                <a16:creationId xmlns:a16="http://schemas.microsoft.com/office/drawing/2014/main" id="{23AE1F60-12A9-4AD2-855D-A131433AE767}"/>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5" name="Picture 12" descr="http://www.ingenieurjobs.de/content/tinybrowser/image/transnetbw_gmbh.jpg">
            <a:extLst>
              <a:ext uri="{FF2B5EF4-FFF2-40B4-BE49-F238E27FC236}">
                <a16:creationId xmlns:a16="http://schemas.microsoft.com/office/drawing/2014/main" id="{A7981DA3-0E66-4C0D-9415-86D2B78FB58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34FBC12-0DC3-4251-A46C-9BB7736CD5A8}"/>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77" name="Picture 76">
            <a:extLst>
              <a:ext uri="{FF2B5EF4-FFF2-40B4-BE49-F238E27FC236}">
                <a16:creationId xmlns:a16="http://schemas.microsoft.com/office/drawing/2014/main" id="{B6845202-D472-4B16-88EA-522DE7AA87C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78" name="Picture 77">
            <a:extLst>
              <a:ext uri="{FF2B5EF4-FFF2-40B4-BE49-F238E27FC236}">
                <a16:creationId xmlns:a16="http://schemas.microsoft.com/office/drawing/2014/main" id="{5FDD0AD2-C9CB-4640-912F-4B95A9331EE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79" name="Picture 78">
            <a:extLst>
              <a:ext uri="{FF2B5EF4-FFF2-40B4-BE49-F238E27FC236}">
                <a16:creationId xmlns:a16="http://schemas.microsoft.com/office/drawing/2014/main" id="{5A01A73D-D56D-474B-85D8-EDB2EBD134BD}"/>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80" name="Picture 79">
            <a:extLst>
              <a:ext uri="{FF2B5EF4-FFF2-40B4-BE49-F238E27FC236}">
                <a16:creationId xmlns:a16="http://schemas.microsoft.com/office/drawing/2014/main" id="{D9AD8F86-1ED8-45CA-813A-BEAF3D879D54}"/>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81" name="Picture 80">
            <a:extLst>
              <a:ext uri="{FF2B5EF4-FFF2-40B4-BE49-F238E27FC236}">
                <a16:creationId xmlns:a16="http://schemas.microsoft.com/office/drawing/2014/main" id="{C2DDE729-8096-45A9-BF98-03DF5979F6AE}"/>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B2177C12-26D9-4587-A31A-4AE598AB58C4}"/>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83" name="Picture 82">
            <a:extLst>
              <a:ext uri="{FF2B5EF4-FFF2-40B4-BE49-F238E27FC236}">
                <a16:creationId xmlns:a16="http://schemas.microsoft.com/office/drawing/2014/main" id="{88934E4D-3774-4902-9D98-55AF48EA610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84" name="Picture 83">
            <a:extLst>
              <a:ext uri="{FF2B5EF4-FFF2-40B4-BE49-F238E27FC236}">
                <a16:creationId xmlns:a16="http://schemas.microsoft.com/office/drawing/2014/main" id="{F2347764-7F25-44C6-999B-45AEE6CB9544}"/>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85" name="Picture 84">
            <a:extLst>
              <a:ext uri="{FF2B5EF4-FFF2-40B4-BE49-F238E27FC236}">
                <a16:creationId xmlns:a16="http://schemas.microsoft.com/office/drawing/2014/main" id="{F0EF58F3-FE89-4AB6-8676-4691804032EA}"/>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343439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19" name="Picture 18">
            <a:extLst>
              <a:ext uri="{FF2B5EF4-FFF2-40B4-BE49-F238E27FC236}">
                <a16:creationId xmlns:a16="http://schemas.microsoft.com/office/drawing/2014/main" id="{42F55E5D-77D2-442C-9DAA-2E75C33A9623}"/>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20" name="Picture 19">
            <a:extLst>
              <a:ext uri="{FF2B5EF4-FFF2-40B4-BE49-F238E27FC236}">
                <a16:creationId xmlns:a16="http://schemas.microsoft.com/office/drawing/2014/main" id="{E501B687-88BD-406B-95BD-F857895DB18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21" name="Picture 20">
            <a:extLst>
              <a:ext uri="{FF2B5EF4-FFF2-40B4-BE49-F238E27FC236}">
                <a16:creationId xmlns:a16="http://schemas.microsoft.com/office/drawing/2014/main" id="{BEAE8C97-A038-40DF-A5F4-4BF24D23D8BE}"/>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23" name="Picture 22">
            <a:extLst>
              <a:ext uri="{FF2B5EF4-FFF2-40B4-BE49-F238E27FC236}">
                <a16:creationId xmlns:a16="http://schemas.microsoft.com/office/drawing/2014/main" id="{0A19F64C-944D-4762-8C26-EFB182840821}"/>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24" name="Picture 12" descr="http://www.ingenieurjobs.de/content/tinybrowser/image/transnetbw_gmbh.jpg">
            <a:extLst>
              <a:ext uri="{FF2B5EF4-FFF2-40B4-BE49-F238E27FC236}">
                <a16:creationId xmlns:a16="http://schemas.microsoft.com/office/drawing/2014/main" id="{84D47F0B-399C-480C-B934-5EAD86BFF8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193CEEB-583C-437B-B46E-24253A8B72FE}"/>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26" name="Picture 25">
            <a:extLst>
              <a:ext uri="{FF2B5EF4-FFF2-40B4-BE49-F238E27FC236}">
                <a16:creationId xmlns:a16="http://schemas.microsoft.com/office/drawing/2014/main" id="{820A3B4D-0620-4362-90F9-2D7C97A2B13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27" name="Picture 26">
            <a:extLst>
              <a:ext uri="{FF2B5EF4-FFF2-40B4-BE49-F238E27FC236}">
                <a16:creationId xmlns:a16="http://schemas.microsoft.com/office/drawing/2014/main" id="{85BA1FA4-0325-461A-98EA-8D95D7C6435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28" name="Picture 27">
            <a:extLst>
              <a:ext uri="{FF2B5EF4-FFF2-40B4-BE49-F238E27FC236}">
                <a16:creationId xmlns:a16="http://schemas.microsoft.com/office/drawing/2014/main" id="{05BB2511-04FB-4D70-8576-B2DC13820D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29" name="Picture 28">
            <a:extLst>
              <a:ext uri="{FF2B5EF4-FFF2-40B4-BE49-F238E27FC236}">
                <a16:creationId xmlns:a16="http://schemas.microsoft.com/office/drawing/2014/main" id="{CD10AE0D-BC73-48EC-9ABC-38698113D40E}"/>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30" name="Picture 29">
            <a:extLst>
              <a:ext uri="{FF2B5EF4-FFF2-40B4-BE49-F238E27FC236}">
                <a16:creationId xmlns:a16="http://schemas.microsoft.com/office/drawing/2014/main" id="{EA354DC2-5FAE-4CE7-8559-E022C0B2122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98D3481F-832D-4914-B93A-AB2F0AAD5C5B}"/>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32" name="Picture 31">
            <a:extLst>
              <a:ext uri="{FF2B5EF4-FFF2-40B4-BE49-F238E27FC236}">
                <a16:creationId xmlns:a16="http://schemas.microsoft.com/office/drawing/2014/main" id="{5645F681-AA9C-4420-8E9B-D40BEA4A93A5}"/>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33" name="Picture 32">
            <a:extLst>
              <a:ext uri="{FF2B5EF4-FFF2-40B4-BE49-F238E27FC236}">
                <a16:creationId xmlns:a16="http://schemas.microsoft.com/office/drawing/2014/main" id="{8DA064E9-42DF-41CF-AE83-6B4F4DC2DC5B}"/>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34" name="Picture 33">
            <a:extLst>
              <a:ext uri="{FF2B5EF4-FFF2-40B4-BE49-F238E27FC236}">
                <a16:creationId xmlns:a16="http://schemas.microsoft.com/office/drawing/2014/main" id="{4B8888BF-F729-4123-A854-A109BF26060E}"/>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225977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042394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9F5F31-433B-4F74-8CB3-5244B22572CD}"/>
              </a:ext>
            </a:extLst>
          </p:cNvPr>
          <p:cNvGrpSpPr>
            <a:grpSpLocks noChangeAspect="1"/>
          </p:cNvGrpSpPr>
          <p:nvPr userDrawn="1"/>
        </p:nvGrpSpPr>
        <p:grpSpPr>
          <a:xfrm>
            <a:off x="8928000" y="20857"/>
            <a:ext cx="857650" cy="792366"/>
            <a:chOff x="66025" y="-34306"/>
            <a:chExt cx="6381750" cy="5895975"/>
          </a:xfrm>
        </p:grpSpPr>
        <p:sp>
          <p:nvSpPr>
            <p:cNvPr id="46" name="Freeform: Shape 45">
              <a:extLst>
                <a:ext uri="{FF2B5EF4-FFF2-40B4-BE49-F238E27FC236}">
                  <a16:creationId xmlns:a16="http://schemas.microsoft.com/office/drawing/2014/main" id="{9DD9BAC8-2EFA-4B91-81D3-4B5D375CE1B3}"/>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9BAF7F1-9E22-43E0-88A8-FDD4DE0D6F06}"/>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CC163F8A-8409-4F27-86DB-11C88CEBD545}"/>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E8B7A89D-F132-446B-9E7B-B7A6C96B9AA4}"/>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677E7CE0-F81C-4608-896F-1A88CF8F532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A4846610-B73E-46DB-8266-9F80796557FE}"/>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3EEB271C-67B4-4F05-9982-4E49A610A903}"/>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E5903C42-CEC1-41C0-8855-1975800C12F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E2BBB4BC-D389-4926-BDC1-A8539A256658}"/>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54E69683-3760-49E0-B233-246F6C916DC5}"/>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C571C796-8B69-4936-B63A-27F4F20276CF}"/>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C676FCF2-775F-4A3D-8729-11E65B2EFB80}"/>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253A0B2D-D91E-4896-B386-3D9AC0CC746E}"/>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920C3BC4-2158-4F82-BBE0-EB01033E43A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35E19AFD-494D-4938-8F98-C38681BD1EA2}"/>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64CE92B0-33BC-46FB-AEA9-9C5226902FD0}"/>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E4FD333E-88CB-4269-835A-6B4177A5E00F}"/>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95612313-461A-4DAB-8E5B-A8109B9A49DC}"/>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A20C6F2F-E1E9-4158-9F9A-034393B43E98}"/>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C6390070-1AA9-447E-8084-C47A1BEA13D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836281F-0696-4226-9022-122EC473CE08}"/>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83F290D8-1C59-4878-A189-13E9439CFEA8}"/>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5A339954-782C-4EB2-9774-5714F3EA656E}"/>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DF72984-CA40-4AFE-B289-CA75E353D76D}"/>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EEEC7AB-607C-4699-8EA9-8BF16435A2FB}"/>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13D0AC41-5281-48EE-932C-0E198207F08E}"/>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7CB4F138-13A0-4C68-890E-EE37B083D9E3}"/>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876EDD4A-2858-4E62-BA98-F0C66EB6A22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287E926B-E962-4E91-AD5B-CB7DB0BF22AA}"/>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15669F3F-3070-4B55-A37C-BEF48CFF3FEE}"/>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9445C2BA-ACB4-4BE3-9596-C6EA26F808B7}"/>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8431EEA-E93D-405B-9FA3-E17CF92DE0A0}"/>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3D2C71A6-7878-4B89-8FDA-805E9A48E229}"/>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E3501168-BEA3-4857-9DEE-083507295484}"/>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039D9409-9AFC-4176-AC8F-DD2AAE1DA318}"/>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D93ACE0C-6B09-44F0-AD15-34097101AB81}"/>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833D8E77-1AE0-4541-A955-00616DFA3AE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A47A71D2-E59B-41BC-83F1-F79CA1774FBB}"/>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ED39AF7A-4244-42F2-B0E2-C8CB8AFFE12E}"/>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5F7679F-DFF3-4466-8541-F58222CA50E7}"/>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89D4E620-8358-4989-BB12-A884F1802062}"/>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960B2D7A-3F4B-4204-86C0-9AED99F45446}"/>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ACB4AC2D-F846-4BCE-BD02-1111A41C8B56}"/>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C8E2D37B-3A3C-4817-9ACE-363587E88BAB}"/>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3868437F-D2DD-47C9-AD3A-E562BC747F66}"/>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E4DFC4F9-164A-49B6-BC61-130D4DA2C882}"/>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FD256FD2-A132-4E97-810D-DBE532D2A0C4}"/>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7507190B-6C66-4DB8-8FBE-C47A0113353C}"/>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149BFFBE-A686-4349-8241-33B529BA17DC}"/>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B653AC31-5523-4466-A442-013526B39BE9}"/>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7DEF3EEC-23A1-4F1A-889A-9E8421125DC1}"/>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7417966"/>
      </p:ext>
    </p:extLst>
  </p:cSld>
  <p:clrMap bg1="lt1" tx1="dk1" bg2="lt2" tx2="dk2" accent1="accent1" accent2="accent2" accent3="accent3" accent4="accent4" accent5="accent5" accent6="accent6" hlink="hlink" folHlink="folHlink"/>
  <p:sldLayoutIdLst>
    <p:sldLayoutId id="2147488737" r:id="rId1"/>
    <p:sldLayoutId id="2147488738" r:id="rId2"/>
    <p:sldLayoutId id="2147488739" r:id="rId3"/>
    <p:sldLayoutId id="2147488740" r:id="rId4"/>
  </p:sldLayoutIdLst>
  <p:hf hdr="0" ftr="0" dt="0"/>
  <p:txStyles>
    <p:title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2328109"/>
      </p:ext>
    </p:extLst>
  </p:cSld>
  <p:clrMap bg1="lt1" tx1="dk1" bg2="lt2" tx2="dk2" accent1="accent1" accent2="accent2" accent3="accent3" accent4="accent4" accent5="accent5" accent6="accent6" hlink="hlink" folHlink="folHlink"/>
  <p:sldLayoutIdLst>
    <p:sldLayoutId id="2147488742" r:id="rId1"/>
    <p:sldLayoutId id="2147488743" r:id="rId2"/>
    <p:sldLayoutId id="2147488744" r:id="rId3"/>
    <p:sldLayoutId id="214748874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8"/>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7089660"/>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65" r:id="rId6"/>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30acb5fc118e72729c2d?pbi_source=PowerPoint" TargetMode="External"/><Relationship Id="rId2" Type="http://schemas.openxmlformats.org/officeDocument/2006/relationships/notesSlide" Target="../notesSlides/notesSlide100.xml"/><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9566f75f0ef53d3e0557?pbi_source=PowerPoint" TargetMode="External"/><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102.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9566f75f0ef53d3e0557?pbi_source=PowerPoint" TargetMode="External"/><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9566f75f0ef53d3e0557?pbi_source=PowerPoint" TargetMode="External"/><Relationship Id="rId2" Type="http://schemas.openxmlformats.org/officeDocument/2006/relationships/notesSlide" Target="../notesSlides/notesSlide103.xm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104.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b26b14e6894afe4b3460?pbi_source=PowerPoint" TargetMode="External"/><Relationship Id="rId2" Type="http://schemas.openxmlformats.org/officeDocument/2006/relationships/notesSlide" Target="../notesSlides/notesSlide104.xm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105.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b26b14e6894afe4b3460?pbi_source=PowerPoint" TargetMode="External"/><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06.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b26b14e6894afe4b3460?pbi_source=PowerPoint" TargetMode="External"/><Relationship Id="rId2" Type="http://schemas.openxmlformats.org/officeDocument/2006/relationships/notesSlide" Target="../notesSlides/notesSlide106.xml"/><Relationship Id="rId1" Type="http://schemas.openxmlformats.org/officeDocument/2006/relationships/slideLayout" Target="../slideLayouts/slideLayout13.xml"/><Relationship Id="rId4" Type="http://schemas.openxmlformats.org/officeDocument/2006/relationships/image" Target="../media/image137.png"/></Relationships>
</file>

<file path=ppt/slides/_rels/slide10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4.xml"/><Relationship Id="rId4" Type="http://schemas.openxmlformats.org/officeDocument/2006/relationships/image" Target="../media/image169.emf"/></Relationships>
</file>

<file path=ppt/slides/_rels/slide14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4.xml"/><Relationship Id="rId4" Type="http://schemas.openxmlformats.org/officeDocument/2006/relationships/image" Target="../media/image172.emf"/></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5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4.xml"/><Relationship Id="rId4" Type="http://schemas.openxmlformats.org/officeDocument/2006/relationships/image" Target="../media/image175.emf"/></Relationships>
</file>

<file path=ppt/slides/_rels/slide15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4.xml"/><Relationship Id="rId4" Type="http://schemas.openxmlformats.org/officeDocument/2006/relationships/image" Target="../media/image178.emf"/></Relationships>
</file>

<file path=ppt/slides/_rels/slide15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4.xml"/><Relationship Id="rId4" Type="http://schemas.openxmlformats.org/officeDocument/2006/relationships/image" Target="../media/image181.emf"/></Relationships>
</file>

<file path=ppt/slides/_rels/slide15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4.xml"/><Relationship Id="rId4" Type="http://schemas.openxmlformats.org/officeDocument/2006/relationships/image" Target="../media/image184.emf"/></Relationships>
</file>

<file path=ppt/slides/_rels/slide15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4.xml"/><Relationship Id="rId4" Type="http://schemas.openxmlformats.org/officeDocument/2006/relationships/image" Target="../media/image187.emf"/></Relationships>
</file>

<file path=ppt/slides/_rels/slide15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4.xml"/><Relationship Id="rId4" Type="http://schemas.openxmlformats.org/officeDocument/2006/relationships/image" Target="../media/image190.emf"/></Relationships>
</file>

<file path=ppt/slides/_rels/slide15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4.xml"/><Relationship Id="rId4" Type="http://schemas.openxmlformats.org/officeDocument/2006/relationships/image" Target="../media/image193.emf"/></Relationships>
</file>

<file path=ppt/slides/_rels/slide15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4.xml"/><Relationship Id="rId4" Type="http://schemas.openxmlformats.org/officeDocument/2006/relationships/image" Target="../media/image196.emf"/></Relationships>
</file>

<file path=ppt/slides/_rels/slide15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4.xml"/><Relationship Id="rId4" Type="http://schemas.openxmlformats.org/officeDocument/2006/relationships/image" Target="../media/image199.emf"/></Relationships>
</file>

<file path=ppt/slides/_rels/slide15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4.xml"/><Relationship Id="rId4" Type="http://schemas.openxmlformats.org/officeDocument/2006/relationships/image" Target="../media/image202.emf"/></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6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4.xml"/><Relationship Id="rId4" Type="http://schemas.openxmlformats.org/officeDocument/2006/relationships/image" Target="../media/image205.emf"/></Relationships>
</file>

<file path=ppt/slides/_rels/slide16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2.xml"/><Relationship Id="rId1" Type="http://schemas.openxmlformats.org/officeDocument/2006/relationships/slideLayout" Target="../slideLayouts/slideLayout9.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16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3.xml"/><Relationship Id="rId1" Type="http://schemas.openxmlformats.org/officeDocument/2006/relationships/slideLayout" Target="../slideLayouts/slideLayout9.xml"/><Relationship Id="rId4" Type="http://schemas.openxmlformats.org/officeDocument/2006/relationships/image" Target="../media/image212.png"/></Relationships>
</file>

<file path=ppt/slides/_rels/slide16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4.xml"/><Relationship Id="rId1" Type="http://schemas.openxmlformats.org/officeDocument/2006/relationships/slideLayout" Target="../slideLayouts/slideLayout9.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6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15.xml"/><Relationship Id="rId1" Type="http://schemas.openxmlformats.org/officeDocument/2006/relationships/slideLayout" Target="../slideLayouts/slideLayout9.xml"/><Relationship Id="rId4" Type="http://schemas.openxmlformats.org/officeDocument/2006/relationships/image" Target="../media/image218.png"/></Relationships>
</file>

<file path=ppt/slides/_rels/slide16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6.xml"/><Relationship Id="rId1" Type="http://schemas.openxmlformats.org/officeDocument/2006/relationships/slideLayout" Target="../slideLayouts/slideLayout9.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16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17.xml"/><Relationship Id="rId1" Type="http://schemas.openxmlformats.org/officeDocument/2006/relationships/slideLayout" Target="../slideLayouts/slideLayout9.xml"/><Relationship Id="rId4" Type="http://schemas.openxmlformats.org/officeDocument/2006/relationships/image" Target="../media/image224.png"/></Relationships>
</file>

<file path=ppt/slides/_rels/slide16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18.xml"/><Relationship Id="rId1" Type="http://schemas.openxmlformats.org/officeDocument/2006/relationships/slideLayout" Target="../slideLayouts/slideLayout9.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7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20.xml"/><Relationship Id="rId1" Type="http://schemas.openxmlformats.org/officeDocument/2006/relationships/slideLayout" Target="../slideLayouts/slideLayout9.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7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21.xml"/><Relationship Id="rId1" Type="http://schemas.openxmlformats.org/officeDocument/2006/relationships/slideLayout" Target="../slideLayouts/slideLayout9.xml"/><Relationship Id="rId4" Type="http://schemas.openxmlformats.org/officeDocument/2006/relationships/image" Target="../media/image234.png"/></Relationships>
</file>

<file path=ppt/slides/_rels/slide17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22.xml"/><Relationship Id="rId1" Type="http://schemas.openxmlformats.org/officeDocument/2006/relationships/slideLayout" Target="../slideLayouts/slideLayout9.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24.xml"/><Relationship Id="rId1" Type="http://schemas.openxmlformats.org/officeDocument/2006/relationships/slideLayout" Target="../slideLayouts/slideLayout9.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17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25.xml"/><Relationship Id="rId1" Type="http://schemas.openxmlformats.org/officeDocument/2006/relationships/slideLayout" Target="../slideLayouts/slideLayout9.xml"/><Relationship Id="rId4" Type="http://schemas.openxmlformats.org/officeDocument/2006/relationships/image" Target="../media/image244.png"/></Relationships>
</file>

<file path=ppt/slides/_rels/slide17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26.xml"/><Relationship Id="rId1" Type="http://schemas.openxmlformats.org/officeDocument/2006/relationships/slideLayout" Target="../slideLayouts/slideLayout9.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17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27.xml"/><Relationship Id="rId1" Type="http://schemas.openxmlformats.org/officeDocument/2006/relationships/slideLayout" Target="../slideLayouts/slideLayout9.xml"/><Relationship Id="rId4" Type="http://schemas.openxmlformats.org/officeDocument/2006/relationships/image" Target="../media/image250.png"/></Relationships>
</file>

<file path=ppt/slides/_rels/slide17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28.xml"/><Relationship Id="rId1" Type="http://schemas.openxmlformats.org/officeDocument/2006/relationships/slideLayout" Target="../slideLayouts/slideLayout9.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17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29.xml"/><Relationship Id="rId1" Type="http://schemas.openxmlformats.org/officeDocument/2006/relationships/slideLayout" Target="../slideLayouts/slideLayout9.xml"/><Relationship Id="rId4" Type="http://schemas.openxmlformats.org/officeDocument/2006/relationships/image" Target="../media/image256.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8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30.xml"/><Relationship Id="rId1" Type="http://schemas.openxmlformats.org/officeDocument/2006/relationships/slideLayout" Target="../slideLayouts/slideLayout9.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18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31.xml"/><Relationship Id="rId1" Type="http://schemas.openxmlformats.org/officeDocument/2006/relationships/slideLayout" Target="../slideLayouts/slideLayout9.xml"/><Relationship Id="rId4" Type="http://schemas.openxmlformats.org/officeDocument/2006/relationships/image" Target="../media/image262.png"/></Relationships>
</file>

<file path=ppt/slides/_rels/slide18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32.xml"/><Relationship Id="rId1" Type="http://schemas.openxmlformats.org/officeDocument/2006/relationships/slideLayout" Target="../slideLayouts/slideLayout9.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18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33.xml"/><Relationship Id="rId1" Type="http://schemas.openxmlformats.org/officeDocument/2006/relationships/slideLayout" Target="../slideLayouts/slideLayout9.xml"/><Relationship Id="rId4" Type="http://schemas.openxmlformats.org/officeDocument/2006/relationships/image" Target="../media/image268.png"/></Relationships>
</file>

<file path=ppt/slides/_rels/slide18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34.xml"/><Relationship Id="rId1" Type="http://schemas.openxmlformats.org/officeDocument/2006/relationships/slideLayout" Target="../slideLayouts/slideLayout9.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18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35.xml"/><Relationship Id="rId1" Type="http://schemas.openxmlformats.org/officeDocument/2006/relationships/slideLayout" Target="../slideLayouts/slideLayout9.xml"/><Relationship Id="rId4" Type="http://schemas.openxmlformats.org/officeDocument/2006/relationships/image" Target="../media/image274.png"/></Relationships>
</file>

<file path=ppt/slides/_rels/slide18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36.xml"/><Relationship Id="rId1" Type="http://schemas.openxmlformats.org/officeDocument/2006/relationships/slideLayout" Target="../slideLayouts/slideLayout9.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18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37.xml"/><Relationship Id="rId1" Type="http://schemas.openxmlformats.org/officeDocument/2006/relationships/slideLayout" Target="../slideLayouts/slideLayout9.xml"/><Relationship Id="rId4" Type="http://schemas.openxmlformats.org/officeDocument/2006/relationships/image" Target="../media/image280.png"/></Relationships>
</file>

<file path=ppt/slides/_rels/slide18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38.xml"/><Relationship Id="rId1" Type="http://schemas.openxmlformats.org/officeDocument/2006/relationships/slideLayout" Target="../slideLayouts/slideLayout9.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18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39.xml"/><Relationship Id="rId1" Type="http://schemas.openxmlformats.org/officeDocument/2006/relationships/slideLayout" Target="../slideLayouts/slideLayout9.xml"/><Relationship Id="rId4" Type="http://schemas.openxmlformats.org/officeDocument/2006/relationships/image" Target="../media/image286.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90.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40.xml"/><Relationship Id="rId1" Type="http://schemas.openxmlformats.org/officeDocument/2006/relationships/slideLayout" Target="../slideLayouts/slideLayout9.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s>
</file>

<file path=ppt/slides/_rels/slide19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41.xml"/><Relationship Id="rId1" Type="http://schemas.openxmlformats.org/officeDocument/2006/relationships/slideLayout" Target="../slideLayouts/slideLayout9.xml"/><Relationship Id="rId4" Type="http://schemas.openxmlformats.org/officeDocument/2006/relationships/image" Target="../media/image292.png"/></Relationships>
</file>

<file path=ppt/slides/_rels/slide19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42.xml"/><Relationship Id="rId1" Type="http://schemas.openxmlformats.org/officeDocument/2006/relationships/slideLayout" Target="../slideLayouts/slideLayout9.xml"/><Relationship Id="rId4" Type="http://schemas.openxmlformats.org/officeDocument/2006/relationships/image" Target="../media/image294.png"/></Relationships>
</file>

<file path=ppt/slides/_rels/slide19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43.xml"/><Relationship Id="rId1" Type="http://schemas.openxmlformats.org/officeDocument/2006/relationships/slideLayout" Target="../slideLayouts/slideLayout9.xml"/><Relationship Id="rId4" Type="http://schemas.openxmlformats.org/officeDocument/2006/relationships/image" Target="../media/image29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10.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62.xml"/><Relationship Id="rId5" Type="http://schemas.openxmlformats.org/officeDocument/2006/relationships/slide" Target="slide71.xml"/><Relationship Id="rId4" Type="http://schemas.openxmlformats.org/officeDocument/2006/relationships/slide" Target="slide59.xml"/></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hyperlink" Target="https://www.jao.eu/kpi-report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dc07dd13a034e438570e?pbi_source=PowerPoint"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bmk.gv.at/dam/jcr:bb4181fc-41cd-4c96-9f68-26350c69f712/Action_Plan_Austria.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ac2303207b88aed49472?pbi_source=PowerPoint"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3c243355598012640928?pbi_source=PowerPoint"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96f2e050428039bc7ca0?pbi_source=PowerPoint"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4f39dff10003b0b01011?pbi_source=PowerPoint"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d010a3dadaa204a5a829?pbi_source=PowerPoint"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bd7913be9d76511626ba?pbi_source=PowerPoint"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6603720ee527b9a67ce0?pbi_source=PowerPoint"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c70a32da9a07579279ed?pbi_source=PowerPoint"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ab746b8554d08bc65e09?pbi_source=PowerPoint"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0bf02b430400d72b0940?pbi_source=PowerPoint" TargetMode="External"/><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hyperlink" Target="https://app.powerbi.com/groups/me/reports/66bbde4e-7dce-4f8e-9a44-dc214dfad10e/ReportSection3e0867fa701b675bd405?pbi_source=PowerPoint"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pbi_source=PowerPoint"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pbi_source=PowerPoint" TargetMode="External"/><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pbi_source=PowerPoint" TargetMode="External"/><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d6cbd6c944bb69306c7a?pbi_source=PowerPoint" TargetMode="External"/><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d6cbd6c944bb69306c7a?pbi_source=PowerPoint" TargetMode="External"/><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d6cbd6c944bb69306c7a?pbi_source=PowerPoint" TargetMode="External"/><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f4c971c7bab9dd3f4bd8?pbi_source=PowerPoint" TargetMode="External"/><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f4c971c7bab9dd3f4bd8?pbi_source=PowerPoint"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f4c971c7bab9dd3f4bd8?pbi_source=PowerPoint" TargetMode="External"/><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2cc4bbf791ba480aa04c?pbi_source=PowerPoint" TargetMode="External"/><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2cc4bbf791ba480aa04c?pbi_source=PowerPoint" TargetMode="External"/><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2cc4bbf791ba480aa04c?pbi_source=PowerPoint" TargetMode="External"/><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94bc8bd8e8cbc61c516e?pbi_source=PowerPoint" TargetMode="External"/><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84.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94bc8bd8e8cbc61c516e?pbi_source=PowerPoint"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94bc8bd8e8cbc61c516e?pbi_source=PowerPoint" TargetMode="External"/><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983efdb0e069b5f372f7?pbi_source=PowerPoint" TargetMode="External"/><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983efdb0e069b5f372f7?pbi_source=PowerPoint" TargetMode="External"/><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983efdb0e069b5f372f7?pbi_source=PowerPoint"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d36e9fdd59af708fe63d?pbi_source=PowerPoint" TargetMode="External"/><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0.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d36e9fdd59af708fe63d?pbi_source=PowerPoint" TargetMode="External"/><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d36e9fdd59af708fe63d?pbi_source=PowerPoint" TargetMode="External"/><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86840a2edc29e61bb281?pbi_source=PowerPoint" TargetMode="External"/><Relationship Id="rId2" Type="http://schemas.openxmlformats.org/officeDocument/2006/relationships/notesSlide" Target="../notesSlides/notesSlide92.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86840a2edc29e61bb281?pbi_source=PowerPoint" TargetMode="External"/><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86840a2edc29e61bb281?pbi_source=PowerPoint"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95.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12447796397015689635?pbi_source=PowerPoint" TargetMode="External"/><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96.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12447796397015689635?pbi_source=PowerPoint" TargetMode="External"/><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97.xml.rels><?xml version="1.0" encoding="UTF-8" standalone="yes"?>
<Relationships xmlns="http://schemas.openxmlformats.org/package/2006/relationships"><Relationship Id="rId3" Type="http://schemas.openxmlformats.org/officeDocument/2006/relationships/hyperlink" Target="https://app.powerbi.com/groups/me/reports/7a386533-aee0-4a72-bca1-8e5866344755/ReportSection12447796397015689635?pbi_source=PowerPoint" TargetMode="External"/><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hyperlink" Target="https://app.powerbi.com/groups/me/reports/cf0fb57f-ef0b-4c02-ac40-938c79124ed3/ReportSection30acb5fc118e72729c2d?pbi_source=PowerPoint" TargetMode="External"/><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99.xml.rels><?xml version="1.0" encoding="UTF-8" standalone="yes"?>
<Relationships xmlns="http://schemas.openxmlformats.org/package/2006/relationships"><Relationship Id="rId3" Type="http://schemas.openxmlformats.org/officeDocument/2006/relationships/hyperlink" Target="https://app.powerbi.com/groups/me/reports/497637d5-443f-4909-9f68-089927752d3c/ReportSection30acb5fc118e72729c2d?pbi_source=PowerPoint" TargetMode="External"/><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Core Parallel Run KPI report </a:t>
            </a:r>
          </a:p>
          <a:p>
            <a:r>
              <a:rPr lang="de-DE" dirty="0" err="1"/>
              <a:t>February</a:t>
            </a:r>
            <a:r>
              <a:rPr lang="de-DE" dirty="0"/>
              <a:t> 2021</a:t>
            </a:r>
            <a:endParaRPr lang="en-US" dirty="0"/>
          </a:p>
        </p:txBody>
      </p:sp>
      <p:sp>
        <p:nvSpPr>
          <p:cNvPr id="4" name="Text Placeholder 3"/>
          <p:cNvSpPr>
            <a:spLocks noGrp="1"/>
          </p:cNvSpPr>
          <p:nvPr>
            <p:ph type="body" sz="quarter" idx="12"/>
          </p:nvPr>
        </p:nvSpPr>
        <p:spPr/>
        <p:txBody>
          <a:bodyPr/>
          <a:lstStyle/>
          <a:p>
            <a:r>
              <a:rPr lang="en-US" dirty="0"/>
              <a:t>Core FB MC </a:t>
            </a:r>
          </a:p>
        </p:txBody>
      </p:sp>
    </p:spTree>
    <p:extLst>
      <p:ext uri="{BB962C8B-B14F-4D97-AF65-F5344CB8AC3E}">
        <p14:creationId xmlns:p14="http://schemas.microsoft.com/office/powerpoint/2010/main" val="379025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7857752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RO</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332966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3, 2021-02-04, 2021-02-08, 2021-02-06, 2021-02-05, 2021-02-0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507096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10, 2021-02-17, 2021-02-25, 2021-02-22, 2021-02-21, 2021-02-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6968584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4954469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ard, 2021-02-01, 2021-02-03, 2021-02-08, 2021-02-04, 2021-02-05, 2021-02-06.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SK</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9633912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2, 2021-02-21, 2021-02-10, 2021-02-17, 2021-02-25, card, 2021-02-09.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SK</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31097024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SK</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1724183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17: </a:t>
            </a:r>
            <a:r>
              <a:rPr lang="hu-HU" dirty="0"/>
              <a:t>NCE KPI_delta flow</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1" name="Kép 10">
            <a:extLst>
              <a:ext uri="{FF2B5EF4-FFF2-40B4-BE49-F238E27FC236}">
                <a16:creationId xmlns:a16="http://schemas.microsoft.com/office/drawing/2014/main" id="{A723ED3A-DE43-47E7-86DA-6F6CD177C310}"/>
              </a:ext>
            </a:extLst>
          </p:cNvPr>
          <p:cNvPicPr>
            <a:picLocks noChangeAspect="1"/>
          </p:cNvPicPr>
          <p:nvPr/>
        </p:nvPicPr>
        <p:blipFill>
          <a:blip r:embed="rId3"/>
          <a:stretch>
            <a:fillRect/>
          </a:stretch>
        </p:blipFill>
        <p:spPr>
          <a:xfrm>
            <a:off x="793574" y="1136256"/>
            <a:ext cx="8318851" cy="5416944"/>
          </a:xfrm>
          <a:prstGeom prst="rect">
            <a:avLst/>
          </a:prstGeom>
        </p:spPr>
      </p:pic>
    </p:spTree>
    <p:extLst>
      <p:ext uri="{BB962C8B-B14F-4D97-AF65-F5344CB8AC3E}">
        <p14:creationId xmlns:p14="http://schemas.microsoft.com/office/powerpoint/2010/main" val="30883270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17: </a:t>
            </a:r>
            <a:r>
              <a:rPr lang="hu-HU" dirty="0"/>
              <a:t>NCE KPI_delta </a:t>
            </a:r>
            <a:r>
              <a:rPr lang="hu-HU" dirty="0" err="1"/>
              <a:t>exchange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1" name="Kép 10">
            <a:extLst>
              <a:ext uri="{FF2B5EF4-FFF2-40B4-BE49-F238E27FC236}">
                <a16:creationId xmlns:a16="http://schemas.microsoft.com/office/drawing/2014/main" id="{1A45DB6A-C201-41BF-84AF-59B55DB0EAE4}"/>
              </a:ext>
            </a:extLst>
          </p:cNvPr>
          <p:cNvPicPr>
            <a:picLocks noChangeAspect="1"/>
          </p:cNvPicPr>
          <p:nvPr/>
        </p:nvPicPr>
        <p:blipFill>
          <a:blip r:embed="rId3"/>
          <a:stretch>
            <a:fillRect/>
          </a:stretch>
        </p:blipFill>
        <p:spPr>
          <a:xfrm>
            <a:off x="615413" y="944961"/>
            <a:ext cx="8762991" cy="5828248"/>
          </a:xfrm>
          <a:prstGeom prst="rect">
            <a:avLst/>
          </a:prstGeom>
        </p:spPr>
      </p:pic>
    </p:spTree>
    <p:extLst>
      <p:ext uri="{BB962C8B-B14F-4D97-AF65-F5344CB8AC3E}">
        <p14:creationId xmlns:p14="http://schemas.microsoft.com/office/powerpoint/2010/main" val="29719485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17: </a:t>
            </a:r>
            <a:r>
              <a:rPr lang="hu-HU" dirty="0" err="1"/>
              <a:t>Boxplot</a:t>
            </a:r>
            <a:r>
              <a:rPr lang="hu-HU" dirty="0"/>
              <a:t> </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Picture 2" descr="Image for post">
            <a:extLst>
              <a:ext uri="{FF2B5EF4-FFF2-40B4-BE49-F238E27FC236}">
                <a16:creationId xmlns:a16="http://schemas.microsoft.com/office/drawing/2014/main" id="{5CBC0ECF-624F-4C27-9332-B3B64048A7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817" y="2126258"/>
            <a:ext cx="7312500" cy="287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59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22788388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nb-NO" dirty="0">
                <a:solidFill>
                  <a:srgbClr val="008000"/>
                </a:solidFill>
              </a:rPr>
              <a:t>7</a:t>
            </a:r>
            <a:r>
              <a:rPr lang="en-GB" altLang="en-US" dirty="0">
                <a:solidFill>
                  <a:srgbClr val="008000"/>
                </a:solidFill>
              </a:rPr>
              <a:t>: </a:t>
            </a:r>
            <a:r>
              <a:rPr lang="en-GB" altLang="hu-HU" dirty="0">
                <a:solidFill>
                  <a:srgbClr val="008000"/>
                </a:solidFill>
              </a:rPr>
              <a:t>Most often </a:t>
            </a:r>
            <a:r>
              <a:rPr lang="en-GB" altLang="hu-HU" dirty="0" err="1">
                <a:solidFill>
                  <a:srgbClr val="008000"/>
                </a:solidFill>
              </a:rPr>
              <a:t>presolved</a:t>
            </a:r>
            <a:r>
              <a:rPr lang="en-GB" altLang="hu-HU" dirty="0">
                <a:solidFill>
                  <a:srgbClr val="008000"/>
                </a:solidFill>
              </a:rPr>
              <a:t> CNEs (TOP 20</a:t>
            </a:r>
            <a:r>
              <a:rPr lang="hu-HU" altLang="hu-HU" dirty="0">
                <a:solidFill>
                  <a:srgbClr val="008000"/>
                </a:solidFill>
              </a:rPr>
              <a:t>)    202102 </a:t>
            </a:r>
            <a:endParaRPr lang="en-US"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110</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4" name="Obdélník 3">
            <a:extLst>
              <a:ext uri="{FF2B5EF4-FFF2-40B4-BE49-F238E27FC236}">
                <a16:creationId xmlns:a16="http://schemas.microsoft.com/office/drawing/2014/main" id="{C96A98F6-A317-49A6-976E-8E28E2FA59BD}"/>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sl-SI" dirty="0">
                <a:latin typeface="Arial" panose="020B0604020202020204" pitchFamily="34" charset="0"/>
                <a:cs typeface="Arial" panose="020B0604020202020204" pitchFamily="34" charset="0"/>
              </a:rPr>
              <a:t> 13 (312 hours)</a:t>
            </a:r>
            <a:r>
              <a:rPr lang="de-DE" dirty="0">
                <a:latin typeface="Arial" panose="020B0604020202020204" pitchFamily="34" charset="0"/>
                <a:cs typeface="Arial" panose="020B0604020202020204" pitchFamily="34" charset="0"/>
              </a:rPr>
              <a:t> </a:t>
            </a:r>
          </a:p>
        </p:txBody>
      </p:sp>
      <p:graphicFrame>
        <p:nvGraphicFramePr>
          <p:cNvPr id="6" name="Tabela 5"/>
          <p:cNvGraphicFramePr>
            <a:graphicFrameLocks noGrp="1"/>
          </p:cNvGraphicFramePr>
          <p:nvPr>
            <p:extLst>
              <p:ext uri="{D42A27DB-BD31-4B8C-83A1-F6EECF244321}">
                <p14:modId xmlns:p14="http://schemas.microsoft.com/office/powerpoint/2010/main" val="767286817"/>
              </p:ext>
            </p:extLst>
          </p:nvPr>
        </p:nvGraphicFramePr>
        <p:xfrm>
          <a:off x="289068" y="1889564"/>
          <a:ext cx="9350475" cy="2903166"/>
        </p:xfrm>
        <a:graphic>
          <a:graphicData uri="http://schemas.openxmlformats.org/drawingml/2006/table">
            <a:tbl>
              <a:tblPr/>
              <a:tblGrid>
                <a:gridCol w="2780100">
                  <a:extLst>
                    <a:ext uri="{9D8B030D-6E8A-4147-A177-3AD203B41FA5}">
                      <a16:colId xmlns:a16="http://schemas.microsoft.com/office/drawing/2014/main" val="53129688"/>
                    </a:ext>
                  </a:extLst>
                </a:gridCol>
                <a:gridCol w="799137">
                  <a:extLst>
                    <a:ext uri="{9D8B030D-6E8A-4147-A177-3AD203B41FA5}">
                      <a16:colId xmlns:a16="http://schemas.microsoft.com/office/drawing/2014/main" val="1834368476"/>
                    </a:ext>
                  </a:extLst>
                </a:gridCol>
                <a:gridCol w="1443513">
                  <a:extLst>
                    <a:ext uri="{9D8B030D-6E8A-4147-A177-3AD203B41FA5}">
                      <a16:colId xmlns:a16="http://schemas.microsoft.com/office/drawing/2014/main" val="2144997687"/>
                    </a:ext>
                  </a:extLst>
                </a:gridCol>
                <a:gridCol w="799137">
                  <a:extLst>
                    <a:ext uri="{9D8B030D-6E8A-4147-A177-3AD203B41FA5}">
                      <a16:colId xmlns:a16="http://schemas.microsoft.com/office/drawing/2014/main" val="1802865360"/>
                    </a:ext>
                  </a:extLst>
                </a:gridCol>
                <a:gridCol w="700652">
                  <a:extLst>
                    <a:ext uri="{9D8B030D-6E8A-4147-A177-3AD203B41FA5}">
                      <a16:colId xmlns:a16="http://schemas.microsoft.com/office/drawing/2014/main" val="3043875694"/>
                    </a:ext>
                  </a:extLst>
                </a:gridCol>
                <a:gridCol w="666887">
                  <a:extLst>
                    <a:ext uri="{9D8B030D-6E8A-4147-A177-3AD203B41FA5}">
                      <a16:colId xmlns:a16="http://schemas.microsoft.com/office/drawing/2014/main" val="2134800333"/>
                    </a:ext>
                  </a:extLst>
                </a:gridCol>
                <a:gridCol w="947137">
                  <a:extLst>
                    <a:ext uri="{9D8B030D-6E8A-4147-A177-3AD203B41FA5}">
                      <a16:colId xmlns:a16="http://schemas.microsoft.com/office/drawing/2014/main" val="4254940256"/>
                    </a:ext>
                  </a:extLst>
                </a:gridCol>
                <a:gridCol w="1213912">
                  <a:extLst>
                    <a:ext uri="{9D8B030D-6E8A-4147-A177-3AD203B41FA5}">
                      <a16:colId xmlns:a16="http://schemas.microsoft.com/office/drawing/2014/main" val="2389473630"/>
                    </a:ext>
                  </a:extLst>
                </a:gridCol>
              </a:tblGrid>
              <a:tr h="138246">
                <a:tc>
                  <a:txBody>
                    <a:bodyPr/>
                    <a:lstStyle/>
                    <a:p>
                      <a:pPr algn="l" fontAlgn="b"/>
                      <a:r>
                        <a:rPr lang="sl-SI" sz="900" b="1" i="0" u="none" strike="noStrike">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Hours CNE was presolved</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Average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dirty="0">
                          <a:solidFill>
                            <a:srgbClr val="000000"/>
                          </a:solidFill>
                          <a:effectLst/>
                          <a:latin typeface="Arial" panose="020B0604020202020204" pitchFamily="34" charset="0"/>
                        </a:rPr>
                        <a:t>Max of z2zPTDF</a:t>
                      </a:r>
                      <a:r>
                        <a:rPr lang="de-DE" sz="900" b="1" i="0" u="none" strike="noStrike" dirty="0">
                          <a:solidFill>
                            <a:srgbClr val="000000"/>
                          </a:solidFill>
                          <a:effectLst/>
                          <a:latin typeface="Arial" panose="020B0604020202020204" pitchFamily="34" charset="0"/>
                        </a:rPr>
                        <a:t>*</a:t>
                      </a:r>
                      <a:endParaRPr lang="sl-SI" sz="9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900" b="1" i="0" u="none" strike="noStrike" dirty="0">
                          <a:solidFill>
                            <a:srgbClr val="000000"/>
                          </a:solidFill>
                          <a:effectLst/>
                          <a:latin typeface="Arial" panose="020B0604020202020204" pitchFamily="34" charset="0"/>
                        </a:rPr>
                        <a:t>Max of sum z2z PTDF</a:t>
                      </a:r>
                      <a:r>
                        <a:rPr lang="de-DE" sz="900" b="1" i="0" u="none" strike="noStrike" dirty="0">
                          <a:solidFill>
                            <a:srgbClr val="000000"/>
                          </a:solidFill>
                          <a:effectLst/>
                          <a:latin typeface="Arial" panose="020B0604020202020204" pitchFamily="34" charset="0"/>
                        </a:rPr>
                        <a:t>*</a:t>
                      </a:r>
                      <a:endParaRPr lang="pl-PL" sz="9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06376792"/>
                  </a:ext>
                </a:extLst>
              </a:tr>
              <a:tr h="138246">
                <a:tc>
                  <a:txBody>
                    <a:bodyPr/>
                    <a:lstStyle/>
                    <a:p>
                      <a:pPr algn="l" fontAlgn="b"/>
                      <a:r>
                        <a:rPr lang="sl-SI" sz="900" b="0" i="0" u="none" strike="noStrike">
                          <a:solidFill>
                            <a:srgbClr val="000000"/>
                          </a:solidFill>
                          <a:effectLst/>
                          <a:latin typeface="Arial" panose="020B0604020202020204" pitchFamily="34" charset="0"/>
                        </a:rPr>
                        <a:t>[SK-HU] Gabcikovo - Gyor [OPP] [HU]</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312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1368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141%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0,15377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1,48319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496076798"/>
                  </a:ext>
                </a:extLst>
              </a:tr>
              <a:tr h="138246">
                <a:tc>
                  <a:txBody>
                    <a:bodyPr/>
                    <a:lstStyle/>
                    <a:p>
                      <a:pPr algn="l" fontAlgn="b"/>
                      <a:r>
                        <a:rPr lang="sl-SI" sz="900" b="0" i="0" u="none" strike="noStrike">
                          <a:solidFill>
                            <a:srgbClr val="000000"/>
                          </a:solidFill>
                          <a:effectLst/>
                          <a:latin typeface="Arial" panose="020B0604020202020204" pitchFamily="34" charset="0"/>
                        </a:rPr>
                        <a:t>[HU-HU] Paks - Sandorfalva [DIR]</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809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0,01753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0,45067</a:t>
                      </a:r>
                    </a:p>
                  </a:txBody>
                  <a:tcPr marL="0" marR="0" marT="0" marB="0" anchor="b">
                    <a:lnL>
                      <a:noFill/>
                    </a:lnL>
                    <a:lnR>
                      <a:noFill/>
                    </a:lnR>
                    <a:lnT>
                      <a:noFill/>
                    </a:lnT>
                    <a:lnB>
                      <a:noFill/>
                    </a:lnB>
                  </a:tcPr>
                </a:tc>
                <a:extLst>
                  <a:ext uri="{0D108BD9-81ED-4DB2-BD59-A6C34878D82A}">
                    <a16:rowId xmlns:a16="http://schemas.microsoft.com/office/drawing/2014/main" val="2568898863"/>
                  </a:ext>
                </a:extLst>
              </a:tr>
              <a:tr h="138246">
                <a:tc>
                  <a:txBody>
                    <a:bodyPr/>
                    <a:lstStyle/>
                    <a:p>
                      <a:pPr algn="l" fontAlgn="b"/>
                      <a:r>
                        <a:rPr lang="sl-SI" sz="900" b="0" i="0" u="none" strike="noStrike">
                          <a:solidFill>
                            <a:srgbClr val="000000"/>
                          </a:solidFill>
                          <a:effectLst/>
                          <a:latin typeface="Arial" panose="020B0604020202020204" pitchFamily="34" charset="0"/>
                        </a:rPr>
                        <a:t>[HR-HR] 400kV Zerjavinec - Tumbri [OPP]</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605</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0,28171</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1,01307</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275216587"/>
                  </a:ext>
                </a:extLst>
              </a:tr>
              <a:tr h="138246">
                <a:tc>
                  <a:txBody>
                    <a:bodyPr/>
                    <a:lstStyle/>
                    <a:p>
                      <a:pPr algn="l" fontAlgn="b"/>
                      <a:r>
                        <a:rPr lang="sl-SI" sz="900" b="0" i="0" u="none" strike="noStrike">
                          <a:solidFill>
                            <a:srgbClr val="000000"/>
                          </a:solidFill>
                          <a:effectLst/>
                          <a:latin typeface="Arial" panose="020B0604020202020204" pitchFamily="34" charset="0"/>
                        </a:rPr>
                        <a:t>[AT-AT] Westtirol 1 - Westtirol 2 WTRHU41 [OPP]</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1951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0,18551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0,82404</a:t>
                      </a:r>
                    </a:p>
                  </a:txBody>
                  <a:tcPr marL="0" marR="0" marT="0" marB="0" anchor="b">
                    <a:lnL>
                      <a:noFill/>
                    </a:lnL>
                    <a:lnR>
                      <a:noFill/>
                    </a:lnR>
                    <a:lnT>
                      <a:noFill/>
                    </a:lnT>
                    <a:lnB>
                      <a:noFill/>
                    </a:lnB>
                  </a:tcPr>
                </a:tc>
                <a:extLst>
                  <a:ext uri="{0D108BD9-81ED-4DB2-BD59-A6C34878D82A}">
                    <a16:rowId xmlns:a16="http://schemas.microsoft.com/office/drawing/2014/main" val="566879354"/>
                  </a:ext>
                </a:extLst>
              </a:tr>
              <a:tr h="138246">
                <a:tc>
                  <a:txBody>
                    <a:bodyPr/>
                    <a:lstStyle/>
                    <a:p>
                      <a:pPr algn="l" fontAlgn="b"/>
                      <a:r>
                        <a:rPr lang="sl-SI" sz="900" b="0" i="0" u="none" strike="noStrike">
                          <a:solidFill>
                            <a:srgbClr val="000000"/>
                          </a:solidFill>
                          <a:effectLst/>
                          <a:latin typeface="Arial" panose="020B0604020202020204" pitchFamily="34" charset="0"/>
                        </a:rPr>
                        <a:t>[SK-HU] Gabcikovo - Gyor [DIR] [HU]</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1266</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92%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0,44088</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1,48319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821896530"/>
                  </a:ext>
                </a:extLst>
              </a:tr>
              <a:tr h="138246">
                <a:tc>
                  <a:txBody>
                    <a:bodyPr/>
                    <a:lstStyle/>
                    <a:p>
                      <a:pPr algn="l" fontAlgn="b"/>
                      <a:r>
                        <a:rPr lang="sl-SI" sz="900" b="0" i="0" u="none" strike="noStrike">
                          <a:solidFill>
                            <a:srgbClr val="000000"/>
                          </a:solidFill>
                          <a:effectLst/>
                          <a:latin typeface="Arial" panose="020B0604020202020204" pitchFamily="34" charset="0"/>
                        </a:rPr>
                        <a:t>[SK-SK] Bosaca - Varin [DIR]</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936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0,44244</a:t>
                      </a:r>
                    </a:p>
                  </a:txBody>
                  <a:tcPr marL="0" marR="0" marT="0" marB="0" anchor="b">
                    <a:lnL>
                      <a:noFill/>
                    </a:lnL>
                    <a:lnR>
                      <a:noFill/>
                    </a:lnR>
                    <a:lnT>
                      <a:noFill/>
                    </a:lnT>
                    <a:lnB>
                      <a:noFill/>
                    </a:lnB>
                  </a:tcPr>
                </a:tc>
                <a:extLst>
                  <a:ext uri="{0D108BD9-81ED-4DB2-BD59-A6C34878D82A}">
                    <a16:rowId xmlns:a16="http://schemas.microsoft.com/office/drawing/2014/main" val="1632458922"/>
                  </a:ext>
                </a:extLst>
              </a:tr>
              <a:tr h="138246">
                <a:tc>
                  <a:txBody>
                    <a:bodyPr/>
                    <a:lstStyle/>
                    <a:p>
                      <a:pPr algn="l" fontAlgn="b"/>
                      <a:r>
                        <a:rPr lang="en-US" sz="900" b="0" i="0" u="none" strike="noStrike">
                          <a:solidFill>
                            <a:srgbClr val="000000"/>
                          </a:solidFill>
                          <a:effectLst/>
                          <a:latin typeface="Arial" panose="020B0604020202020204" pitchFamily="34" charset="0"/>
                        </a:rPr>
                        <a:t>[AT-AT] Westtirol 1 - Westtirol 2 WTRHU41 [DIR]</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311</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1382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107%</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144%</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0,03161</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0,82404</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757450571"/>
                  </a:ext>
                </a:extLst>
              </a:tr>
              <a:tr h="138246">
                <a:tc>
                  <a:txBody>
                    <a:bodyPr/>
                    <a:lstStyle/>
                    <a:p>
                      <a:pPr algn="l" fontAlgn="b"/>
                      <a:r>
                        <a:rPr lang="sl-SI" sz="900" b="0" i="0" u="none" strike="noStrike">
                          <a:solidFill>
                            <a:srgbClr val="000000"/>
                          </a:solidFill>
                          <a:effectLst/>
                          <a:latin typeface="Arial" panose="020B0604020202020204" pitchFamily="34" charset="0"/>
                        </a:rPr>
                        <a:t>[AT-D2] St. Peter 2 - Pleinting 258 [OPP] [AT]</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308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972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0,0606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0,37865</a:t>
                      </a:r>
                    </a:p>
                  </a:txBody>
                  <a:tcPr marL="0" marR="0" marT="0" marB="0" anchor="b">
                    <a:lnL>
                      <a:noFill/>
                    </a:lnL>
                    <a:lnR>
                      <a:noFill/>
                    </a:lnR>
                    <a:lnT>
                      <a:noFill/>
                    </a:lnT>
                    <a:lnB>
                      <a:noFill/>
                    </a:lnB>
                  </a:tcPr>
                </a:tc>
                <a:extLst>
                  <a:ext uri="{0D108BD9-81ED-4DB2-BD59-A6C34878D82A}">
                    <a16:rowId xmlns:a16="http://schemas.microsoft.com/office/drawing/2014/main" val="2145627821"/>
                  </a:ext>
                </a:extLst>
              </a:tr>
              <a:tr h="138246">
                <a:tc>
                  <a:txBody>
                    <a:bodyPr/>
                    <a:lstStyle/>
                    <a:p>
                      <a:pPr algn="l" fontAlgn="b"/>
                      <a:r>
                        <a:rPr lang="sl-SI" sz="900" b="0" i="0" u="none" strike="noStrike">
                          <a:solidFill>
                            <a:srgbClr val="000000"/>
                          </a:solidFill>
                          <a:effectLst/>
                          <a:latin typeface="Arial" panose="020B0604020202020204" pitchFamily="34" charset="0"/>
                        </a:rPr>
                        <a:t>[HU-HU] Gyor - Oroszlany [DIR]</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306</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1014</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0,09243</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0,35192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733311727"/>
                  </a:ext>
                </a:extLst>
              </a:tr>
              <a:tr h="138246">
                <a:tc>
                  <a:txBody>
                    <a:bodyPr/>
                    <a:lstStyle/>
                    <a:p>
                      <a:pPr algn="l" fontAlgn="b"/>
                      <a:r>
                        <a:rPr lang="sl-SI" sz="900" b="0" i="0" u="none" strike="noStrike">
                          <a:solidFill>
                            <a:srgbClr val="000000"/>
                          </a:solidFill>
                          <a:effectLst/>
                          <a:latin typeface="Arial" panose="020B0604020202020204" pitchFamily="34" charset="0"/>
                        </a:rPr>
                        <a:t>[HR-SI] 400kV Melina - Divaca [DIR] [HR]</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303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684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0,39482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1,15313</a:t>
                      </a:r>
                    </a:p>
                  </a:txBody>
                  <a:tcPr marL="0" marR="0" marT="0" marB="0" anchor="b">
                    <a:lnL>
                      <a:noFill/>
                    </a:lnL>
                    <a:lnR>
                      <a:noFill/>
                    </a:lnR>
                    <a:lnT>
                      <a:noFill/>
                    </a:lnT>
                    <a:lnB>
                      <a:noFill/>
                    </a:lnB>
                  </a:tcPr>
                </a:tc>
                <a:extLst>
                  <a:ext uri="{0D108BD9-81ED-4DB2-BD59-A6C34878D82A}">
                    <a16:rowId xmlns:a16="http://schemas.microsoft.com/office/drawing/2014/main" val="1700825121"/>
                  </a:ext>
                </a:extLst>
              </a:tr>
              <a:tr h="138246">
                <a:tc>
                  <a:txBody>
                    <a:bodyPr/>
                    <a:lstStyle/>
                    <a:p>
                      <a:pPr algn="l" fontAlgn="b"/>
                      <a:r>
                        <a:rPr lang="de-DE" sz="900" b="0" i="0" u="none" strike="noStrike">
                          <a:solidFill>
                            <a:srgbClr val="000000"/>
                          </a:solidFill>
                          <a:effectLst/>
                          <a:latin typeface="Arial" panose="020B0604020202020204" pitchFamily="34" charset="0"/>
                        </a:rPr>
                        <a:t>[CZ-D2] Hradec - Etzenricht [DIR] [CZ]</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303</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1018</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122%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0,35221</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1,44966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024788769"/>
                  </a:ext>
                </a:extLst>
              </a:tr>
              <a:tr h="138246">
                <a:tc>
                  <a:txBody>
                    <a:bodyPr/>
                    <a:lstStyle/>
                    <a:p>
                      <a:pPr algn="l" fontAlgn="b"/>
                      <a:r>
                        <a:rPr lang="sl-SI" sz="900" b="0" i="0" u="none" strike="noStrike">
                          <a:solidFill>
                            <a:srgbClr val="000000"/>
                          </a:solidFill>
                          <a:effectLst/>
                          <a:latin typeface="Arial" panose="020B0604020202020204" pitchFamily="34" charset="0"/>
                        </a:rPr>
                        <a:t>[AT-D2] St. Peter 2 - Altheim 233_230 [DIR] [AT]</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714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0,0749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0,26661</a:t>
                      </a:r>
                    </a:p>
                  </a:txBody>
                  <a:tcPr marL="0" marR="0" marT="0" marB="0" anchor="b">
                    <a:lnL>
                      <a:noFill/>
                    </a:lnL>
                    <a:lnR>
                      <a:noFill/>
                    </a:lnR>
                    <a:lnT>
                      <a:noFill/>
                    </a:lnT>
                    <a:lnB>
                      <a:noFill/>
                    </a:lnB>
                  </a:tcPr>
                </a:tc>
                <a:extLst>
                  <a:ext uri="{0D108BD9-81ED-4DB2-BD59-A6C34878D82A}">
                    <a16:rowId xmlns:a16="http://schemas.microsoft.com/office/drawing/2014/main" val="467574764"/>
                  </a:ext>
                </a:extLst>
              </a:tr>
              <a:tr h="138246">
                <a:tc>
                  <a:txBody>
                    <a:bodyPr/>
                    <a:lstStyle/>
                    <a:p>
                      <a:pPr algn="l" fontAlgn="b"/>
                      <a:r>
                        <a:rPr lang="sl-SI" sz="900" b="0" i="0" u="none" strike="noStrike">
                          <a:solidFill>
                            <a:srgbClr val="000000"/>
                          </a:solidFill>
                          <a:effectLst/>
                          <a:latin typeface="Arial" panose="020B0604020202020204" pitchFamily="34" charset="0"/>
                        </a:rPr>
                        <a:t>[AT-AT] Westtirol 2 - Zell am Ziller 2 276 [OPP]</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289</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610</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0,11893</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0,45738</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397888512"/>
                  </a:ext>
                </a:extLst>
              </a:tr>
              <a:tr h="138246">
                <a:tc>
                  <a:txBody>
                    <a:bodyPr/>
                    <a:lstStyle/>
                    <a:p>
                      <a:pPr algn="l" fontAlgn="b"/>
                      <a:r>
                        <a:rPr lang="en-US" sz="900" b="0" i="0" u="none" strike="noStrike">
                          <a:solidFill>
                            <a:srgbClr val="000000"/>
                          </a:solidFill>
                          <a:effectLst/>
                          <a:latin typeface="Arial" panose="020B0604020202020204" pitchFamily="34" charset="0"/>
                        </a:rPr>
                        <a:t>[BE-BE] PST Van Eyck 2 [OPP]</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285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928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0,34581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0,79638</a:t>
                      </a:r>
                    </a:p>
                  </a:txBody>
                  <a:tcPr marL="0" marR="0" marT="0" marB="0" anchor="b">
                    <a:lnL>
                      <a:noFill/>
                    </a:lnL>
                    <a:lnR>
                      <a:noFill/>
                    </a:lnR>
                    <a:lnT>
                      <a:noFill/>
                    </a:lnT>
                    <a:lnB>
                      <a:noFill/>
                    </a:lnB>
                  </a:tcPr>
                </a:tc>
                <a:extLst>
                  <a:ext uri="{0D108BD9-81ED-4DB2-BD59-A6C34878D82A}">
                    <a16:rowId xmlns:a16="http://schemas.microsoft.com/office/drawing/2014/main" val="3414270402"/>
                  </a:ext>
                </a:extLst>
              </a:tr>
              <a:tr h="138246">
                <a:tc>
                  <a:txBody>
                    <a:bodyPr/>
                    <a:lstStyle/>
                    <a:p>
                      <a:pPr algn="l" fontAlgn="b"/>
                      <a:r>
                        <a:rPr lang="de-DE" sz="900" b="0" i="0" u="none" strike="noStrike">
                          <a:solidFill>
                            <a:srgbClr val="000000"/>
                          </a:solidFill>
                          <a:effectLst/>
                          <a:latin typeface="Arial" panose="020B0604020202020204" pitchFamily="34" charset="0"/>
                        </a:rPr>
                        <a:t>[D2-NL] Diele - Meeden SCHWARZ [DIR] [D2]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274</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885</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131%</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0,25728</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0,57076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451928436"/>
                  </a:ext>
                </a:extLst>
              </a:tr>
              <a:tr h="138246">
                <a:tc>
                  <a:txBody>
                    <a:bodyPr/>
                    <a:lstStyle/>
                    <a:p>
                      <a:pPr algn="l" fontAlgn="b"/>
                      <a:r>
                        <a:rPr lang="en-US" sz="900" b="0" i="0" u="none" strike="noStrike">
                          <a:solidFill>
                            <a:srgbClr val="000000"/>
                          </a:solidFill>
                          <a:effectLst/>
                          <a:latin typeface="Arial" panose="020B0604020202020204" pitchFamily="34" charset="0"/>
                        </a:rPr>
                        <a:t>[BE-FR] Aubange - Mont St Martin 220.514 [DIR] [BE]</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592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0,12042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0,27664</a:t>
                      </a:r>
                    </a:p>
                  </a:txBody>
                  <a:tcPr marL="0" marR="0" marT="0" marB="0" anchor="b">
                    <a:lnL>
                      <a:noFill/>
                    </a:lnL>
                    <a:lnR>
                      <a:noFill/>
                    </a:lnR>
                    <a:lnT>
                      <a:noFill/>
                    </a:lnT>
                    <a:lnB>
                      <a:noFill/>
                    </a:lnB>
                  </a:tcPr>
                </a:tc>
                <a:extLst>
                  <a:ext uri="{0D108BD9-81ED-4DB2-BD59-A6C34878D82A}">
                    <a16:rowId xmlns:a16="http://schemas.microsoft.com/office/drawing/2014/main" val="226930569"/>
                  </a:ext>
                </a:extLst>
              </a:tr>
              <a:tr h="138246">
                <a:tc>
                  <a:txBody>
                    <a:bodyPr/>
                    <a:lstStyle/>
                    <a:p>
                      <a:pPr algn="l" fontAlgn="b"/>
                      <a:r>
                        <a:rPr lang="sl-SI" sz="900" b="0" i="0" u="none" strike="noStrike">
                          <a:solidFill>
                            <a:srgbClr val="000000"/>
                          </a:solidFill>
                          <a:effectLst/>
                          <a:latin typeface="Arial" panose="020B0604020202020204" pitchFamily="34" charset="0"/>
                        </a:rPr>
                        <a:t>[SI-HR] 220kV Cirkovce - Zerjavinc [OPP] [SI]</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247</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831</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118%</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0,12562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0,31784</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138739171"/>
                  </a:ext>
                </a:extLst>
              </a:tr>
              <a:tr h="138246">
                <a:tc>
                  <a:txBody>
                    <a:bodyPr/>
                    <a:lstStyle/>
                    <a:p>
                      <a:pPr algn="l" fontAlgn="b"/>
                      <a:r>
                        <a:rPr lang="sl-SI" sz="900" b="0" i="0" u="none" strike="noStrike">
                          <a:solidFill>
                            <a:srgbClr val="000000"/>
                          </a:solidFill>
                          <a:effectLst/>
                          <a:latin typeface="Arial" panose="020B0604020202020204" pitchFamily="34" charset="0"/>
                        </a:rPr>
                        <a:t>[SI-HR] 220kV Cirkovce - Zerjavinc [DIR] [SI]</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730</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0,03144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0,3199</a:t>
                      </a:r>
                    </a:p>
                  </a:txBody>
                  <a:tcPr marL="0" marR="0" marT="0" marB="0" anchor="b">
                    <a:lnL>
                      <a:noFill/>
                    </a:lnL>
                    <a:lnR>
                      <a:noFill/>
                    </a:lnR>
                    <a:lnT>
                      <a:noFill/>
                    </a:lnT>
                    <a:lnB>
                      <a:noFill/>
                    </a:lnB>
                  </a:tcPr>
                </a:tc>
                <a:extLst>
                  <a:ext uri="{0D108BD9-81ED-4DB2-BD59-A6C34878D82A}">
                    <a16:rowId xmlns:a16="http://schemas.microsoft.com/office/drawing/2014/main" val="2225911800"/>
                  </a:ext>
                </a:extLst>
              </a:tr>
              <a:tr h="138246">
                <a:tc>
                  <a:txBody>
                    <a:bodyPr/>
                    <a:lstStyle/>
                    <a:p>
                      <a:pPr algn="l" fontAlgn="b"/>
                      <a:r>
                        <a:rPr lang="de-DE" sz="900" b="0" i="0" u="none" strike="noStrike">
                          <a:solidFill>
                            <a:srgbClr val="000000"/>
                          </a:solidFill>
                          <a:effectLst/>
                          <a:latin typeface="Arial" panose="020B0604020202020204" pitchFamily="34" charset="0"/>
                        </a:rPr>
                        <a:t>[CZ-D2] Hradec - Etzenricht 441 [DIR] [D2]</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236</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777</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0,29941</a:t>
                      </a:r>
                    </a:p>
                  </a:txBody>
                  <a:tcPr marL="0" marR="0" marT="0" marB="0" anchor="b">
                    <a:lnL>
                      <a:noFill/>
                    </a:lnL>
                    <a:lnR>
                      <a:noFill/>
                    </a:lnR>
                    <a:lnT>
                      <a:noFill/>
                    </a:lnT>
                    <a:lnB>
                      <a:noFill/>
                    </a:lnB>
                    <a:solidFill>
                      <a:srgbClr val="D9D9D9"/>
                    </a:solidFill>
                  </a:tcPr>
                </a:tc>
                <a:tc>
                  <a:txBody>
                    <a:bodyPr/>
                    <a:lstStyle/>
                    <a:p>
                      <a:pPr algn="r" fontAlgn="b"/>
                      <a:r>
                        <a:rPr lang="sl-SI" sz="900" b="0" i="0" u="none" strike="noStrike">
                          <a:solidFill>
                            <a:srgbClr val="000000"/>
                          </a:solidFill>
                          <a:effectLst/>
                          <a:latin typeface="Arial" panose="020B0604020202020204" pitchFamily="34" charset="0"/>
                        </a:rPr>
                        <a:t>1,23175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4108075655"/>
                  </a:ext>
                </a:extLst>
              </a:tr>
              <a:tr h="138246">
                <a:tc>
                  <a:txBody>
                    <a:bodyPr/>
                    <a:lstStyle/>
                    <a:p>
                      <a:pPr algn="l" fontAlgn="b"/>
                      <a:r>
                        <a:rPr lang="sv-SE" sz="900" b="0" i="0" u="none" strike="noStrike">
                          <a:solidFill>
                            <a:srgbClr val="000000"/>
                          </a:solidFill>
                          <a:effectLst/>
                          <a:latin typeface="Arial" panose="020B0604020202020204" pitchFamily="34" charset="0"/>
                        </a:rPr>
                        <a:t>[D8-PL] Vierraden - Krajnik 1 [OPP] [PL]</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1500</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0,17702</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0,64111</a:t>
                      </a:r>
                    </a:p>
                  </a:txBody>
                  <a:tcPr marL="0" marR="0" marT="0" marB="0" anchor="b">
                    <a:lnL>
                      <a:noFill/>
                    </a:lnL>
                    <a:lnR>
                      <a:noFill/>
                    </a:lnR>
                    <a:lnT>
                      <a:noFill/>
                    </a:lnT>
                    <a:lnB>
                      <a:noFill/>
                    </a:lnB>
                  </a:tcPr>
                </a:tc>
                <a:extLst>
                  <a:ext uri="{0D108BD9-81ED-4DB2-BD59-A6C34878D82A}">
                    <a16:rowId xmlns:a16="http://schemas.microsoft.com/office/drawing/2014/main" val="581555782"/>
                  </a:ext>
                </a:extLst>
              </a:tr>
            </a:tbl>
          </a:graphicData>
        </a:graphic>
      </p:graphicFrame>
      <p:sp>
        <p:nvSpPr>
          <p:cNvPr id="12" name="Rectangle 1"/>
          <p:cNvSpPr>
            <a:spLocks noChangeArrowheads="1"/>
          </p:cNvSpPr>
          <p:nvPr/>
        </p:nvSpPr>
        <p:spPr bwMode="auto">
          <a:xfrm>
            <a:off x="449198" y="5829936"/>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7120793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4544" y="75340"/>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a:t>
            </a:r>
            <a:r>
              <a:rPr lang="en-GB" altLang="en-US" dirty="0">
                <a:solidFill>
                  <a:srgbClr val="008000"/>
                </a:solidFill>
              </a:rPr>
              <a:t>: </a:t>
            </a:r>
            <a:r>
              <a:rPr lang="en-GB" altLang="hu-HU" dirty="0">
                <a:solidFill>
                  <a:srgbClr val="008000"/>
                </a:solidFill>
              </a:rPr>
              <a:t>Most limiting CNEs (TOP 20)</a:t>
            </a:r>
            <a:r>
              <a:rPr lang="sl-SI" altLang="hu-HU" dirty="0">
                <a:solidFill>
                  <a:srgbClr val="008000"/>
                </a:solidFill>
              </a:rPr>
              <a:t>    </a:t>
            </a:r>
            <a:r>
              <a:rPr lang="cs-CZ" altLang="hu-HU" dirty="0">
                <a:solidFill>
                  <a:srgbClr val="008000"/>
                </a:solidFill>
              </a:rPr>
              <a:t>202102</a:t>
            </a:r>
            <a:endParaRPr lang="en-GB" altLang="hu-HU" dirty="0">
              <a:solidFill>
                <a:srgbClr val="008000"/>
              </a:solidFill>
            </a:endParaRPr>
          </a:p>
          <a:p>
            <a:endParaRPr lang="en-US" dirty="0">
              <a:solidFill>
                <a:srgbClr val="FF0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111</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0" name="Obdélník 9">
            <a:extLst>
              <a:ext uri="{FF2B5EF4-FFF2-40B4-BE49-F238E27FC236}">
                <a16:creationId xmlns:a16="http://schemas.microsoft.com/office/drawing/2014/main" id="{4A179DF9-E31E-43B8-9578-FA4520D932D3}"/>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sl-SI" dirty="0">
                <a:latin typeface="Arial" panose="020B0604020202020204" pitchFamily="34" charset="0"/>
                <a:cs typeface="Arial" panose="020B0604020202020204" pitchFamily="34" charset="0"/>
              </a:rPr>
              <a:t> 13 (312 hours)</a:t>
            </a:r>
            <a:r>
              <a:rPr lang="de-DE" dirty="0">
                <a:latin typeface="Arial" panose="020B0604020202020204" pitchFamily="34" charset="0"/>
                <a:cs typeface="Arial" panose="020B0604020202020204" pitchFamily="34" charset="0"/>
              </a:rPr>
              <a:t> </a:t>
            </a:r>
          </a:p>
        </p:txBody>
      </p:sp>
      <p:graphicFrame>
        <p:nvGraphicFramePr>
          <p:cNvPr id="4" name="Tabela 3"/>
          <p:cNvGraphicFramePr>
            <a:graphicFrameLocks noGrp="1"/>
          </p:cNvGraphicFramePr>
          <p:nvPr>
            <p:extLst>
              <p:ext uri="{D42A27DB-BD31-4B8C-83A1-F6EECF244321}">
                <p14:modId xmlns:p14="http://schemas.microsoft.com/office/powerpoint/2010/main" val="3945127134"/>
              </p:ext>
            </p:extLst>
          </p:nvPr>
        </p:nvGraphicFramePr>
        <p:xfrm>
          <a:off x="539751" y="2010530"/>
          <a:ext cx="8999536" cy="2489277"/>
        </p:xfrm>
        <a:graphic>
          <a:graphicData uri="http://schemas.openxmlformats.org/drawingml/2006/table">
            <a:tbl>
              <a:tblPr/>
              <a:tblGrid>
                <a:gridCol w="2304476">
                  <a:extLst>
                    <a:ext uri="{9D8B030D-6E8A-4147-A177-3AD203B41FA5}">
                      <a16:colId xmlns:a16="http://schemas.microsoft.com/office/drawing/2014/main" val="2343549130"/>
                    </a:ext>
                  </a:extLst>
                </a:gridCol>
                <a:gridCol w="659749">
                  <a:extLst>
                    <a:ext uri="{9D8B030D-6E8A-4147-A177-3AD203B41FA5}">
                      <a16:colId xmlns:a16="http://schemas.microsoft.com/office/drawing/2014/main" val="1058742059"/>
                    </a:ext>
                  </a:extLst>
                </a:gridCol>
                <a:gridCol w="1338083">
                  <a:extLst>
                    <a:ext uri="{9D8B030D-6E8A-4147-A177-3AD203B41FA5}">
                      <a16:colId xmlns:a16="http://schemas.microsoft.com/office/drawing/2014/main" val="3338324809"/>
                    </a:ext>
                  </a:extLst>
                </a:gridCol>
                <a:gridCol w="1012854">
                  <a:extLst>
                    <a:ext uri="{9D8B030D-6E8A-4147-A177-3AD203B41FA5}">
                      <a16:colId xmlns:a16="http://schemas.microsoft.com/office/drawing/2014/main" val="2925102709"/>
                    </a:ext>
                  </a:extLst>
                </a:gridCol>
                <a:gridCol w="771256">
                  <a:extLst>
                    <a:ext uri="{9D8B030D-6E8A-4147-A177-3AD203B41FA5}">
                      <a16:colId xmlns:a16="http://schemas.microsoft.com/office/drawing/2014/main" val="2998891844"/>
                    </a:ext>
                  </a:extLst>
                </a:gridCol>
                <a:gridCol w="550566">
                  <a:extLst>
                    <a:ext uri="{9D8B030D-6E8A-4147-A177-3AD203B41FA5}">
                      <a16:colId xmlns:a16="http://schemas.microsoft.com/office/drawing/2014/main" val="3959067394"/>
                    </a:ext>
                  </a:extLst>
                </a:gridCol>
                <a:gridCol w="578442">
                  <a:extLst>
                    <a:ext uri="{9D8B030D-6E8A-4147-A177-3AD203B41FA5}">
                      <a16:colId xmlns:a16="http://schemas.microsoft.com/office/drawing/2014/main" val="458296092"/>
                    </a:ext>
                  </a:extLst>
                </a:gridCol>
                <a:gridCol w="771256">
                  <a:extLst>
                    <a:ext uri="{9D8B030D-6E8A-4147-A177-3AD203B41FA5}">
                      <a16:colId xmlns:a16="http://schemas.microsoft.com/office/drawing/2014/main" val="1595748124"/>
                    </a:ext>
                  </a:extLst>
                </a:gridCol>
                <a:gridCol w="1012854">
                  <a:extLst>
                    <a:ext uri="{9D8B030D-6E8A-4147-A177-3AD203B41FA5}">
                      <a16:colId xmlns:a16="http://schemas.microsoft.com/office/drawing/2014/main" val="2441801338"/>
                    </a:ext>
                  </a:extLst>
                </a:gridCol>
              </a:tblGrid>
              <a:tr h="118537">
                <a:tc>
                  <a:txBody>
                    <a:bodyPr/>
                    <a:lstStyle/>
                    <a:p>
                      <a:pPr algn="l" fontAlgn="b"/>
                      <a:r>
                        <a:rPr lang="sl-SI" sz="700" b="1" i="0" u="none" strike="noStrike">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Hours CNE has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 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Average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dirty="0">
                          <a:solidFill>
                            <a:srgbClr val="000000"/>
                          </a:solidFill>
                          <a:effectLst/>
                          <a:latin typeface="Arial" panose="020B0604020202020204" pitchFamily="34" charset="0"/>
                        </a:rPr>
                        <a:t>Max of z2zPTDF</a:t>
                      </a:r>
                      <a:r>
                        <a:rPr lang="de-DE" sz="700" b="1" i="0" u="none" strike="noStrike" dirty="0">
                          <a:solidFill>
                            <a:srgbClr val="000000"/>
                          </a:solidFill>
                          <a:effectLst/>
                          <a:latin typeface="Arial" panose="020B0604020202020204" pitchFamily="34" charset="0"/>
                        </a:rPr>
                        <a:t>*</a:t>
                      </a:r>
                      <a:endParaRPr lang="sl-SI" sz="7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700" b="1" i="0" u="none" strike="noStrike" dirty="0">
                          <a:solidFill>
                            <a:srgbClr val="000000"/>
                          </a:solidFill>
                          <a:effectLst/>
                          <a:latin typeface="Arial" panose="020B0604020202020204" pitchFamily="34" charset="0"/>
                        </a:rPr>
                        <a:t>Max of sum z2z PTDF</a:t>
                      </a:r>
                      <a:r>
                        <a:rPr lang="de-DE" sz="700" b="1" i="0" u="none" strike="noStrike" dirty="0">
                          <a:solidFill>
                            <a:srgbClr val="000000"/>
                          </a:solidFill>
                          <a:effectLst/>
                          <a:latin typeface="Arial" panose="020B0604020202020204" pitchFamily="34" charset="0"/>
                        </a:rPr>
                        <a:t>*</a:t>
                      </a:r>
                      <a:endParaRPr lang="pl-PL" sz="7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012545456"/>
                  </a:ext>
                </a:extLst>
              </a:tr>
              <a:tr h="118537">
                <a:tc>
                  <a:txBody>
                    <a:bodyPr/>
                    <a:lstStyle/>
                    <a:p>
                      <a:pPr algn="l" fontAlgn="b"/>
                      <a:r>
                        <a:rPr lang="sl-SI" sz="700" b="0" i="0" u="none" strike="noStrike">
                          <a:solidFill>
                            <a:srgbClr val="000000"/>
                          </a:solidFill>
                          <a:effectLst/>
                          <a:latin typeface="Arial" panose="020B0604020202020204" pitchFamily="34" charset="0"/>
                        </a:rPr>
                        <a:t>DE_AL_import</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7,192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108880667"/>
                  </a:ext>
                </a:extLst>
              </a:tr>
              <a:tr h="118537">
                <a:tc>
                  <a:txBody>
                    <a:bodyPr/>
                    <a:lstStyle/>
                    <a:p>
                      <a:pPr algn="l" fontAlgn="b"/>
                      <a:r>
                        <a:rPr lang="sl-SI" sz="700" b="0" i="0" u="none" strike="noStrike">
                          <a:solidFill>
                            <a:srgbClr val="000000"/>
                          </a:solidFill>
                          <a:effectLst/>
                          <a:latin typeface="Arial" panose="020B0604020202020204" pitchFamily="34" charset="0"/>
                        </a:rPr>
                        <a:t>BE_AL_import</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21,325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55374902"/>
                  </a:ext>
                </a:extLst>
              </a:tr>
              <a:tr h="118537">
                <a:tc>
                  <a:txBody>
                    <a:bodyPr/>
                    <a:lstStyle/>
                    <a:p>
                      <a:pPr algn="l" fontAlgn="b"/>
                      <a:r>
                        <a:rPr lang="sl-SI" sz="700" b="0" i="0" u="none" strike="noStrike">
                          <a:solidFill>
                            <a:srgbClr val="000000"/>
                          </a:solidFill>
                          <a:effectLst/>
                          <a:latin typeface="Arial" panose="020B0604020202020204" pitchFamily="34" charset="0"/>
                        </a:rPr>
                        <a:t>[RO-RO] Resita - Timisoara c1 [DIR]</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444,266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0,10667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0,15364</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874121490"/>
                  </a:ext>
                </a:extLst>
              </a:tr>
              <a:tr h="118537">
                <a:tc>
                  <a:txBody>
                    <a:bodyPr/>
                    <a:lstStyle/>
                    <a:p>
                      <a:pPr algn="l" fontAlgn="b"/>
                      <a:r>
                        <a:rPr lang="sl-SI" sz="700" b="0" i="0" u="none" strike="noStrike">
                          <a:solidFill>
                            <a:srgbClr val="000000"/>
                          </a:solidFill>
                          <a:effectLst/>
                          <a:latin typeface="Arial" panose="020B0604020202020204" pitchFamily="34" charset="0"/>
                        </a:rPr>
                        <a:t>[RO-RO] TR Portile de Fier 400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211,808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0,17397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0,1989</a:t>
                      </a:r>
                    </a:p>
                  </a:txBody>
                  <a:tcPr marL="0" marR="0" marT="0" marB="0" anchor="b">
                    <a:lnL>
                      <a:noFill/>
                    </a:lnL>
                    <a:lnR>
                      <a:noFill/>
                    </a:lnR>
                    <a:lnT>
                      <a:noFill/>
                    </a:lnT>
                    <a:lnB>
                      <a:noFill/>
                    </a:lnB>
                  </a:tcPr>
                </a:tc>
                <a:extLst>
                  <a:ext uri="{0D108BD9-81ED-4DB2-BD59-A6C34878D82A}">
                    <a16:rowId xmlns:a16="http://schemas.microsoft.com/office/drawing/2014/main" val="2700521213"/>
                  </a:ext>
                </a:extLst>
              </a:tr>
              <a:tr h="118537">
                <a:tc>
                  <a:txBody>
                    <a:bodyPr/>
                    <a:lstStyle/>
                    <a:p>
                      <a:pPr algn="l" fontAlgn="b"/>
                      <a:r>
                        <a:rPr lang="sl-SI" sz="700" b="0" i="0" u="none" strike="noStrike">
                          <a:solidFill>
                            <a:srgbClr val="000000"/>
                          </a:solidFill>
                          <a:effectLst/>
                          <a:latin typeface="Arial" panose="020B0604020202020204" pitchFamily="34" charset="0"/>
                        </a:rPr>
                        <a:t>[PL-PL] Mikulowa AT1 [OPP]</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171,765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0,16847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0,59635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801768514"/>
                  </a:ext>
                </a:extLst>
              </a:tr>
              <a:tr h="118537">
                <a:tc>
                  <a:txBody>
                    <a:bodyPr/>
                    <a:lstStyle/>
                    <a:p>
                      <a:pPr algn="l" fontAlgn="b"/>
                      <a:r>
                        <a:rPr lang="sv-SE" sz="700" b="0" i="0" u="none" strike="noStrike">
                          <a:solidFill>
                            <a:srgbClr val="000000"/>
                          </a:solidFill>
                          <a:effectLst/>
                          <a:latin typeface="Arial" panose="020B0604020202020204" pitchFamily="34" charset="0"/>
                        </a:rPr>
                        <a:t>[D8-PL] Vierraden - Krajnik 1 [OPP] [PL]</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226,599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0,1545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0,55816</a:t>
                      </a:r>
                    </a:p>
                  </a:txBody>
                  <a:tcPr marL="0" marR="0" marT="0" marB="0" anchor="b">
                    <a:lnL>
                      <a:noFill/>
                    </a:lnL>
                    <a:lnR>
                      <a:noFill/>
                    </a:lnR>
                    <a:lnT>
                      <a:noFill/>
                    </a:lnT>
                    <a:lnB>
                      <a:noFill/>
                    </a:lnB>
                  </a:tcPr>
                </a:tc>
                <a:extLst>
                  <a:ext uri="{0D108BD9-81ED-4DB2-BD59-A6C34878D82A}">
                    <a16:rowId xmlns:a16="http://schemas.microsoft.com/office/drawing/2014/main" val="2885312468"/>
                  </a:ext>
                </a:extLst>
              </a:tr>
              <a:tr h="118537">
                <a:tc>
                  <a:txBody>
                    <a:bodyPr/>
                    <a:lstStyle/>
                    <a:p>
                      <a:pPr algn="l" fontAlgn="b"/>
                      <a:r>
                        <a:rPr lang="de-DE" sz="700" b="0" i="0" u="none" strike="noStrike">
                          <a:solidFill>
                            <a:srgbClr val="000000"/>
                          </a:solidFill>
                          <a:effectLst/>
                          <a:latin typeface="Arial" panose="020B0604020202020204" pitchFamily="34" charset="0"/>
                        </a:rPr>
                        <a:t>[D8-D8] Hagenwerder - Schmoelln 553 [OPP]</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95,016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0,32677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1,18792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232763485"/>
                  </a:ext>
                </a:extLst>
              </a:tr>
              <a:tr h="118537">
                <a:tc>
                  <a:txBody>
                    <a:bodyPr/>
                    <a:lstStyle/>
                    <a:p>
                      <a:pPr algn="l" fontAlgn="b"/>
                      <a:r>
                        <a:rPr lang="de-DE" sz="700" b="0" i="0" u="none" strike="noStrike">
                          <a:solidFill>
                            <a:srgbClr val="000000"/>
                          </a:solidFill>
                          <a:effectLst/>
                          <a:latin typeface="Arial" panose="020B0604020202020204" pitchFamily="34" charset="0"/>
                        </a:rPr>
                        <a:t>[D8-PL] Hagenwerder - Mikulowa 567 [DIR] [D8]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97,038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0,31862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1,15822</a:t>
                      </a:r>
                    </a:p>
                  </a:txBody>
                  <a:tcPr marL="0" marR="0" marT="0" marB="0" anchor="b">
                    <a:lnL>
                      <a:noFill/>
                    </a:lnL>
                    <a:lnR>
                      <a:noFill/>
                    </a:lnR>
                    <a:lnT>
                      <a:noFill/>
                    </a:lnT>
                    <a:lnB>
                      <a:noFill/>
                    </a:lnB>
                  </a:tcPr>
                </a:tc>
                <a:extLst>
                  <a:ext uri="{0D108BD9-81ED-4DB2-BD59-A6C34878D82A}">
                    <a16:rowId xmlns:a16="http://schemas.microsoft.com/office/drawing/2014/main" val="3846537717"/>
                  </a:ext>
                </a:extLst>
              </a:tr>
              <a:tr h="118537">
                <a:tc>
                  <a:txBody>
                    <a:bodyPr/>
                    <a:lstStyle/>
                    <a:p>
                      <a:pPr algn="l" fontAlgn="b"/>
                      <a:r>
                        <a:rPr lang="fr-FR" sz="700" b="0" i="0" u="none" strike="noStrike">
                          <a:solidFill>
                            <a:srgbClr val="000000"/>
                          </a:solidFill>
                          <a:effectLst/>
                          <a:latin typeface="Arial" panose="020B0604020202020204" pitchFamily="34" charset="0"/>
                        </a:rPr>
                        <a:t>[SK-SK] V.Dur - Levice 2 [DIR]</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139,927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0,17946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0,69683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81248879"/>
                  </a:ext>
                </a:extLst>
              </a:tr>
              <a:tr h="118537">
                <a:tc>
                  <a:txBody>
                    <a:bodyPr/>
                    <a:lstStyle/>
                    <a:p>
                      <a:pPr algn="l" fontAlgn="b"/>
                      <a:r>
                        <a:rPr lang="sl-SI" sz="700" b="0" i="0" u="none" strike="noStrike">
                          <a:solidFill>
                            <a:srgbClr val="000000"/>
                          </a:solidFill>
                          <a:effectLst/>
                          <a:latin typeface="Arial" panose="020B0604020202020204" pitchFamily="34" charset="0"/>
                        </a:rPr>
                        <a:t>[FR-D7] Vigy - Ensdorf  VIGY2 S [DIR] [D7]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155,579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0,11105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0,52972</a:t>
                      </a:r>
                    </a:p>
                  </a:txBody>
                  <a:tcPr marL="0" marR="0" marT="0" marB="0" anchor="b">
                    <a:lnL>
                      <a:noFill/>
                    </a:lnL>
                    <a:lnR>
                      <a:noFill/>
                    </a:lnR>
                    <a:lnT>
                      <a:noFill/>
                    </a:lnT>
                    <a:lnB>
                      <a:noFill/>
                    </a:lnB>
                  </a:tcPr>
                </a:tc>
                <a:extLst>
                  <a:ext uri="{0D108BD9-81ED-4DB2-BD59-A6C34878D82A}">
                    <a16:rowId xmlns:a16="http://schemas.microsoft.com/office/drawing/2014/main" val="3265427443"/>
                  </a:ext>
                </a:extLst>
              </a:tr>
              <a:tr h="118537">
                <a:tc>
                  <a:txBody>
                    <a:bodyPr/>
                    <a:lstStyle/>
                    <a:p>
                      <a:pPr algn="l" fontAlgn="b"/>
                      <a:r>
                        <a:rPr lang="sl-SI" sz="700" b="0" i="0" u="none" strike="noStrike">
                          <a:solidFill>
                            <a:srgbClr val="000000"/>
                          </a:solidFill>
                          <a:effectLst/>
                          <a:latin typeface="Arial" panose="020B0604020202020204" pitchFamily="34" charset="0"/>
                        </a:rPr>
                        <a:t>[NL-NL] Krimpen a</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52,552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0,47749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1,04047</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744779711"/>
                  </a:ext>
                </a:extLst>
              </a:tr>
              <a:tr h="118537">
                <a:tc>
                  <a:txBody>
                    <a:bodyPr/>
                    <a:lstStyle/>
                    <a:p>
                      <a:pPr algn="l" fontAlgn="b"/>
                      <a:r>
                        <a:rPr lang="sl-SI" sz="700" b="0" i="0" u="none" strike="noStrike">
                          <a:solidFill>
                            <a:srgbClr val="000000"/>
                          </a:solidFill>
                          <a:effectLst/>
                          <a:latin typeface="Arial" panose="020B0604020202020204" pitchFamily="34" charset="0"/>
                        </a:rPr>
                        <a:t>[FR-D7] Vigy - Ensdorf  VIGY1 N [DIR] [D7]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69,636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0,10609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0,50444</a:t>
                      </a:r>
                    </a:p>
                  </a:txBody>
                  <a:tcPr marL="0" marR="0" marT="0" marB="0" anchor="b">
                    <a:lnL>
                      <a:noFill/>
                    </a:lnL>
                    <a:lnR>
                      <a:noFill/>
                    </a:lnR>
                    <a:lnT>
                      <a:noFill/>
                    </a:lnT>
                    <a:lnB>
                      <a:noFill/>
                    </a:lnB>
                  </a:tcPr>
                </a:tc>
                <a:extLst>
                  <a:ext uri="{0D108BD9-81ED-4DB2-BD59-A6C34878D82A}">
                    <a16:rowId xmlns:a16="http://schemas.microsoft.com/office/drawing/2014/main" val="3145063844"/>
                  </a:ext>
                </a:extLst>
              </a:tr>
              <a:tr h="118537">
                <a:tc>
                  <a:txBody>
                    <a:bodyPr/>
                    <a:lstStyle/>
                    <a:p>
                      <a:pPr algn="l" fontAlgn="b"/>
                      <a:r>
                        <a:rPr lang="fr-FR" sz="700" b="0" i="0" u="none" strike="noStrike">
                          <a:solidFill>
                            <a:srgbClr val="000000"/>
                          </a:solidFill>
                          <a:effectLst/>
                          <a:latin typeface="Arial" panose="020B0604020202020204" pitchFamily="34" charset="0"/>
                        </a:rPr>
                        <a:t>[SK-SK] V.Dur - Levice 1 [DIR]</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281,758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0,17255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0,6923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663202359"/>
                  </a:ext>
                </a:extLst>
              </a:tr>
              <a:tr h="118537">
                <a:tc>
                  <a:txBody>
                    <a:bodyPr/>
                    <a:lstStyle/>
                    <a:p>
                      <a:pPr algn="l" fontAlgn="b"/>
                      <a:r>
                        <a:rPr lang="de-DE" sz="700" b="0" i="0" u="none" strike="noStrike">
                          <a:solidFill>
                            <a:srgbClr val="000000"/>
                          </a:solidFill>
                          <a:effectLst/>
                          <a:latin typeface="Arial" panose="020B0604020202020204" pitchFamily="34" charset="0"/>
                        </a:rPr>
                        <a:t>[D8-PL] Hagenwerder - Mikulowa 568 [DIR] [D8]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96,136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0,32048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1,16323</a:t>
                      </a:r>
                    </a:p>
                  </a:txBody>
                  <a:tcPr marL="0" marR="0" marT="0" marB="0" anchor="b">
                    <a:lnL>
                      <a:noFill/>
                    </a:lnL>
                    <a:lnR>
                      <a:noFill/>
                    </a:lnR>
                    <a:lnT>
                      <a:noFill/>
                    </a:lnT>
                    <a:lnB>
                      <a:noFill/>
                    </a:lnB>
                  </a:tcPr>
                </a:tc>
                <a:extLst>
                  <a:ext uri="{0D108BD9-81ED-4DB2-BD59-A6C34878D82A}">
                    <a16:rowId xmlns:a16="http://schemas.microsoft.com/office/drawing/2014/main" val="1892008801"/>
                  </a:ext>
                </a:extLst>
              </a:tr>
              <a:tr h="118537">
                <a:tc>
                  <a:txBody>
                    <a:bodyPr/>
                    <a:lstStyle/>
                    <a:p>
                      <a:pPr algn="l" fontAlgn="b"/>
                      <a:r>
                        <a:rPr lang="de-DE" sz="700" b="0" i="0" u="none" strike="noStrike">
                          <a:solidFill>
                            <a:srgbClr val="000000"/>
                          </a:solidFill>
                          <a:effectLst/>
                          <a:latin typeface="Arial" panose="020B0604020202020204" pitchFamily="34" charset="0"/>
                        </a:rPr>
                        <a:t>[NL-D7] Maasbracht - Oberzier  SELFK WS [DIR] [D7]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0,350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0,14255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0,51386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636836866"/>
                  </a:ext>
                </a:extLst>
              </a:tr>
              <a:tr h="118537">
                <a:tc>
                  <a:txBody>
                    <a:bodyPr/>
                    <a:lstStyle/>
                    <a:p>
                      <a:pPr algn="l" fontAlgn="b"/>
                      <a:r>
                        <a:rPr lang="sl-SI" sz="700" b="0" i="0" u="none" strike="noStrike">
                          <a:solidFill>
                            <a:srgbClr val="000000"/>
                          </a:solidFill>
                          <a:effectLst/>
                          <a:latin typeface="Arial" panose="020B0604020202020204" pitchFamily="34" charset="0"/>
                        </a:rPr>
                        <a:t>[D7-FR] Ensdorf - Vigy VIGY2 S [OPP] [FR]</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89,736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0,10894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0,51749</a:t>
                      </a:r>
                    </a:p>
                  </a:txBody>
                  <a:tcPr marL="0" marR="0" marT="0" marB="0" anchor="b">
                    <a:lnL>
                      <a:noFill/>
                    </a:lnL>
                    <a:lnR>
                      <a:noFill/>
                    </a:lnR>
                    <a:lnT>
                      <a:noFill/>
                    </a:lnT>
                    <a:lnB>
                      <a:noFill/>
                    </a:lnB>
                  </a:tcPr>
                </a:tc>
                <a:extLst>
                  <a:ext uri="{0D108BD9-81ED-4DB2-BD59-A6C34878D82A}">
                    <a16:rowId xmlns:a16="http://schemas.microsoft.com/office/drawing/2014/main" val="1625390517"/>
                  </a:ext>
                </a:extLst>
              </a:tr>
              <a:tr h="118537">
                <a:tc>
                  <a:txBody>
                    <a:bodyPr/>
                    <a:lstStyle/>
                    <a:p>
                      <a:pPr algn="l" fontAlgn="b"/>
                      <a:r>
                        <a:rPr lang="en-US" sz="700" b="0" i="0" u="none" strike="noStrike">
                          <a:solidFill>
                            <a:srgbClr val="000000"/>
                          </a:solidFill>
                          <a:effectLst/>
                          <a:latin typeface="Arial" panose="020B0604020202020204" pitchFamily="34" charset="0"/>
                        </a:rPr>
                        <a:t>[BE-BE] PST Zandvliet 1 [DIR]</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14,770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0,10521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0,839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690833284"/>
                  </a:ext>
                </a:extLst>
              </a:tr>
              <a:tr h="118537">
                <a:tc>
                  <a:txBody>
                    <a:bodyPr/>
                    <a:lstStyle/>
                    <a:p>
                      <a:pPr algn="l" fontAlgn="b"/>
                      <a:r>
                        <a:rPr lang="nl-NL" sz="700" b="0" i="0" u="none" strike="noStrike">
                          <a:solidFill>
                            <a:srgbClr val="000000"/>
                          </a:solidFill>
                          <a:effectLst/>
                          <a:latin typeface="Arial" panose="020B0604020202020204" pitchFamily="34" charset="0"/>
                        </a:rPr>
                        <a:t>[NL-NL] Oostzaan-Diemen 380 G [OPP]</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103,405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0,06849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0,31583</a:t>
                      </a:r>
                    </a:p>
                  </a:txBody>
                  <a:tcPr marL="0" marR="0" marT="0" marB="0" anchor="b">
                    <a:lnL>
                      <a:noFill/>
                    </a:lnL>
                    <a:lnR>
                      <a:noFill/>
                    </a:lnR>
                    <a:lnT>
                      <a:noFill/>
                    </a:lnT>
                    <a:lnB>
                      <a:noFill/>
                    </a:lnB>
                  </a:tcPr>
                </a:tc>
                <a:extLst>
                  <a:ext uri="{0D108BD9-81ED-4DB2-BD59-A6C34878D82A}">
                    <a16:rowId xmlns:a16="http://schemas.microsoft.com/office/drawing/2014/main" val="2758001318"/>
                  </a:ext>
                </a:extLst>
              </a:tr>
              <a:tr h="118537">
                <a:tc>
                  <a:txBody>
                    <a:bodyPr/>
                    <a:lstStyle/>
                    <a:p>
                      <a:pPr algn="l" fontAlgn="b"/>
                      <a:r>
                        <a:rPr lang="en-US" sz="700" b="0" i="0" u="none" strike="noStrike">
                          <a:solidFill>
                            <a:srgbClr val="000000"/>
                          </a:solidFill>
                          <a:effectLst/>
                          <a:latin typeface="Arial" panose="020B0604020202020204" pitchFamily="34" charset="0"/>
                        </a:rPr>
                        <a:t>[BE-FR] Avelgem - Avelin 380.80 [DIR] [BE]</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75,472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0,33218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0,77143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592503707"/>
                  </a:ext>
                </a:extLst>
              </a:tr>
              <a:tr h="118537">
                <a:tc>
                  <a:txBody>
                    <a:bodyPr/>
                    <a:lstStyle/>
                    <a:p>
                      <a:pPr algn="l" fontAlgn="b"/>
                      <a:r>
                        <a:rPr lang="de-DE" sz="700" b="0" i="0" u="none" strike="noStrike">
                          <a:solidFill>
                            <a:srgbClr val="000000"/>
                          </a:solidFill>
                          <a:effectLst/>
                          <a:latin typeface="Arial" panose="020B0604020202020204" pitchFamily="34" charset="0"/>
                        </a:rPr>
                        <a:t>[D2-NL] Diele - Meeden SCHWARZ [DIR] [D2]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71,711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0,14368</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0,34138</a:t>
                      </a:r>
                    </a:p>
                  </a:txBody>
                  <a:tcPr marL="0" marR="0" marT="0" marB="0" anchor="b">
                    <a:lnL>
                      <a:noFill/>
                    </a:lnL>
                    <a:lnR>
                      <a:noFill/>
                    </a:lnR>
                    <a:lnT>
                      <a:noFill/>
                    </a:lnT>
                    <a:lnB>
                      <a:noFill/>
                    </a:lnB>
                  </a:tcPr>
                </a:tc>
                <a:extLst>
                  <a:ext uri="{0D108BD9-81ED-4DB2-BD59-A6C34878D82A}">
                    <a16:rowId xmlns:a16="http://schemas.microsoft.com/office/drawing/2014/main" val="1494370559"/>
                  </a:ext>
                </a:extLst>
              </a:tr>
            </a:tbl>
          </a:graphicData>
        </a:graphic>
      </p:graphicFrame>
      <p:sp>
        <p:nvSpPr>
          <p:cNvPr id="12" name="Rectangle 2"/>
          <p:cNvSpPr/>
          <p:nvPr/>
        </p:nvSpPr>
        <p:spPr>
          <a:xfrm>
            <a:off x="539751" y="5710060"/>
            <a:ext cx="9199033" cy="738664"/>
          </a:xfrm>
          <a:prstGeom prst="rect">
            <a:avLst/>
          </a:prstGeom>
          <a:solidFill>
            <a:schemeClr val="bg1">
              <a:lumMod val="85000"/>
            </a:schemeClr>
          </a:solidFill>
        </p:spPr>
        <p:txBody>
          <a:bodyPr wrap="square">
            <a:spAutoFit/>
          </a:bodyPr>
          <a:ls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a:lstStyle>
          <a:p>
            <a:pPr marL="0" marR="0" algn="just">
              <a:spcBef>
                <a:spcPts val="0"/>
              </a:spcBef>
              <a:spcAft>
                <a:spcPts val="0"/>
              </a:spcAft>
            </a:pPr>
            <a:r>
              <a:rPr lang="en-US" sz="1400" dirty="0">
                <a:latin typeface="Calibri" panose="020F0502020204030204" pitchFamily="34" charset="0"/>
                <a:ea typeface="Calibri" panose="020F0502020204030204" pitchFamily="34" charset="0"/>
              </a:rPr>
              <a:t>The appearance of the </a:t>
            </a:r>
            <a:r>
              <a:rPr lang="en-US" sz="1400" dirty="0" err="1">
                <a:latin typeface="Calibri" panose="020F0502020204030204" pitchFamily="34" charset="0"/>
                <a:ea typeface="Calibri" panose="020F0502020204030204" pitchFamily="34" charset="0"/>
              </a:rPr>
              <a:t>ALEGrO</a:t>
            </a:r>
            <a:r>
              <a:rPr lang="en-US" sz="1400" dirty="0">
                <a:latin typeface="Calibri" panose="020F0502020204030204" pitchFamily="34" charset="0"/>
                <a:ea typeface="Calibri" panose="020F0502020204030204" pitchFamily="34" charset="0"/>
              </a:rPr>
              <a:t> virtual hubs (</a:t>
            </a:r>
            <a:r>
              <a:rPr lang="en-US" sz="1400" dirty="0" err="1">
                <a:latin typeface="Calibri" panose="020F0502020204030204" pitchFamily="34" charset="0"/>
                <a:ea typeface="Calibri" panose="020F0502020204030204" pitchFamily="34" charset="0"/>
              </a:rPr>
              <a:t>DE_AL_import</a:t>
            </a:r>
            <a:r>
              <a:rPr lang="en-US" sz="1400" dirty="0">
                <a:latin typeface="Calibri" panose="020F0502020204030204" pitchFamily="34" charset="0"/>
                <a:ea typeface="Calibri" panose="020F0502020204030204" pitchFamily="34" charset="0"/>
              </a:rPr>
              <a:t> &amp; </a:t>
            </a:r>
            <a:r>
              <a:rPr lang="en-US" sz="1400" dirty="0" err="1">
                <a:latin typeface="Calibri" panose="020F0502020204030204" pitchFamily="34" charset="0"/>
                <a:ea typeface="Calibri" panose="020F0502020204030204" pitchFamily="34" charset="0"/>
              </a:rPr>
              <a:t>BE_AL_import</a:t>
            </a:r>
            <a:r>
              <a:rPr lang="en-US" sz="1400" dirty="0">
                <a:latin typeface="Calibri" panose="020F0502020204030204" pitchFamily="34" charset="0"/>
                <a:ea typeface="Calibri" panose="020F0502020204030204" pitchFamily="34" charset="0"/>
              </a:rPr>
              <a:t>) reflects how frequently the full capacity of the </a:t>
            </a:r>
            <a:r>
              <a:rPr lang="en-US" sz="1400" dirty="0" err="1">
                <a:latin typeface="Calibri" panose="020F0502020204030204" pitchFamily="34" charset="0"/>
                <a:ea typeface="Calibri" panose="020F0502020204030204" pitchFamily="34" charset="0"/>
              </a:rPr>
              <a:t>ALEGrO</a:t>
            </a:r>
            <a:r>
              <a:rPr lang="en-US" sz="1400" dirty="0">
                <a:latin typeface="Calibri" panose="020F0502020204030204" pitchFamily="34" charset="0"/>
                <a:ea typeface="Calibri" panose="020F0502020204030204" pitchFamily="34" charset="0"/>
              </a:rPr>
              <a:t> interconnector is used to optimize the exchanges during the market allocation. Indeed, </a:t>
            </a:r>
            <a:r>
              <a:rPr lang="en-US" sz="1400" dirty="0" err="1">
                <a:latin typeface="Calibri" panose="020F0502020204030204" pitchFamily="34" charset="0"/>
                <a:ea typeface="Calibri" panose="020F0502020204030204" pitchFamily="34" charset="0"/>
              </a:rPr>
              <a:t>ALEGrO</a:t>
            </a:r>
            <a:r>
              <a:rPr lang="en-US" sz="1400" dirty="0">
                <a:latin typeface="Calibri" panose="020F0502020204030204" pitchFamily="34" charset="0"/>
                <a:ea typeface="Calibri" panose="020F0502020204030204" pitchFamily="34" charset="0"/>
              </a:rPr>
              <a:t> is to be understood as a </a:t>
            </a:r>
            <a:r>
              <a:rPr lang="en-US" sz="1400" i="1" dirty="0">
                <a:latin typeface="Calibri" panose="020F0502020204030204" pitchFamily="34" charset="0"/>
                <a:ea typeface="Calibri" panose="020F0502020204030204" pitchFamily="34" charset="0"/>
              </a:rPr>
              <a:t>‘market optimization variable’ </a:t>
            </a:r>
            <a:r>
              <a:rPr lang="en-US" sz="1400" dirty="0">
                <a:latin typeface="Calibri" panose="020F0502020204030204" pitchFamily="34" charset="0"/>
                <a:ea typeface="Calibri" panose="020F0502020204030204" pitchFamily="34" charset="0"/>
              </a:rPr>
              <a:t>and not as a </a:t>
            </a:r>
            <a:r>
              <a:rPr lang="en-US" sz="1400" i="1" dirty="0">
                <a:latin typeface="Calibri" panose="020F0502020204030204" pitchFamily="34" charset="0"/>
                <a:ea typeface="Calibri" panose="020F0502020204030204" pitchFamily="34" charset="0"/>
              </a:rPr>
              <a:t>‘CNE limiting the FB domain’.</a:t>
            </a:r>
            <a:endParaRPr lang="nl-BE" sz="1400" i="1" dirty="0">
              <a:effectLst/>
              <a:latin typeface="Calibri" panose="020F0502020204030204" pitchFamily="34" charset="0"/>
              <a:ea typeface="Calibri" panose="020F0502020204030204" pitchFamily="34" charset="0"/>
            </a:endParaRPr>
          </a:p>
        </p:txBody>
      </p:sp>
      <p:sp>
        <p:nvSpPr>
          <p:cNvPr id="13" name="Rectangle 1"/>
          <p:cNvSpPr>
            <a:spLocks noChangeArrowheads="1"/>
          </p:cNvSpPr>
          <p:nvPr/>
        </p:nvSpPr>
        <p:spPr bwMode="auto">
          <a:xfrm>
            <a:off x="446764" y="5051586"/>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1058654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3075"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BD20210201</a:t>
            </a:r>
          </a:p>
        </p:txBody>
      </p:sp>
      <p:pic>
        <p:nvPicPr>
          <p:cNvPr id="3077"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117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4099"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4100"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BD20210203</a:t>
            </a:r>
          </a:p>
        </p:txBody>
      </p:sp>
      <p:pic>
        <p:nvPicPr>
          <p:cNvPr id="4101"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367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512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5124"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BD20210204</a:t>
            </a:r>
          </a:p>
        </p:txBody>
      </p:sp>
      <p:pic>
        <p:nvPicPr>
          <p:cNvPr id="5125"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8645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a:r>
              <a:rPr lang="en-US" altLang="en-US" sz="1600" b="1">
                <a:solidFill>
                  <a:srgbClr val="008000"/>
                </a:solidFill>
                <a:latin typeface="Arial"/>
                <a:ea typeface="Arial Unicode MS" panose="020B0604020202020204" pitchFamily="34" charset="-128"/>
                <a:cs typeface="Arial" panose="020B0604020202020204" pitchFamily="34" charset="0"/>
              </a:rPr>
              <a:t>Parallel Run KPI report</a:t>
            </a:r>
            <a:endParaRPr lang="en-US" altLang="en-US" sz="1600" b="1" dirty="0">
              <a:solidFill>
                <a:srgbClr val="008000"/>
              </a:solidFill>
              <a:latin typeface="Arial"/>
              <a:ea typeface="Arial Unicode MS" panose="020B0604020202020204" pitchFamily="34" charset="-128"/>
              <a:cs typeface="Arial" panose="020B0604020202020204" pitchFamily="34" charset="0"/>
            </a:endParaRPr>
          </a:p>
        </p:txBody>
      </p:sp>
      <p:sp>
        <p:nvSpPr>
          <p:cNvPr id="6147"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6148"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BD20210205</a:t>
            </a:r>
          </a:p>
        </p:txBody>
      </p:sp>
      <p:pic>
        <p:nvPicPr>
          <p:cNvPr id="6149"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4537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7171"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7172"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BD20210206</a:t>
            </a:r>
          </a:p>
        </p:txBody>
      </p:sp>
      <p:pic>
        <p:nvPicPr>
          <p:cNvPr id="7173"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6343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8195"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819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BD20210208</a:t>
            </a:r>
          </a:p>
        </p:txBody>
      </p:sp>
      <p:pic>
        <p:nvPicPr>
          <p:cNvPr id="8197"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6973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9219"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9220"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BD20210209</a:t>
            </a:r>
          </a:p>
        </p:txBody>
      </p:sp>
      <p:pic>
        <p:nvPicPr>
          <p:cNvPr id="9221"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8514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024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10244"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BD20210210</a:t>
            </a:r>
          </a:p>
        </p:txBody>
      </p:sp>
      <p:pic>
        <p:nvPicPr>
          <p:cNvPr id="10245"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899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138174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1267"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11268"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BD20210217</a:t>
            </a:r>
          </a:p>
        </p:txBody>
      </p:sp>
      <p:pic>
        <p:nvPicPr>
          <p:cNvPr id="11269"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5392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2291"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12292"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BD20210221</a:t>
            </a:r>
          </a:p>
        </p:txBody>
      </p:sp>
      <p:pic>
        <p:nvPicPr>
          <p:cNvPr id="12293"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9738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3315"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1331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BD20210222</a:t>
            </a:r>
          </a:p>
        </p:txBody>
      </p:sp>
      <p:pic>
        <p:nvPicPr>
          <p:cNvPr id="13317"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8972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4339"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14340"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BD20210225</a:t>
            </a:r>
          </a:p>
        </p:txBody>
      </p:sp>
      <p:pic>
        <p:nvPicPr>
          <p:cNvPr id="14341"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237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9: Clearing prices, price</a:t>
            </a:r>
            <a:r>
              <a:rPr lang="en-US" altLang="en-US" sz="1400" dirty="0"/>
              <a:t> </a:t>
            </a:r>
            <a:r>
              <a:rPr lang="en-US" altLang="en-US" sz="1400" dirty="0">
                <a:solidFill>
                  <a:srgbClr val="008000"/>
                </a:solidFill>
                <a:ea typeface="Arial Unicode MS" panose="020B0604020202020204" pitchFamily="34" charset="-128"/>
                <a:cs typeface="Arial" panose="020B0604020202020204" pitchFamily="34" charset="0"/>
              </a:rPr>
              <a:t>spreads and price convergence</a:t>
            </a:r>
          </a:p>
        </p:txBody>
      </p:sp>
      <p:sp>
        <p:nvSpPr>
          <p:cNvPr id="15364"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BD20210228</a:t>
            </a:r>
          </a:p>
        </p:txBody>
      </p:sp>
      <p:pic>
        <p:nvPicPr>
          <p:cNvPr id="15365"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057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BD20210201</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nvGraphicFramePr>
        <p:xfrm>
          <a:off x="2433370" y="1079496"/>
          <a:ext cx="5212297" cy="4351347"/>
        </p:xfrm>
        <a:graphic>
          <a:graphicData uri="http://schemas.openxmlformats.org/drawingml/2006/table">
            <a:tbl>
              <a:tblPr/>
              <a:tblGrid>
                <a:gridCol w="3711631">
                  <a:extLst>
                    <a:ext uri="{9D8B030D-6E8A-4147-A177-3AD203B41FA5}">
                      <a16:colId xmlns:a16="http://schemas.microsoft.com/office/drawing/2014/main" val="1802893889"/>
                    </a:ext>
                  </a:extLst>
                </a:gridCol>
                <a:gridCol w="1108065">
                  <a:extLst>
                    <a:ext uri="{9D8B030D-6E8A-4147-A177-3AD203B41FA5}">
                      <a16:colId xmlns:a16="http://schemas.microsoft.com/office/drawing/2014/main" val="344909032"/>
                    </a:ext>
                  </a:extLst>
                </a:gridCol>
                <a:gridCol w="392601">
                  <a:extLst>
                    <a:ext uri="{9D8B030D-6E8A-4147-A177-3AD203B41FA5}">
                      <a16:colId xmlns:a16="http://schemas.microsoft.com/office/drawing/2014/main" val="3801876580"/>
                    </a:ext>
                  </a:extLst>
                </a:gridCol>
              </a:tblGrid>
              <a:tr h="131859">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892577781"/>
                  </a:ext>
                </a:extLst>
              </a:tr>
              <a:tr h="131859">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32,66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46132256"/>
                  </a:ext>
                </a:extLst>
              </a:tr>
              <a:tr h="13185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32,66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37466449"/>
                  </a:ext>
                </a:extLst>
              </a:tr>
              <a:tr h="131859">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60,81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575998"/>
                  </a:ext>
                </a:extLst>
              </a:tr>
              <a:tr h="13185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4465036"/>
                  </a:ext>
                </a:extLst>
              </a:tr>
              <a:tr h="13185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988351757"/>
                  </a:ext>
                </a:extLst>
              </a:tr>
              <a:tr h="131859">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70,69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2103052"/>
                  </a:ext>
                </a:extLst>
              </a:tr>
              <a:tr h="13185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9375810"/>
                  </a:ext>
                </a:extLst>
              </a:tr>
              <a:tr h="131859">
                <a:tc>
                  <a:txBody>
                    <a:bodyPr/>
                    <a:lstStyle/>
                    <a:p>
                      <a:pPr algn="l" fontAlgn="b"/>
                      <a:r>
                        <a:rPr lang="pt-BR" sz="800" b="0" i="0" u="none" strike="noStrike" dirty="0">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70,69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483776285"/>
                  </a:ext>
                </a:extLst>
              </a:tr>
              <a:tr h="131859">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63,97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6230001"/>
                  </a:ext>
                </a:extLst>
              </a:tr>
              <a:tr h="131859">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86620004"/>
                  </a:ext>
                </a:extLst>
              </a:tr>
              <a:tr h="13185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767902661"/>
                  </a:ext>
                </a:extLst>
              </a:tr>
              <a:tr h="13185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986909863"/>
                  </a:ext>
                </a:extLst>
              </a:tr>
              <a:tr h="131859">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62,39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6013275"/>
                  </a:ext>
                </a:extLst>
              </a:tr>
              <a:tr h="131859">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3334383"/>
                  </a:ext>
                </a:extLst>
              </a:tr>
              <a:tr h="13185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49325749"/>
                  </a:ext>
                </a:extLst>
              </a:tr>
              <a:tr h="131859">
                <a:tc>
                  <a:txBody>
                    <a:bodyPr/>
                    <a:lstStyle/>
                    <a:p>
                      <a:pPr algn="l" fontAlgn="b"/>
                      <a:r>
                        <a:rPr lang="sl-SI" sz="800" b="0" i="0" u="none" strike="noStrike">
                          <a:solidFill>
                            <a:srgbClr val="000000"/>
                          </a:solidFill>
                          <a:effectLst/>
                          <a:latin typeface="Arial" panose="020B0604020202020204" pitchFamily="34" charset="0"/>
                        </a:rPr>
                        <a:t>[RO-RO] Portile de Fier - Resita c1 [DIR] / N-1 Portile de Fier - Resita c2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709054031"/>
                  </a:ext>
                </a:extLst>
              </a:tr>
              <a:tr h="131859">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5851709"/>
                  </a:ext>
                </a:extLst>
              </a:tr>
              <a:tr h="13185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0523291"/>
                  </a:ext>
                </a:extLst>
              </a:tr>
              <a:tr h="131859">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801774"/>
                  </a:ext>
                </a:extLst>
              </a:tr>
              <a:tr h="13185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3598505"/>
                  </a:ext>
                </a:extLst>
              </a:tr>
              <a:tr h="131859">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7552413"/>
                  </a:ext>
                </a:extLst>
              </a:tr>
              <a:tr h="13185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4311914"/>
                  </a:ext>
                </a:extLst>
              </a:tr>
              <a:tr h="131859">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9075771"/>
                  </a:ext>
                </a:extLst>
              </a:tr>
              <a:tr h="131859">
                <a:tc>
                  <a:txBody>
                    <a:bodyPr/>
                    <a:lstStyle/>
                    <a:p>
                      <a:pPr algn="l" fontAlgn="b"/>
                      <a:r>
                        <a:rPr lang="sl-SI" sz="800" b="0" i="0" u="none" strike="noStrike">
                          <a:solidFill>
                            <a:srgbClr val="000000"/>
                          </a:solidFill>
                          <a:effectLst/>
                          <a:latin typeface="Arial" panose="020B0604020202020204" pitchFamily="34" charset="0"/>
                        </a:rPr>
                        <a:t>[FR-D7] Vigy - Ensdorf  VIGY1 N [DIR] [D7] / N-1 Ensdorf - Vigy VIGY2 S</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9843283"/>
                  </a:ext>
                </a:extLst>
              </a:tr>
              <a:tr h="13185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4009531113"/>
                  </a:ext>
                </a:extLst>
              </a:tr>
              <a:tr h="131859">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48,24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7752379"/>
                  </a:ext>
                </a:extLst>
              </a:tr>
              <a:tr h="131859">
                <a:tc>
                  <a:txBody>
                    <a:bodyPr/>
                    <a:lstStyle/>
                    <a:p>
                      <a:pPr algn="l" fontAlgn="b"/>
                      <a:r>
                        <a:rPr lang="sl-SI" sz="800" b="0" i="0" u="none" strike="noStrike">
                          <a:solidFill>
                            <a:srgbClr val="000000"/>
                          </a:solidFill>
                          <a:effectLst/>
                          <a:latin typeface="Arial" panose="020B0604020202020204" pitchFamily="34" charset="0"/>
                        </a:rPr>
                        <a:t>[FR-D7] Vigy - Ensdorf  VIGY1 N [DIR] [D7] / N-1 Ensdorf - Vigy VIGY2 S</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48,24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26000853"/>
                  </a:ext>
                </a:extLst>
              </a:tr>
              <a:tr h="13185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201380383"/>
                  </a:ext>
                </a:extLst>
              </a:tr>
              <a:tr h="131859">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55,27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41083103"/>
                  </a:ext>
                </a:extLst>
              </a:tr>
              <a:tr h="131859">
                <a:tc>
                  <a:txBody>
                    <a:bodyPr/>
                    <a:lstStyle/>
                    <a:p>
                      <a:pPr algn="l" fontAlgn="b"/>
                      <a:r>
                        <a:rPr lang="sl-SI" sz="800" b="0" i="0" u="none" strike="noStrike">
                          <a:solidFill>
                            <a:srgbClr val="000000"/>
                          </a:solidFill>
                          <a:effectLst/>
                          <a:latin typeface="Arial" panose="020B0604020202020204" pitchFamily="34" charset="0"/>
                        </a:rPr>
                        <a:t>[FR-D7] Vigy - Ensdorf  VIGY1 N [DIR] [D7] / N-1 Ensdorf - Vigy VIGY2 S</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98706651"/>
                  </a:ext>
                </a:extLst>
              </a:tr>
              <a:tr h="13185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3077"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7,32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46906075"/>
                  </a:ext>
                </a:extLst>
              </a:tr>
              <a:tr h="131859">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70,69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1190%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388547110"/>
                  </a:ext>
                </a:extLst>
              </a:tr>
            </a:tbl>
          </a:graphicData>
        </a:graphic>
      </p:graphicFrame>
    </p:spTree>
    <p:extLst>
      <p:ext uri="{BB962C8B-B14F-4D97-AF65-F5344CB8AC3E}">
        <p14:creationId xmlns:p14="http://schemas.microsoft.com/office/powerpoint/2010/main" val="13232829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BD20210203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7" name="Tabela 6"/>
          <p:cNvGraphicFramePr>
            <a:graphicFrameLocks noGrp="1"/>
          </p:cNvGraphicFramePr>
          <p:nvPr>
            <p:extLst>
              <p:ext uri="{D42A27DB-BD31-4B8C-83A1-F6EECF244321}">
                <p14:modId xmlns:p14="http://schemas.microsoft.com/office/powerpoint/2010/main" val="1525618066"/>
              </p:ext>
            </p:extLst>
          </p:nvPr>
        </p:nvGraphicFramePr>
        <p:xfrm>
          <a:off x="2654427" y="1079501"/>
          <a:ext cx="4770184" cy="5486400"/>
        </p:xfrm>
        <a:graphic>
          <a:graphicData uri="http://schemas.openxmlformats.org/drawingml/2006/table">
            <a:tbl>
              <a:tblPr/>
              <a:tblGrid>
                <a:gridCol w="3644482">
                  <a:extLst>
                    <a:ext uri="{9D8B030D-6E8A-4147-A177-3AD203B41FA5}">
                      <a16:colId xmlns:a16="http://schemas.microsoft.com/office/drawing/2014/main" val="1246813062"/>
                    </a:ext>
                  </a:extLst>
                </a:gridCol>
                <a:gridCol w="831198">
                  <a:extLst>
                    <a:ext uri="{9D8B030D-6E8A-4147-A177-3AD203B41FA5}">
                      <a16:colId xmlns:a16="http://schemas.microsoft.com/office/drawing/2014/main" val="3729828120"/>
                    </a:ext>
                  </a:extLst>
                </a:gridCol>
                <a:gridCol w="294504">
                  <a:extLst>
                    <a:ext uri="{9D8B030D-6E8A-4147-A177-3AD203B41FA5}">
                      <a16:colId xmlns:a16="http://schemas.microsoft.com/office/drawing/2014/main" val="2592381724"/>
                    </a:ext>
                  </a:extLst>
                </a:gridCol>
              </a:tblGrid>
              <a:tr h="98894">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45672195"/>
                  </a:ext>
                </a:extLst>
              </a:tr>
              <a:tr h="98894">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45,69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5137005"/>
                  </a:ext>
                </a:extLst>
              </a:tr>
              <a:tr h="98894">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45,69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5640738"/>
                  </a:ext>
                </a:extLst>
              </a:tr>
              <a:tr h="988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77376909"/>
                  </a:ext>
                </a:extLst>
              </a:tr>
              <a:tr h="98894">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77,49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59905748"/>
                  </a:ext>
                </a:extLst>
              </a:tr>
              <a:tr h="98894">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77,49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8572894"/>
                  </a:ext>
                </a:extLst>
              </a:tr>
              <a:tr h="988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740951186"/>
                  </a:ext>
                </a:extLst>
              </a:tr>
              <a:tr h="98894">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89,74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2219292"/>
                  </a:ext>
                </a:extLst>
              </a:tr>
              <a:tr h="98894">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89,74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51861152"/>
                  </a:ext>
                </a:extLst>
              </a:tr>
              <a:tr h="98894">
                <a:tc>
                  <a:txBody>
                    <a:bodyPr/>
                    <a:lstStyle/>
                    <a:p>
                      <a:pPr algn="l" fontAlgn="b"/>
                      <a:r>
                        <a:rPr lang="sl-SI" sz="800" b="0" i="0" u="none" strike="noStrike" dirty="0" err="1">
                          <a:solidFill>
                            <a:srgbClr val="000000"/>
                          </a:solidFill>
                          <a:effectLst/>
                          <a:latin typeface="Arial" panose="020B0604020202020204" pitchFamily="34" charset="0"/>
                        </a:rPr>
                        <a:t>BE_AL_import</a:t>
                      </a:r>
                      <a:r>
                        <a:rPr lang="sl-SI" sz="800" b="0" i="0" u="none" strike="noStrike" dirty="0">
                          <a:solidFill>
                            <a:srgbClr val="000000"/>
                          </a:solidFill>
                          <a:effectLst/>
                          <a:latin typeface="Arial" panose="020B0604020202020204" pitchFamily="34" charset="0"/>
                        </a:rPr>
                        <a:t> / BASECASE</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81427958"/>
                  </a:ext>
                </a:extLst>
              </a:tr>
              <a:tr h="98894">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1787955"/>
                  </a:ext>
                </a:extLst>
              </a:tr>
              <a:tr h="98894">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121,92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552743"/>
                  </a:ext>
                </a:extLst>
              </a:tr>
              <a:tr h="988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164444036"/>
                  </a:ext>
                </a:extLst>
              </a:tr>
              <a:tr h="98894">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155,58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05511124"/>
                  </a:ext>
                </a:extLst>
              </a:tr>
              <a:tr h="98894">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155,58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88648812"/>
                  </a:ext>
                </a:extLst>
              </a:tr>
              <a:tr h="98894">
                <a:tc>
                  <a:txBody>
                    <a:bodyPr/>
                    <a:lstStyle/>
                    <a:p>
                      <a:pPr algn="l" fontAlgn="b"/>
                      <a:r>
                        <a:rPr lang="sl-SI" sz="800" b="0" i="0" u="none" strike="noStrike" dirty="0" err="1">
                          <a:solidFill>
                            <a:srgbClr val="000000"/>
                          </a:solidFill>
                          <a:effectLst/>
                          <a:latin typeface="Arial" panose="020B0604020202020204" pitchFamily="34" charset="0"/>
                        </a:rPr>
                        <a:t>BE_AL_import</a:t>
                      </a:r>
                      <a:r>
                        <a:rPr lang="sl-SI" sz="800" b="0" i="0" u="none" strike="noStrike" dirty="0">
                          <a:solidFill>
                            <a:srgbClr val="000000"/>
                          </a:solidFill>
                          <a:effectLst/>
                          <a:latin typeface="Arial" panose="020B0604020202020204" pitchFamily="34" charset="0"/>
                        </a:rPr>
                        <a:t> / BASECASE</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21,33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927797679"/>
                  </a:ext>
                </a:extLst>
              </a:tr>
              <a:tr h="98894">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126,02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6442694"/>
                  </a:ext>
                </a:extLst>
              </a:tr>
              <a:tr h="98894">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126,02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63094718"/>
                  </a:ext>
                </a:extLst>
              </a:tr>
              <a:tr h="988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209603906"/>
                  </a:ext>
                </a:extLst>
              </a:tr>
              <a:tr h="98894">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111,31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7470720"/>
                  </a:ext>
                </a:extLst>
              </a:tr>
              <a:tr h="98894">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6098129"/>
                  </a:ext>
                </a:extLst>
              </a:tr>
              <a:tr h="98894">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111,31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011328134"/>
                  </a:ext>
                </a:extLst>
              </a:tr>
              <a:tr h="98894">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53,32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8155755"/>
                  </a:ext>
                </a:extLst>
              </a:tr>
              <a:tr h="98894">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35827792"/>
                  </a:ext>
                </a:extLst>
              </a:tr>
              <a:tr h="98894">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392717896"/>
                  </a:ext>
                </a:extLst>
              </a:tr>
              <a:tr h="98894">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78745548"/>
                  </a:ext>
                </a:extLst>
              </a:tr>
              <a:tr h="98894">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7025785"/>
                  </a:ext>
                </a:extLst>
              </a:tr>
              <a:tr h="98894">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73,09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4154517597"/>
                  </a:ext>
                </a:extLst>
              </a:tr>
              <a:tr h="98894">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12,35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844903598"/>
                  </a:ext>
                </a:extLst>
              </a:tr>
              <a:tr h="98894">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48876816"/>
                  </a:ext>
                </a:extLst>
              </a:tr>
              <a:tr h="98894">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31098887"/>
                  </a:ext>
                </a:extLst>
              </a:tr>
              <a:tr h="98894">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73,13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563633777"/>
                  </a:ext>
                </a:extLst>
              </a:tr>
              <a:tr h="98894">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626641302"/>
                  </a:ext>
                </a:extLst>
              </a:tr>
              <a:tr h="98894">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64,42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93350815"/>
                  </a:ext>
                </a:extLst>
              </a:tr>
              <a:tr h="98894">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74023905"/>
                  </a:ext>
                </a:extLst>
              </a:tr>
              <a:tr h="988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118020087"/>
                  </a:ext>
                </a:extLst>
              </a:tr>
              <a:tr h="98894">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482916189"/>
                  </a:ext>
                </a:extLst>
              </a:tr>
              <a:tr h="98894">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68282191"/>
                  </a:ext>
                </a:extLst>
              </a:tr>
              <a:tr h="98894">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58243565"/>
                  </a:ext>
                </a:extLst>
              </a:tr>
              <a:tr h="988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90983609"/>
                  </a:ext>
                </a:extLst>
              </a:tr>
              <a:tr h="98894">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787663985"/>
                  </a:ext>
                </a:extLst>
              </a:tr>
              <a:tr h="98894">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39,26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890197"/>
                  </a:ext>
                </a:extLst>
              </a:tr>
              <a:tr h="98894">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43446669"/>
                  </a:ext>
                </a:extLst>
              </a:tr>
              <a:tr h="98894">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39,26</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199404838"/>
                  </a:ext>
                </a:extLst>
              </a:tr>
            </a:tbl>
          </a:graphicData>
        </a:graphic>
      </p:graphicFrame>
    </p:spTree>
    <p:extLst>
      <p:ext uri="{BB962C8B-B14F-4D97-AF65-F5344CB8AC3E}">
        <p14:creationId xmlns:p14="http://schemas.microsoft.com/office/powerpoint/2010/main" val="10923754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BD20210203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extLst>
              <p:ext uri="{D42A27DB-BD31-4B8C-83A1-F6EECF244321}">
                <p14:modId xmlns:p14="http://schemas.microsoft.com/office/powerpoint/2010/main" val="360370476"/>
              </p:ext>
            </p:extLst>
          </p:nvPr>
        </p:nvGraphicFramePr>
        <p:xfrm>
          <a:off x="2490975" y="858223"/>
          <a:ext cx="4997336" cy="5372100"/>
        </p:xfrm>
        <a:graphic>
          <a:graphicData uri="http://schemas.openxmlformats.org/drawingml/2006/table">
            <a:tbl>
              <a:tblPr/>
              <a:tblGrid>
                <a:gridCol w="3818029">
                  <a:extLst>
                    <a:ext uri="{9D8B030D-6E8A-4147-A177-3AD203B41FA5}">
                      <a16:colId xmlns:a16="http://schemas.microsoft.com/office/drawing/2014/main" val="1181888130"/>
                    </a:ext>
                  </a:extLst>
                </a:gridCol>
                <a:gridCol w="870779">
                  <a:extLst>
                    <a:ext uri="{9D8B030D-6E8A-4147-A177-3AD203B41FA5}">
                      <a16:colId xmlns:a16="http://schemas.microsoft.com/office/drawing/2014/main" val="1621594943"/>
                    </a:ext>
                  </a:extLst>
                </a:gridCol>
                <a:gridCol w="308528">
                  <a:extLst>
                    <a:ext uri="{9D8B030D-6E8A-4147-A177-3AD203B41FA5}">
                      <a16:colId xmlns:a16="http://schemas.microsoft.com/office/drawing/2014/main" val="3971808942"/>
                    </a:ext>
                  </a:extLst>
                </a:gridCol>
              </a:tblGrid>
              <a:tr h="103603">
                <a:tc>
                  <a:txBody>
                    <a:bodyPr/>
                    <a:lstStyle/>
                    <a:p>
                      <a:pPr algn="l" fontAlgn="b"/>
                      <a:r>
                        <a:rPr lang="sl-SI" sz="75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42,1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48840223"/>
                  </a:ext>
                </a:extLst>
              </a:tr>
              <a:tr h="103603">
                <a:tc>
                  <a:txBody>
                    <a:bodyPr/>
                    <a:lstStyle/>
                    <a:p>
                      <a:pPr algn="l" fontAlgn="b"/>
                      <a:r>
                        <a:rPr lang="sl-SI" sz="750" b="0" i="0" u="none" strike="noStrike">
                          <a:solidFill>
                            <a:srgbClr val="000000"/>
                          </a:solidFill>
                          <a:effectLst/>
                          <a:latin typeface="Arial" panose="020B0604020202020204" pitchFamily="34" charset="0"/>
                        </a:rPr>
                        <a:t>[FR-D7] Vigy - Ensdorf  VIGY2 S [DIR] [D7] / N-1 Ensdorf - Vigy VIGY1 N</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29,29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31528874"/>
                  </a:ext>
                </a:extLst>
              </a:tr>
              <a:tr h="103603">
                <a:tc>
                  <a:txBody>
                    <a:bodyPr/>
                    <a:lstStyle/>
                    <a:p>
                      <a:pPr algn="l" fontAlgn="b"/>
                      <a:r>
                        <a:rPr lang="sl-SI" sz="750" b="0" i="0" u="none" strike="noStrike">
                          <a:solidFill>
                            <a:srgbClr val="000000"/>
                          </a:solidFill>
                          <a:effectLst/>
                          <a:latin typeface="Arial" panose="020B0604020202020204" pitchFamily="34" charset="0"/>
                        </a:rPr>
                        <a:t>BE_AL_import / BASECASE</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3,95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595389512"/>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42,1</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132840799"/>
                  </a:ext>
                </a:extLst>
              </a:tr>
              <a:tr h="103603">
                <a:tc>
                  <a:txBody>
                    <a:bodyPr/>
                    <a:lstStyle/>
                    <a:p>
                      <a:pPr algn="l" fontAlgn="b"/>
                      <a:r>
                        <a:rPr lang="sl-SI" sz="75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67,78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7120836"/>
                  </a:ext>
                </a:extLst>
              </a:tr>
              <a:tr h="103603">
                <a:tc>
                  <a:txBody>
                    <a:bodyPr/>
                    <a:lstStyle/>
                    <a:p>
                      <a:pPr algn="l" fontAlgn="b"/>
                      <a:r>
                        <a:rPr lang="sl-SI" sz="750" b="0" i="0" u="none" strike="noStrike">
                          <a:solidFill>
                            <a:srgbClr val="000000"/>
                          </a:solidFill>
                          <a:effectLst/>
                          <a:latin typeface="Arial" panose="020B0604020202020204" pitchFamily="34" charset="0"/>
                        </a:rPr>
                        <a:t>BE_AL_import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32859882"/>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67,78</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048687368"/>
                  </a:ext>
                </a:extLst>
              </a:tr>
              <a:tr h="103603">
                <a:tc>
                  <a:txBody>
                    <a:bodyPr/>
                    <a:lstStyle/>
                    <a:p>
                      <a:pPr algn="l" fontAlgn="b"/>
                      <a:r>
                        <a:rPr lang="sl-SI" sz="750" b="0" i="0" u="none" strike="noStrike">
                          <a:solidFill>
                            <a:srgbClr val="000000"/>
                          </a:solidFill>
                          <a:effectLst/>
                          <a:latin typeface="Arial" panose="020B0604020202020204" pitchFamily="34" charset="0"/>
                        </a:rPr>
                        <a:t>[NL-D7] Maasbracht - Oberzier  SELFK WS [OPP] [D7] / N-1 Maasbracht - Siersdorf SELFK SW/Z</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1,15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1156183660"/>
                  </a:ext>
                </a:extLst>
              </a:tr>
              <a:tr h="103603">
                <a:tc>
                  <a:txBody>
                    <a:bodyPr/>
                    <a:lstStyle/>
                    <a:p>
                      <a:pPr algn="l" fontAlgn="b"/>
                      <a:r>
                        <a:rPr lang="sl-SI" sz="750" b="0" i="0" u="none" strike="noStrike">
                          <a:solidFill>
                            <a:srgbClr val="000000"/>
                          </a:solidFill>
                          <a:effectLst/>
                          <a:latin typeface="Arial" panose="020B0604020202020204" pitchFamily="34" charset="0"/>
                        </a:rPr>
                        <a:t>[FR-D7] Vigy - Ensdorf  VIGY2 S [DIR] [D7] / N-1 Ensdorf - Uchtelfangen TAUBNT N</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29,93</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277869198"/>
                  </a:ext>
                </a:extLst>
              </a:tr>
              <a:tr h="103603">
                <a:tc>
                  <a:txBody>
                    <a:bodyPr/>
                    <a:lstStyle/>
                    <a:p>
                      <a:pPr algn="l" fontAlgn="b"/>
                      <a:r>
                        <a:rPr lang="sl-SI" sz="75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85,42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74809950"/>
                  </a:ext>
                </a:extLst>
              </a:tr>
              <a:tr h="103603">
                <a:tc>
                  <a:txBody>
                    <a:bodyPr/>
                    <a:lstStyle/>
                    <a:p>
                      <a:pPr algn="l" fontAlgn="b"/>
                      <a:r>
                        <a:rPr lang="sl-SI" sz="750" b="0" i="0" u="none" strike="noStrike">
                          <a:solidFill>
                            <a:srgbClr val="000000"/>
                          </a:solidFill>
                          <a:effectLst/>
                          <a:latin typeface="Arial" panose="020B0604020202020204" pitchFamily="34" charset="0"/>
                        </a:rPr>
                        <a:t>[FR-D7] Vigy - Ensdorf  VIGY2 S [DIR] [D7] / N-1 Ensdorf - Vigy VIGY1 N</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30,61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0797253"/>
                  </a:ext>
                </a:extLst>
              </a:tr>
              <a:tr h="103603">
                <a:tc>
                  <a:txBody>
                    <a:bodyPr/>
                    <a:lstStyle/>
                    <a:p>
                      <a:pPr algn="l" fontAlgn="b"/>
                      <a:r>
                        <a:rPr lang="sl-SI" sz="750" b="0" i="0" u="none" strike="noStrike">
                          <a:solidFill>
                            <a:srgbClr val="000000"/>
                          </a:solidFill>
                          <a:effectLst/>
                          <a:latin typeface="Arial" panose="020B0604020202020204" pitchFamily="34" charset="0"/>
                        </a:rPr>
                        <a:t>BE_AL_import / BASECASE</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00972623"/>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85,42</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993968165"/>
                  </a:ext>
                </a:extLst>
              </a:tr>
              <a:tr h="103603">
                <a:tc>
                  <a:txBody>
                    <a:bodyPr/>
                    <a:lstStyle/>
                    <a:p>
                      <a:pPr algn="l" fontAlgn="b"/>
                      <a:r>
                        <a:rPr lang="sl-SI" sz="750" b="0" i="0" u="none" strike="noStrike">
                          <a:solidFill>
                            <a:srgbClr val="000000"/>
                          </a:solidFill>
                          <a:effectLst/>
                          <a:latin typeface="Arial" panose="020B0604020202020204" pitchFamily="34" charset="0"/>
                        </a:rPr>
                        <a:t>[NL-D7] Maasbracht - Oberzier  SELFK WS [OPP] [D7] / N-1 Maasbracht - Siersdorf SELFK SW/Z</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1,18</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tcPr>
                </a:tc>
                <a:extLst>
                  <a:ext uri="{0D108BD9-81ED-4DB2-BD59-A6C34878D82A}">
                    <a16:rowId xmlns:a16="http://schemas.microsoft.com/office/drawing/2014/main" val="1846619735"/>
                  </a:ext>
                </a:extLst>
              </a:tr>
              <a:tr h="103603">
                <a:tc>
                  <a:txBody>
                    <a:bodyPr/>
                    <a:lstStyle/>
                    <a:p>
                      <a:pPr algn="l" fontAlgn="b"/>
                      <a:r>
                        <a:rPr lang="sl-SI" sz="75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135,83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6482827"/>
                  </a:ext>
                </a:extLst>
              </a:tr>
              <a:tr h="103603">
                <a:tc>
                  <a:txBody>
                    <a:bodyPr/>
                    <a:lstStyle/>
                    <a:p>
                      <a:pPr algn="l" fontAlgn="b"/>
                      <a:r>
                        <a:rPr lang="sl-SI" sz="750" b="0" i="0" u="none" strike="noStrike">
                          <a:solidFill>
                            <a:srgbClr val="000000"/>
                          </a:solidFill>
                          <a:effectLst/>
                          <a:latin typeface="Arial" panose="020B0604020202020204" pitchFamily="34" charset="0"/>
                        </a:rPr>
                        <a:t>BE_AL_import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69302895"/>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135,83</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652314706"/>
                  </a:ext>
                </a:extLst>
              </a:tr>
              <a:tr h="103603">
                <a:tc>
                  <a:txBody>
                    <a:bodyPr/>
                    <a:lstStyle/>
                    <a:p>
                      <a:pPr algn="l" fontAlgn="b"/>
                      <a:r>
                        <a:rPr lang="sl-SI" sz="750" b="0" i="0" u="none" strike="noStrike">
                          <a:solidFill>
                            <a:srgbClr val="000000"/>
                          </a:solidFill>
                          <a:effectLst/>
                          <a:latin typeface="Arial" panose="020B0604020202020204" pitchFamily="34" charset="0"/>
                        </a:rPr>
                        <a:t>[FR-D7] Vigy - Ensdorf  VIGY2 S [DIR] [D7] / N-1 Ensdorf - Uchtelfangen TAUBNT N</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7,33</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89704261"/>
                  </a:ext>
                </a:extLst>
              </a:tr>
              <a:tr h="103603">
                <a:tc>
                  <a:txBody>
                    <a:bodyPr/>
                    <a:lstStyle/>
                    <a:p>
                      <a:pPr algn="l" fontAlgn="b"/>
                      <a:r>
                        <a:rPr lang="sl-SI" sz="750" b="0" i="0" u="none" strike="noStrike">
                          <a:solidFill>
                            <a:srgbClr val="000000"/>
                          </a:solidFill>
                          <a:effectLst/>
                          <a:latin typeface="Arial" panose="020B0604020202020204" pitchFamily="34" charset="0"/>
                        </a:rPr>
                        <a:t>[SK-SK] V.Dur - Levice 1 [DIR] / N-1 V.Dur - Levice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692242095"/>
                  </a:ext>
                </a:extLst>
              </a:tr>
              <a:tr h="103603">
                <a:tc>
                  <a:txBody>
                    <a:bodyPr/>
                    <a:lstStyle/>
                    <a:p>
                      <a:pPr algn="l" fontAlgn="b"/>
                      <a:r>
                        <a:rPr lang="sl-SI" sz="75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104,92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96279087"/>
                  </a:ext>
                </a:extLst>
              </a:tr>
              <a:tr h="103603">
                <a:tc>
                  <a:txBody>
                    <a:bodyPr/>
                    <a:lstStyle/>
                    <a:p>
                      <a:pPr algn="l" fontAlgn="b"/>
                      <a:r>
                        <a:rPr lang="en-US" sz="750" b="0" i="0" u="none" strike="noStrike">
                          <a:solidFill>
                            <a:srgbClr val="000000"/>
                          </a:solidFill>
                          <a:effectLst/>
                          <a:latin typeface="Arial" panose="020B0604020202020204" pitchFamily="34" charset="0"/>
                        </a:rPr>
                        <a:t>[BE-BE] PST Van Eyck 2 [OPP] / N-1 [BE-BE] PST Van Eyck 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0876005"/>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104,92</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431699030"/>
                  </a:ext>
                </a:extLst>
              </a:tr>
              <a:tr h="103603">
                <a:tc>
                  <a:txBody>
                    <a:bodyPr/>
                    <a:lstStyle/>
                    <a:p>
                      <a:pPr algn="l" fontAlgn="b"/>
                      <a:r>
                        <a:rPr lang="sl-SI" sz="750" b="0" i="0" u="none" strike="noStrike">
                          <a:solidFill>
                            <a:srgbClr val="000000"/>
                          </a:solidFill>
                          <a:effectLst/>
                          <a:latin typeface="Arial" panose="020B0604020202020204" pitchFamily="34" charset="0"/>
                        </a:rPr>
                        <a:t>[SK-SK] V.Dur - Levice 1 [DIR] / N-1 V.Dur - Levice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59,15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145875406"/>
                  </a:ext>
                </a:extLst>
              </a:tr>
              <a:tr h="103603">
                <a:tc>
                  <a:txBody>
                    <a:bodyPr/>
                    <a:lstStyle/>
                    <a:p>
                      <a:pPr algn="l" fontAlgn="b"/>
                      <a:r>
                        <a:rPr lang="sl-SI" sz="75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51,92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95924681"/>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87285262"/>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51,92</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13687257"/>
                  </a:ext>
                </a:extLst>
              </a:tr>
              <a:tr h="103603">
                <a:tc>
                  <a:txBody>
                    <a:bodyPr/>
                    <a:lstStyle/>
                    <a:p>
                      <a:pPr algn="l" fontAlgn="b"/>
                      <a:r>
                        <a:rPr lang="sl-SI" sz="75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52,04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05149037"/>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18007065"/>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52,04</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81471577"/>
                  </a:ext>
                </a:extLst>
              </a:tr>
              <a:tr h="103603">
                <a:tc>
                  <a:txBody>
                    <a:bodyPr/>
                    <a:lstStyle/>
                    <a:p>
                      <a:pPr algn="l" fontAlgn="b"/>
                      <a:r>
                        <a:rPr lang="sl-SI" sz="75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93,18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62240974"/>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5042778"/>
                  </a:ext>
                </a:extLst>
              </a:tr>
              <a:tr h="103603">
                <a:tc>
                  <a:txBody>
                    <a:bodyPr/>
                    <a:lstStyle/>
                    <a:p>
                      <a:pPr algn="l" fontAlgn="b"/>
                      <a:r>
                        <a:rPr lang="de-DE" sz="750" b="0" i="0" u="none" strike="noStrike">
                          <a:solidFill>
                            <a:srgbClr val="000000"/>
                          </a:solidFill>
                          <a:effectLst/>
                          <a:latin typeface="Arial" panose="020B0604020202020204" pitchFamily="34" charset="0"/>
                        </a:rPr>
                        <a:t>[D2-NL] Diele - Meeden SCHWARZ [DIR] [D2] / N-1 Gronau - Hanekenfaehr GRONAU W</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34,05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830378461"/>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93,18</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055080518"/>
                  </a:ext>
                </a:extLst>
              </a:tr>
              <a:tr h="103603">
                <a:tc>
                  <a:txBody>
                    <a:bodyPr/>
                    <a:lstStyle/>
                    <a:p>
                      <a:pPr algn="l" fontAlgn="b"/>
                      <a:r>
                        <a:rPr lang="sl-SI" sz="75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665640"/>
                  </a:ext>
                </a:extLst>
              </a:tr>
              <a:tr h="103603">
                <a:tc>
                  <a:txBody>
                    <a:bodyPr/>
                    <a:lstStyle/>
                    <a:p>
                      <a:pPr algn="l" fontAlgn="b"/>
                      <a:r>
                        <a:rPr lang="sl-SI" sz="75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85860094"/>
                  </a:ext>
                </a:extLst>
              </a:tr>
              <a:tr h="103603">
                <a:tc>
                  <a:txBody>
                    <a:bodyPr/>
                    <a:lstStyle/>
                    <a:p>
                      <a:pPr algn="l" fontAlgn="b"/>
                      <a:r>
                        <a:rPr lang="sl-SI" sz="75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31,12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7728825"/>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33986433"/>
                  </a:ext>
                </a:extLst>
              </a:tr>
              <a:tr h="103603">
                <a:tc>
                  <a:txBody>
                    <a:bodyPr/>
                    <a:lstStyle/>
                    <a:p>
                      <a:pPr algn="l" fontAlgn="b"/>
                      <a:r>
                        <a:rPr lang="de-DE" sz="750" b="0" i="0" u="none" strike="noStrike">
                          <a:solidFill>
                            <a:srgbClr val="000000"/>
                          </a:solidFill>
                          <a:effectLst/>
                          <a:latin typeface="Arial" panose="020B0604020202020204" pitchFamily="34" charset="0"/>
                        </a:rPr>
                        <a:t>[D2-NL] Diele - Meeden SCHWARZ [DIR] [D2] / N-1 Gronau - Hanekenfaehr GRONAU W</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31,12</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217197671"/>
                  </a:ext>
                </a:extLst>
              </a:tr>
              <a:tr h="103603">
                <a:tc>
                  <a:txBody>
                    <a:bodyPr/>
                    <a:lstStyle/>
                    <a:p>
                      <a:pPr algn="l" fontAlgn="b"/>
                      <a:r>
                        <a:rPr lang="sl-SI" sz="75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47,54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4995416"/>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99569232"/>
                  </a:ext>
                </a:extLst>
              </a:tr>
              <a:tr h="103603">
                <a:tc>
                  <a:txBody>
                    <a:bodyPr/>
                    <a:lstStyle/>
                    <a:p>
                      <a:pPr algn="l" fontAlgn="b"/>
                      <a:r>
                        <a:rPr lang="de-DE" sz="750" b="0" i="0" u="none" strike="noStrike">
                          <a:solidFill>
                            <a:srgbClr val="000000"/>
                          </a:solidFill>
                          <a:effectLst/>
                          <a:latin typeface="Arial" panose="020B0604020202020204" pitchFamily="34" charset="0"/>
                        </a:rPr>
                        <a:t>[D2-NL] Diele - Meeden SCHWARZ [DIR] [D2] / N-1 Gronau - Hanekenfaehr GRONAU W</a:t>
                      </a:r>
                    </a:p>
                  </a:txBody>
                  <a:tcPr marL="7313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0" i="0" u="none" strike="noStrike">
                          <a:solidFill>
                            <a:srgbClr val="000000"/>
                          </a:solidFill>
                          <a:effectLst/>
                          <a:latin typeface="Arial" panose="020B0604020202020204" pitchFamily="34" charset="0"/>
                        </a:rPr>
                        <a:t>47,54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0"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4668315"/>
                  </a:ext>
                </a:extLst>
              </a:tr>
              <a:tr h="103603">
                <a:tc>
                  <a:txBody>
                    <a:bodyPr/>
                    <a:lstStyle/>
                    <a:p>
                      <a:pPr algn="l" fontAlgn="b"/>
                      <a:r>
                        <a:rPr lang="sl-SI" sz="75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50" b="1" i="0" u="none" strike="noStrike">
                          <a:solidFill>
                            <a:srgbClr val="000000"/>
                          </a:solidFill>
                          <a:effectLst/>
                          <a:latin typeface="Arial" panose="020B0604020202020204" pitchFamily="34" charset="0"/>
                        </a:rPr>
                        <a:t>155,58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50" b="1" i="0" u="none" strike="noStrike" dirty="0">
                          <a:solidFill>
                            <a:srgbClr val="000000"/>
                          </a:solidFill>
                          <a:effectLst/>
                          <a:latin typeface="Arial" panose="020B0604020202020204" pitchFamily="34" charset="0"/>
                        </a:rPr>
                        <a:t>3912%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052176270"/>
                  </a:ext>
                </a:extLst>
              </a:tr>
            </a:tbl>
          </a:graphicData>
        </a:graphic>
      </p:graphicFrame>
    </p:spTree>
    <p:extLst>
      <p:ext uri="{BB962C8B-B14F-4D97-AF65-F5344CB8AC3E}">
        <p14:creationId xmlns:p14="http://schemas.microsoft.com/office/powerpoint/2010/main" val="10774758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BD20210204</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extLst>
              <p:ext uri="{D42A27DB-BD31-4B8C-83A1-F6EECF244321}">
                <p14:modId xmlns:p14="http://schemas.microsoft.com/office/powerpoint/2010/main" val="893647193"/>
              </p:ext>
            </p:extLst>
          </p:nvPr>
        </p:nvGraphicFramePr>
        <p:xfrm>
          <a:off x="2532457" y="815777"/>
          <a:ext cx="4881119" cy="5974080"/>
        </p:xfrm>
        <a:graphic>
          <a:graphicData uri="http://schemas.openxmlformats.org/drawingml/2006/table">
            <a:tbl>
              <a:tblPr/>
              <a:tblGrid>
                <a:gridCol w="3728770">
                  <a:extLst>
                    <a:ext uri="{9D8B030D-6E8A-4147-A177-3AD203B41FA5}">
                      <a16:colId xmlns:a16="http://schemas.microsoft.com/office/drawing/2014/main" val="1279434960"/>
                    </a:ext>
                  </a:extLst>
                </a:gridCol>
                <a:gridCol w="850874">
                  <a:extLst>
                    <a:ext uri="{9D8B030D-6E8A-4147-A177-3AD203B41FA5}">
                      <a16:colId xmlns:a16="http://schemas.microsoft.com/office/drawing/2014/main" val="485806672"/>
                    </a:ext>
                  </a:extLst>
                </a:gridCol>
                <a:gridCol w="301475">
                  <a:extLst>
                    <a:ext uri="{9D8B030D-6E8A-4147-A177-3AD203B41FA5}">
                      <a16:colId xmlns:a16="http://schemas.microsoft.com/office/drawing/2014/main" val="3328269397"/>
                    </a:ext>
                  </a:extLst>
                </a:gridCol>
              </a:tblGrid>
              <a:tr h="101194">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67157697"/>
                  </a:ext>
                </a:extLst>
              </a:tr>
              <a:tr h="101194">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41,87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2211066"/>
                  </a:ext>
                </a:extLst>
              </a:tr>
              <a:tr h="101194">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82682602"/>
                  </a:ext>
                </a:extLst>
              </a:tr>
              <a:tr h="101194">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Hanekenfaehr GRONAU W</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295097595"/>
                  </a:ext>
                </a:extLst>
              </a:tr>
              <a:tr h="101194">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84626876"/>
                  </a:ext>
                </a:extLst>
              </a:tr>
              <a:tr h="101194">
                <a:tc>
                  <a:txBody>
                    <a:bodyPr/>
                    <a:lstStyle/>
                    <a:p>
                      <a:pPr algn="l" fontAlgn="b"/>
                      <a:r>
                        <a:rPr lang="sl-SI" sz="800" b="0" i="0" u="none" strike="noStrike">
                          <a:solidFill>
                            <a:srgbClr val="000000"/>
                          </a:solidFill>
                          <a:effectLst/>
                          <a:latin typeface="Arial" panose="020B0604020202020204" pitchFamily="34" charset="0"/>
                        </a:rPr>
                        <a:t>[HR-HR] 220kV Zakucac - Konjsko [OPP] / N-1 Konjsko - Mostar</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87339609"/>
                  </a:ext>
                </a:extLst>
              </a:tr>
              <a:tr h="101194">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666900508"/>
                  </a:ext>
                </a:extLst>
              </a:tr>
              <a:tr h="101194">
                <a:tc>
                  <a:txBody>
                    <a:bodyPr/>
                    <a:lstStyle/>
                    <a:p>
                      <a:pPr algn="l" fontAlgn="b"/>
                      <a:r>
                        <a:rPr lang="sl-SI" sz="800" b="0" i="0" u="none" strike="noStrike">
                          <a:solidFill>
                            <a:srgbClr val="000000"/>
                          </a:solidFill>
                          <a:effectLst/>
                          <a:latin typeface="Arial" panose="020B0604020202020204" pitchFamily="34" charset="0"/>
                        </a:rPr>
                        <a:t>[D2-NL] Diele - Meeden SCHWARZ [DIR] [D2] / N-1 Hanekenfaehr - Doerpen West EMSLD WB</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8,83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102767182"/>
                  </a:ext>
                </a:extLst>
              </a:tr>
              <a:tr h="101194">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4324966"/>
                  </a:ext>
                </a:extLst>
              </a:tr>
              <a:tr h="101194">
                <a:tc>
                  <a:txBody>
                    <a:bodyPr/>
                    <a:lstStyle/>
                    <a:p>
                      <a:pPr algn="l" fontAlgn="b"/>
                      <a:r>
                        <a:rPr lang="sl-SI" sz="800" b="0" i="0" u="none" strike="noStrike">
                          <a:solidFill>
                            <a:srgbClr val="000000"/>
                          </a:solidFill>
                          <a:effectLst/>
                          <a:latin typeface="Arial" panose="020B0604020202020204" pitchFamily="34" charset="0"/>
                        </a:rPr>
                        <a:t>[D4-AT] Buers - Meiningen gn [DIR] [D4] / N-1 Buers - Walgau or (405A)</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00645811"/>
                  </a:ext>
                </a:extLst>
              </a:tr>
              <a:tr h="101194">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244664107"/>
                  </a:ext>
                </a:extLst>
              </a:tr>
              <a:tr h="101194">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294320031"/>
                  </a:ext>
                </a:extLst>
              </a:tr>
              <a:tr h="101194">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37,78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5054486"/>
                  </a:ext>
                </a:extLst>
              </a:tr>
              <a:tr h="101194">
                <a:tc>
                  <a:txBody>
                    <a:bodyPr/>
                    <a:lstStyle/>
                    <a:p>
                      <a:pPr algn="l" fontAlgn="b"/>
                      <a:r>
                        <a:rPr lang="sl-SI" sz="800" b="0" i="0" u="none" strike="noStrike">
                          <a:solidFill>
                            <a:srgbClr val="000000"/>
                          </a:solidFill>
                          <a:effectLst/>
                          <a:latin typeface="Arial" panose="020B0604020202020204" pitchFamily="34" charset="0"/>
                        </a:rPr>
                        <a:t>[D4-AT] Buers - Meiningen gn [DIR] [D4] / N-1 Buers - Walgau or (405A)</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37312820"/>
                  </a:ext>
                </a:extLst>
              </a:tr>
              <a:tr h="101194">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829923032"/>
                  </a:ext>
                </a:extLst>
              </a:tr>
              <a:tr h="101194">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83975180"/>
                  </a:ext>
                </a:extLst>
              </a:tr>
              <a:tr h="101194">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26414900"/>
                  </a:ext>
                </a:extLst>
              </a:tr>
              <a:tr h="101194">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7807434"/>
                  </a:ext>
                </a:extLst>
              </a:tr>
              <a:tr h="1011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577442"/>
                  </a:ext>
                </a:extLst>
              </a:tr>
              <a:tr h="101194">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24,17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4077358644"/>
                  </a:ext>
                </a:extLst>
              </a:tr>
              <a:tr h="101194">
                <a:tc>
                  <a:txBody>
                    <a:bodyPr/>
                    <a:lstStyle/>
                    <a:p>
                      <a:pPr algn="l" fontAlgn="b"/>
                      <a:r>
                        <a:rPr lang="nl-NL" sz="800" b="0" i="0" u="none" strike="noStrike">
                          <a:solidFill>
                            <a:srgbClr val="000000"/>
                          </a:solidFill>
                          <a:effectLst/>
                          <a:latin typeface="Arial" panose="020B0604020202020204" pitchFamily="34" charset="0"/>
                        </a:rPr>
                        <a:t>[NL-NL] Eemshaven-Eemshaven het Hogeland 380 Z [DIR] / N-1 Eemshaven-Meeden-Zwolle 380 W</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13,38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754095903"/>
                  </a:ext>
                </a:extLst>
              </a:tr>
              <a:tr h="101194">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80945670"/>
                  </a:ext>
                </a:extLst>
              </a:tr>
              <a:tr h="101194">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28,37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10999192"/>
                  </a:ext>
                </a:extLst>
              </a:tr>
              <a:tr h="101194">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12005992"/>
                  </a:ext>
                </a:extLst>
              </a:tr>
              <a:tr h="1011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34940976"/>
                  </a:ext>
                </a:extLst>
              </a:tr>
              <a:tr h="101194">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31,83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132677002"/>
                  </a:ext>
                </a:extLst>
              </a:tr>
              <a:tr h="101194">
                <a:tc>
                  <a:txBody>
                    <a:bodyPr/>
                    <a:lstStyle/>
                    <a:p>
                      <a:pPr algn="l" fontAlgn="b"/>
                      <a:r>
                        <a:rPr lang="nl-NL" sz="800" b="0" i="0" u="none" strike="noStrike">
                          <a:solidFill>
                            <a:srgbClr val="000000"/>
                          </a:solidFill>
                          <a:effectLst/>
                          <a:latin typeface="Arial" panose="020B0604020202020204" pitchFamily="34" charset="0"/>
                        </a:rPr>
                        <a:t>[NL-NL] Eemshaven-Eemshaven het Hogeland 380 Z [DIR] / N-1 Eemshaven-Meeden-Zwolle 380 W</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382381790"/>
                  </a:ext>
                </a:extLst>
              </a:tr>
              <a:tr h="101194">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44,19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5199033"/>
                  </a:ext>
                </a:extLst>
              </a:tr>
              <a:tr h="101194">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64511361"/>
                  </a:ext>
                </a:extLst>
              </a:tr>
              <a:tr h="101194">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14976907"/>
                  </a:ext>
                </a:extLst>
              </a:tr>
              <a:tr h="101194">
                <a:tc>
                  <a:txBody>
                    <a:bodyPr/>
                    <a:lstStyle/>
                    <a:p>
                      <a:pPr algn="l" fontAlgn="b"/>
                      <a:r>
                        <a:rPr lang="sl-SI" sz="800" b="0" i="0" u="none" strike="noStrike">
                          <a:solidFill>
                            <a:srgbClr val="000000"/>
                          </a:solidFill>
                          <a:effectLst/>
                          <a:latin typeface="Arial" panose="020B0604020202020204" pitchFamily="34" charset="0"/>
                        </a:rPr>
                        <a:t>[FR-D7] Vigy - Ensdorf  VIGY1 N [DIR] [D7] / N-1 Ensdorf - Vigy VIGY2 S</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62364122"/>
                  </a:ext>
                </a:extLst>
              </a:tr>
              <a:tr h="1011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730592507"/>
                  </a:ext>
                </a:extLst>
              </a:tr>
              <a:tr h="101194">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978769561"/>
                  </a:ext>
                </a:extLst>
              </a:tr>
              <a:tr h="101194">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57183401"/>
                  </a:ext>
                </a:extLst>
              </a:tr>
              <a:tr h="101194">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8644614"/>
                  </a:ext>
                </a:extLst>
              </a:tr>
              <a:tr h="101194">
                <a:tc>
                  <a:txBody>
                    <a:bodyPr/>
                    <a:lstStyle/>
                    <a:p>
                      <a:pPr algn="l" fontAlgn="b"/>
                      <a:r>
                        <a:rPr lang="sl-SI" sz="800" b="0" i="0" u="none" strike="noStrike">
                          <a:solidFill>
                            <a:srgbClr val="000000"/>
                          </a:solidFill>
                          <a:effectLst/>
                          <a:latin typeface="Arial" panose="020B0604020202020204" pitchFamily="34" charset="0"/>
                        </a:rPr>
                        <a:t>[D7-D7] Ensdorf  - Uchtelfangen  TAUBNT N [DIR] / N-1 Ensdorf - Vigy VIGY2 S</a:t>
                      </a:r>
                    </a:p>
                  </a:txBody>
                  <a:tcPr marL="71431"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622528041"/>
                  </a:ext>
                </a:extLst>
              </a:tr>
              <a:tr h="101194">
                <a:tc>
                  <a:txBody>
                    <a:bodyPr/>
                    <a:lstStyle/>
                    <a:p>
                      <a:pPr algn="l" fontAlgn="b"/>
                      <a:r>
                        <a:rPr lang="sl-SI"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443354"/>
                  </a:ext>
                </a:extLst>
              </a:tr>
              <a:tr h="101194">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5442468"/>
                  </a:ext>
                </a:extLst>
              </a:tr>
              <a:tr h="101194">
                <a:tc>
                  <a:txBody>
                    <a:bodyPr/>
                    <a:lstStyle/>
                    <a:p>
                      <a:pPr algn="l" fontAlgn="b"/>
                      <a:r>
                        <a:rPr lang="sl-SI"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2154756"/>
                  </a:ext>
                </a:extLst>
              </a:tr>
              <a:tr h="101194">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4810142"/>
                  </a:ext>
                </a:extLst>
              </a:tr>
              <a:tr h="101194">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08596303"/>
                  </a:ext>
                </a:extLst>
              </a:tr>
              <a:tr h="101194">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71431"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32,11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1704136"/>
                  </a:ext>
                </a:extLst>
              </a:tr>
              <a:tr h="101194">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44,19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1389%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11975635"/>
                  </a:ext>
                </a:extLst>
              </a:tr>
            </a:tbl>
          </a:graphicData>
        </a:graphic>
      </p:graphicFrame>
    </p:spTree>
    <p:extLst>
      <p:ext uri="{BB962C8B-B14F-4D97-AF65-F5344CB8AC3E}">
        <p14:creationId xmlns:p14="http://schemas.microsoft.com/office/powerpoint/2010/main" val="29100366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BD20210205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nvGraphicFramePr>
        <p:xfrm>
          <a:off x="1673243" y="1079496"/>
          <a:ext cx="6732551" cy="4351347"/>
        </p:xfrm>
        <a:graphic>
          <a:graphicData uri="http://schemas.openxmlformats.org/drawingml/2006/table">
            <a:tbl>
              <a:tblPr/>
              <a:tblGrid>
                <a:gridCol w="5230972">
                  <a:extLst>
                    <a:ext uri="{9D8B030D-6E8A-4147-A177-3AD203B41FA5}">
                      <a16:colId xmlns:a16="http://schemas.microsoft.com/office/drawing/2014/main" val="1889787372"/>
                    </a:ext>
                  </a:extLst>
                </a:gridCol>
                <a:gridCol w="1108739">
                  <a:extLst>
                    <a:ext uri="{9D8B030D-6E8A-4147-A177-3AD203B41FA5}">
                      <a16:colId xmlns:a16="http://schemas.microsoft.com/office/drawing/2014/main" val="494607246"/>
                    </a:ext>
                  </a:extLst>
                </a:gridCol>
                <a:gridCol w="392840">
                  <a:extLst>
                    <a:ext uri="{9D8B030D-6E8A-4147-A177-3AD203B41FA5}">
                      <a16:colId xmlns:a16="http://schemas.microsoft.com/office/drawing/2014/main" val="3764901109"/>
                    </a:ext>
                  </a:extLst>
                </a:gridCol>
              </a:tblGrid>
              <a:tr h="131859">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502475439"/>
                  </a:ext>
                </a:extLst>
              </a:tr>
              <a:tr h="131859">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67,56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66136356"/>
                  </a:ext>
                </a:extLst>
              </a:tr>
              <a:tr h="13185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67,56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63646267"/>
                  </a:ext>
                </a:extLst>
              </a:tr>
              <a:tr h="131859">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55102959"/>
                  </a:ext>
                </a:extLst>
              </a:tr>
              <a:tr h="13185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61,05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3459879"/>
                  </a:ext>
                </a:extLst>
              </a:tr>
              <a:tr h="131859">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27,12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4656057"/>
                  </a:ext>
                </a:extLst>
              </a:tr>
              <a:tr h="13185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27,12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35928788"/>
                  </a:ext>
                </a:extLst>
              </a:tr>
              <a:tr h="131859">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75311944"/>
                  </a:ext>
                </a:extLst>
              </a:tr>
              <a:tr h="13185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18563682"/>
                  </a:ext>
                </a:extLst>
              </a:tr>
              <a:tr h="131859">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3234219"/>
                  </a:ext>
                </a:extLst>
              </a:tr>
              <a:tr h="13185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6213017"/>
                  </a:ext>
                </a:extLst>
              </a:tr>
              <a:tr h="131859">
                <a:tc>
                  <a:txBody>
                    <a:bodyPr/>
                    <a:lstStyle/>
                    <a:p>
                      <a:pPr algn="l" fontAlgn="b"/>
                      <a:r>
                        <a:rPr lang="sl-SI" sz="800" b="0" i="0" u="none" strike="noStrike">
                          <a:solidFill>
                            <a:srgbClr val="000000"/>
                          </a:solidFill>
                          <a:effectLst/>
                          <a:latin typeface="Arial" panose="020B0604020202020204" pitchFamily="34" charset="0"/>
                        </a:rPr>
                        <a:t>[D8-PL] Vierraden - Krajnik 1 [OPP] [PL] / N-1 Gorzow - Lesniow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184701478"/>
                  </a:ext>
                </a:extLst>
              </a:tr>
              <a:tr h="131859">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123,78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4106590"/>
                  </a:ext>
                </a:extLst>
              </a:tr>
              <a:tr h="131859">
                <a:tc>
                  <a:txBody>
                    <a:bodyPr/>
                    <a:lstStyle/>
                    <a:p>
                      <a:pPr algn="l" fontAlgn="b"/>
                      <a:r>
                        <a:rPr lang="sl-SI" sz="800" b="0" i="0" u="none" strike="noStrike">
                          <a:solidFill>
                            <a:srgbClr val="000000"/>
                          </a:solidFill>
                          <a:effectLst/>
                          <a:latin typeface="Arial" panose="020B0604020202020204" pitchFamily="34" charset="0"/>
                        </a:rPr>
                        <a:t>[D8-PL] Vierraden - Krajnik 1 [OPP] [PL] / N-1 Kromolice - Ostrow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123,78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85888885"/>
                  </a:ext>
                </a:extLst>
              </a:tr>
              <a:tr h="13185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593924590"/>
                  </a:ext>
                </a:extLst>
              </a:tr>
              <a:tr h="131859">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582887"/>
                  </a:ext>
                </a:extLst>
              </a:tr>
              <a:tr h="131859">
                <a:tc>
                  <a:txBody>
                    <a:bodyPr/>
                    <a:lstStyle/>
                    <a:p>
                      <a:pPr algn="l" fontAlgn="b"/>
                      <a:r>
                        <a:rPr lang="de-DE" sz="800" b="0" i="0" u="none" strike="noStrike">
                          <a:solidFill>
                            <a:srgbClr val="000000"/>
                          </a:solidFill>
                          <a:effectLst/>
                          <a:latin typeface="Arial" panose="020B0604020202020204" pitchFamily="34" charset="0"/>
                        </a:rPr>
                        <a:t>[D8-PL] Hagenwerder - Mikulowa 568 [DIR] [D8] / N-1 Hagenwerder - Mikulowa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07696479"/>
                  </a:ext>
                </a:extLst>
              </a:tr>
              <a:tr h="13185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634072383"/>
                  </a:ext>
                </a:extLst>
              </a:tr>
              <a:tr h="131859">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68667181"/>
                  </a:ext>
                </a:extLst>
              </a:tr>
              <a:tr h="131859">
                <a:tc>
                  <a:txBody>
                    <a:bodyPr/>
                    <a:lstStyle/>
                    <a:p>
                      <a:pPr algn="l" fontAlgn="b"/>
                      <a:r>
                        <a:rPr lang="de-DE" sz="800" b="0" i="0" u="none" strike="noStrike">
                          <a:solidFill>
                            <a:srgbClr val="000000"/>
                          </a:solidFill>
                          <a:effectLst/>
                          <a:latin typeface="Arial" panose="020B0604020202020204" pitchFamily="34" charset="0"/>
                        </a:rPr>
                        <a:t>[D8-PL] Hagenwerder - Mikulowa 567 [DIR] [D8] / N-1 Hagenwerder - Mikulowa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23790793"/>
                  </a:ext>
                </a:extLst>
              </a:tr>
              <a:tr h="131859">
                <a:tc>
                  <a:txBody>
                    <a:bodyPr/>
                    <a:lstStyle/>
                    <a:p>
                      <a:pPr algn="l" fontAlgn="b"/>
                      <a:r>
                        <a:rPr lang="de-DE" sz="800" b="0" i="0" u="none" strike="noStrike">
                          <a:solidFill>
                            <a:srgbClr val="000000"/>
                          </a:solidFill>
                          <a:effectLst/>
                          <a:latin typeface="Arial" panose="020B0604020202020204" pitchFamily="34" charset="0"/>
                        </a:rPr>
                        <a:t>[NL-D7] Maasbracht-Oberzier 380 W [DIR] [NL] / N-1 Sechtem - Paffendorf - Oberzier SECHTM 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92588265"/>
                  </a:ext>
                </a:extLst>
              </a:tr>
              <a:tr h="131859">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3339775"/>
                  </a:ext>
                </a:extLst>
              </a:tr>
              <a:tr h="131859">
                <a:tc>
                  <a:txBody>
                    <a:bodyPr/>
                    <a:lstStyle/>
                    <a:p>
                      <a:pPr algn="l" fontAlgn="b"/>
                      <a:r>
                        <a:rPr lang="de-DE" sz="800" b="0" i="0" u="none" strike="noStrike">
                          <a:solidFill>
                            <a:srgbClr val="000000"/>
                          </a:solidFill>
                          <a:effectLst/>
                          <a:latin typeface="Arial" panose="020B0604020202020204" pitchFamily="34" charset="0"/>
                        </a:rPr>
                        <a:t>[D8-PL] Hagenwerder - Mikulowa 567 [DIR] [D8] / N-1 Hagenwerder - Mikulowa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3686561"/>
                  </a:ext>
                </a:extLst>
              </a:tr>
              <a:tr h="13185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070423493"/>
                  </a:ext>
                </a:extLst>
              </a:tr>
              <a:tr h="131859">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22560025"/>
                  </a:ext>
                </a:extLst>
              </a:tr>
              <a:tr h="13185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8162538"/>
                  </a:ext>
                </a:extLst>
              </a:tr>
              <a:tr h="131859">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26,63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731033847"/>
                  </a:ext>
                </a:extLst>
              </a:tr>
              <a:tr h="131859">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228887"/>
                  </a:ext>
                </a:extLst>
              </a:tr>
              <a:tr h="13185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14389702"/>
                  </a:ext>
                </a:extLst>
              </a:tr>
              <a:tr h="131859">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679255870"/>
                  </a:ext>
                </a:extLst>
              </a:tr>
              <a:tr h="131859">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0088728"/>
                  </a:ext>
                </a:extLst>
              </a:tr>
              <a:tr h="13185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37406215"/>
                  </a:ext>
                </a:extLst>
              </a:tr>
              <a:tr h="131859">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21,35</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263185791"/>
                  </a:ext>
                </a:extLst>
              </a:tr>
            </a:tbl>
          </a:graphicData>
        </a:graphic>
      </p:graphicFrame>
    </p:spTree>
    <p:extLst>
      <p:ext uri="{BB962C8B-B14F-4D97-AF65-F5344CB8AC3E}">
        <p14:creationId xmlns:p14="http://schemas.microsoft.com/office/powerpoint/2010/main" val="139711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15164896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BD20210205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nvGraphicFramePr>
        <p:xfrm>
          <a:off x="1568047" y="1079505"/>
          <a:ext cx="6942943" cy="4351328"/>
        </p:xfrm>
        <a:graphic>
          <a:graphicData uri="http://schemas.openxmlformats.org/drawingml/2006/table">
            <a:tbl>
              <a:tblPr/>
              <a:tblGrid>
                <a:gridCol w="5394440">
                  <a:extLst>
                    <a:ext uri="{9D8B030D-6E8A-4147-A177-3AD203B41FA5}">
                      <a16:colId xmlns:a16="http://schemas.microsoft.com/office/drawing/2014/main" val="2174289325"/>
                    </a:ext>
                  </a:extLst>
                </a:gridCol>
                <a:gridCol w="1143387">
                  <a:extLst>
                    <a:ext uri="{9D8B030D-6E8A-4147-A177-3AD203B41FA5}">
                      <a16:colId xmlns:a16="http://schemas.microsoft.com/office/drawing/2014/main" val="3296606385"/>
                    </a:ext>
                  </a:extLst>
                </a:gridCol>
                <a:gridCol w="405116">
                  <a:extLst>
                    <a:ext uri="{9D8B030D-6E8A-4147-A177-3AD203B41FA5}">
                      <a16:colId xmlns:a16="http://schemas.microsoft.com/office/drawing/2014/main" val="4240803469"/>
                    </a:ext>
                  </a:extLst>
                </a:gridCol>
              </a:tblGrid>
              <a:tr h="135979">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76039178"/>
                  </a:ext>
                </a:extLst>
              </a:tr>
              <a:tr h="135979">
                <a:tc>
                  <a:txBody>
                    <a:bodyPr/>
                    <a:lstStyle/>
                    <a:p>
                      <a:pPr algn="l" fontAlgn="b"/>
                      <a:r>
                        <a:rPr lang="sl-SI" sz="800" b="0" i="0" u="none" strike="noStrike">
                          <a:solidFill>
                            <a:srgbClr val="000000"/>
                          </a:solidFill>
                          <a:effectLst/>
                          <a:latin typeface="Arial" panose="020B0604020202020204" pitchFamily="34" charset="0"/>
                        </a:rPr>
                        <a:t>[D8-PL] Vierraden - Krajnik 1 [OPP] [PL] / N-1 Kromolice - Ostrow</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61073577"/>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704299749"/>
                  </a:ext>
                </a:extLst>
              </a:tr>
              <a:tr h="135979">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743718056"/>
                  </a:ext>
                </a:extLst>
              </a:tr>
              <a:tr h="135979">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46,71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9509715"/>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04957410"/>
                  </a:ext>
                </a:extLst>
              </a:tr>
              <a:tr h="135979">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628148732"/>
                  </a:ext>
                </a:extLst>
              </a:tr>
              <a:tr h="135979">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49,85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9913453"/>
                  </a:ext>
                </a:extLst>
              </a:tr>
              <a:tr h="135979">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0175023"/>
                  </a:ext>
                </a:extLst>
              </a:tr>
              <a:tr h="135979">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610973179"/>
                  </a:ext>
                </a:extLst>
              </a:tr>
              <a:tr h="135979">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60,45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8901454"/>
                  </a:ext>
                </a:extLst>
              </a:tr>
              <a:tr h="135979">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68263315"/>
                  </a:ext>
                </a:extLst>
              </a:tr>
              <a:tr h="135979">
                <a:tc>
                  <a:txBody>
                    <a:bodyPr/>
                    <a:lstStyle/>
                    <a:p>
                      <a:pPr algn="l" fontAlgn="b"/>
                      <a:r>
                        <a:rPr lang="de-DE" sz="800" b="0" i="0" u="none" strike="noStrike">
                          <a:solidFill>
                            <a:srgbClr val="000000"/>
                          </a:solidFill>
                          <a:effectLst/>
                          <a:latin typeface="Arial" panose="020B0604020202020204" pitchFamily="34" charset="0"/>
                        </a:rPr>
                        <a:t>[D8-PL] Hagenwerder - Mikulowa 567 [DIR] [D8] / N-1 Hagenwerder - Mikulowa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60,45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429013458"/>
                  </a:ext>
                </a:extLst>
              </a:tr>
              <a:tr h="135979">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49,55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3820100"/>
                  </a:ext>
                </a:extLst>
              </a:tr>
              <a:tr h="135979">
                <a:tc>
                  <a:txBody>
                    <a:bodyPr/>
                    <a:lstStyle/>
                    <a:p>
                      <a:pPr algn="l" fontAlgn="b"/>
                      <a:r>
                        <a:rPr lang="sl-SI" sz="800" b="0" i="0" u="none" strike="noStrike">
                          <a:solidFill>
                            <a:srgbClr val="000000"/>
                          </a:solidFill>
                          <a:effectLst/>
                          <a:latin typeface="Arial" panose="020B0604020202020204" pitchFamily="34" charset="0"/>
                        </a:rPr>
                        <a:t>[D7-D7] Ensdorf  - Uchtelfangen  TAUBNT N [DIR] / N-1 Ensdorf - Vigy VIGY2 S</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0566047"/>
                  </a:ext>
                </a:extLst>
              </a:tr>
              <a:tr h="135979">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921564351"/>
                  </a:ext>
                </a:extLst>
              </a:tr>
              <a:tr h="135979">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20228429"/>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204182"/>
                  </a:ext>
                </a:extLst>
              </a:tr>
              <a:tr h="135979">
                <a:tc>
                  <a:txBody>
                    <a:bodyPr/>
                    <a:lstStyle/>
                    <a:p>
                      <a:pPr algn="l" fontAlgn="b"/>
                      <a:r>
                        <a:rPr lang="sl-SI" sz="800" b="0" i="0" u="none" strike="noStrike">
                          <a:solidFill>
                            <a:srgbClr val="000000"/>
                          </a:solidFill>
                          <a:effectLst/>
                          <a:latin typeface="Arial" panose="020B0604020202020204" pitchFamily="34" charset="0"/>
                        </a:rPr>
                        <a:t>[PL-PL] Mikulowa PST1 [OPP] / N-1 Hagenwerder - Mikulowa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79782411"/>
                  </a:ext>
                </a:extLst>
              </a:tr>
              <a:tr h="135979">
                <a:tc>
                  <a:txBody>
                    <a:bodyPr/>
                    <a:lstStyle/>
                    <a:p>
                      <a:pPr algn="l" fontAlgn="b"/>
                      <a:r>
                        <a:rPr lang="sl-SI"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2723921"/>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8483500"/>
                  </a:ext>
                </a:extLst>
              </a:tr>
              <a:tr h="135979">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689933923"/>
                  </a:ext>
                </a:extLst>
              </a:tr>
              <a:tr h="135979">
                <a:tc>
                  <a:txBody>
                    <a:bodyPr/>
                    <a:lstStyle/>
                    <a:p>
                      <a:pPr algn="l" fontAlgn="b"/>
                      <a:r>
                        <a:rPr lang="sl-SI"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808087"/>
                  </a:ext>
                </a:extLst>
              </a:tr>
              <a:tr h="135979">
                <a:tc>
                  <a:txBody>
                    <a:bodyPr/>
                    <a:lstStyle/>
                    <a:p>
                      <a:pPr algn="l" fontAlgn="b"/>
                      <a:r>
                        <a:rPr lang="de-DE" sz="800" b="0" i="0" u="none" strike="noStrike">
                          <a:solidFill>
                            <a:srgbClr val="000000"/>
                          </a:solidFill>
                          <a:effectLst/>
                          <a:latin typeface="Arial" panose="020B0604020202020204" pitchFamily="34" charset="0"/>
                        </a:rPr>
                        <a:t>[D8-PL] Hagenwerder - Mikulowa 567 [DIR] [D8] / N-1 Hagenwerder - Mikulowa 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18,58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09227852"/>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701576792"/>
                  </a:ext>
                </a:extLst>
              </a:tr>
              <a:tr h="135979">
                <a:tc>
                  <a:txBody>
                    <a:bodyPr/>
                    <a:lstStyle/>
                    <a:p>
                      <a:pPr algn="l" fontAlgn="b"/>
                      <a:r>
                        <a:rPr lang="sl-SI"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0,02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67607796"/>
                  </a:ext>
                </a:extLst>
              </a:tr>
              <a:tr h="135979">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2467676"/>
                  </a:ext>
                </a:extLst>
              </a:tr>
              <a:tr h="135979">
                <a:tc>
                  <a:txBody>
                    <a:bodyPr/>
                    <a:lstStyle/>
                    <a:p>
                      <a:pPr algn="l" fontAlgn="b"/>
                      <a:r>
                        <a:rPr lang="sl-SI" sz="800" b="0" i="0" u="none" strike="noStrike">
                          <a:solidFill>
                            <a:srgbClr val="000000"/>
                          </a:solidFill>
                          <a:effectLst/>
                          <a:latin typeface="Arial" panose="020B0604020202020204" pitchFamily="34" charset="0"/>
                        </a:rPr>
                        <a:t>[D4-AT] Buers - Meiningen gn [DIR] [D4] / N-1 Buers - Walgau or (405A)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276115997"/>
                  </a:ext>
                </a:extLst>
              </a:tr>
              <a:tr h="135979">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47,38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6371765"/>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5756384"/>
                  </a:ext>
                </a:extLst>
              </a:tr>
              <a:tr h="135979">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9598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47,38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4072449"/>
                  </a:ext>
                </a:extLst>
              </a:tr>
              <a:tr h="135979">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123,78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2288%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12096337"/>
                  </a:ext>
                </a:extLst>
              </a:tr>
            </a:tbl>
          </a:graphicData>
        </a:graphic>
      </p:graphicFrame>
    </p:spTree>
    <p:extLst>
      <p:ext uri="{BB962C8B-B14F-4D97-AF65-F5344CB8AC3E}">
        <p14:creationId xmlns:p14="http://schemas.microsoft.com/office/powerpoint/2010/main" val="26371255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BD20210206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extLst>
              <p:ext uri="{D42A27DB-BD31-4B8C-83A1-F6EECF244321}">
                <p14:modId xmlns:p14="http://schemas.microsoft.com/office/powerpoint/2010/main" val="2079833031"/>
              </p:ext>
            </p:extLst>
          </p:nvPr>
        </p:nvGraphicFramePr>
        <p:xfrm>
          <a:off x="2529853" y="1068229"/>
          <a:ext cx="5019332" cy="5242560"/>
        </p:xfrm>
        <a:graphic>
          <a:graphicData uri="http://schemas.openxmlformats.org/drawingml/2006/table">
            <a:tbl>
              <a:tblPr/>
              <a:tblGrid>
                <a:gridCol w="3810782">
                  <a:extLst>
                    <a:ext uri="{9D8B030D-6E8A-4147-A177-3AD203B41FA5}">
                      <a16:colId xmlns:a16="http://schemas.microsoft.com/office/drawing/2014/main" val="627913060"/>
                    </a:ext>
                  </a:extLst>
                </a:gridCol>
                <a:gridCol w="892372">
                  <a:extLst>
                    <a:ext uri="{9D8B030D-6E8A-4147-A177-3AD203B41FA5}">
                      <a16:colId xmlns:a16="http://schemas.microsoft.com/office/drawing/2014/main" val="2788860385"/>
                    </a:ext>
                  </a:extLst>
                </a:gridCol>
                <a:gridCol w="316178">
                  <a:extLst>
                    <a:ext uri="{9D8B030D-6E8A-4147-A177-3AD203B41FA5}">
                      <a16:colId xmlns:a16="http://schemas.microsoft.com/office/drawing/2014/main" val="676995880"/>
                    </a:ext>
                  </a:extLst>
                </a:gridCol>
              </a:tblGrid>
              <a:tr h="106130">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394229763"/>
                  </a:ext>
                </a:extLst>
              </a:tr>
              <a:tr h="106130">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37,53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80655520"/>
                  </a:ext>
                </a:extLst>
              </a:tr>
              <a:tr h="106130">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6480792"/>
                  </a:ext>
                </a:extLst>
              </a:tr>
              <a:tr h="106130">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490159615"/>
                  </a:ext>
                </a:extLst>
              </a:tr>
              <a:tr h="106130">
                <a:tc>
                  <a:txBody>
                    <a:bodyPr/>
                    <a:lstStyle/>
                    <a:p>
                      <a:pPr algn="l" fontAlgn="b"/>
                      <a:r>
                        <a:rPr lang="sl-SI" sz="800" b="0" i="0" u="none" strike="noStrike">
                          <a:solidFill>
                            <a:srgbClr val="000000"/>
                          </a:solidFill>
                          <a:effectLst/>
                          <a:latin typeface="Arial" panose="020B0604020202020204" pitchFamily="34" charset="0"/>
                        </a:rPr>
                        <a:t>[NL-D7] Maasbracht - Siersdorf  SELFK SW [OPP] [D7] / N-1 [BE-FR] Achene - Lonny 380.19</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855214570"/>
                  </a:ext>
                </a:extLst>
              </a:tr>
              <a:tr h="106130">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4223107"/>
                  </a:ext>
                </a:extLst>
              </a:tr>
              <a:tr h="106130">
                <a:tc>
                  <a:txBody>
                    <a:bodyPr/>
                    <a:lstStyle/>
                    <a:p>
                      <a:pPr algn="l" fontAlgn="b"/>
                      <a:r>
                        <a:rPr lang="sl-SI" sz="800" b="0" i="0" u="none" strike="noStrike">
                          <a:solidFill>
                            <a:srgbClr val="000000"/>
                          </a:solidFill>
                          <a:effectLst/>
                          <a:latin typeface="Arial" panose="020B0604020202020204" pitchFamily="34" charset="0"/>
                        </a:rPr>
                        <a:t>[BE-FR] Avelgem - Avelin 80 [OPP] [FR] / N-1 [BE-FR] Avelgem - Mastaing 380.79</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7596307"/>
                  </a:ext>
                </a:extLst>
              </a:tr>
              <a:tr h="106130">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26,14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94458063"/>
                  </a:ext>
                </a:extLst>
              </a:tr>
              <a:tr h="106130">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863300299"/>
                  </a:ext>
                </a:extLst>
              </a:tr>
              <a:tr h="106130">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47022323"/>
                  </a:ext>
                </a:extLst>
              </a:tr>
              <a:tr h="106130">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15035669"/>
                  </a:ext>
                </a:extLst>
              </a:tr>
              <a:tr h="106130">
                <a:tc>
                  <a:txBody>
                    <a:bodyPr/>
                    <a:lstStyle/>
                    <a:p>
                      <a:pPr algn="l" fontAlgn="b"/>
                      <a:r>
                        <a:rPr lang="de-DE" sz="800" b="0" i="0" u="none" strike="noStrike">
                          <a:solidFill>
                            <a:srgbClr val="000000"/>
                          </a:solidFill>
                          <a:effectLst/>
                          <a:latin typeface="Arial" panose="020B0604020202020204" pitchFamily="34" charset="0"/>
                        </a:rPr>
                        <a:t>[D8-PL] Hagenwerder - Mikulowa 567 [DIR] [D8] / N-1 Hagenwerder - Mikulowa 1</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000882450"/>
                  </a:ext>
                </a:extLst>
              </a:tr>
              <a:tr h="106130">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5051933"/>
                  </a:ext>
                </a:extLst>
              </a:tr>
              <a:tr h="106130">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14970055"/>
                  </a:ext>
                </a:extLst>
              </a:tr>
              <a:tr h="106130">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377954161"/>
                  </a:ext>
                </a:extLst>
              </a:tr>
              <a:tr h="106130">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636145722"/>
                  </a:ext>
                </a:extLst>
              </a:tr>
              <a:tr h="106130">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44,59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1881214"/>
                  </a:ext>
                </a:extLst>
              </a:tr>
              <a:tr h="106130">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4101819"/>
                  </a:ext>
                </a:extLst>
              </a:tr>
              <a:tr h="106130">
                <a:tc>
                  <a:txBody>
                    <a:bodyPr/>
                    <a:lstStyle/>
                    <a:p>
                      <a:pPr algn="l" fontAlgn="b"/>
                      <a:r>
                        <a:rPr lang="sl-SI" sz="800" b="0" i="0" u="none" strike="noStrike">
                          <a:solidFill>
                            <a:srgbClr val="000000"/>
                          </a:solidFill>
                          <a:effectLst/>
                          <a:latin typeface="Arial" panose="020B0604020202020204" pitchFamily="34" charset="0"/>
                        </a:rPr>
                        <a:t>[NL-D2] Meeden-Diele  380 Z [OPP] [NL] / N-1 [BE-BE] PST Zandvliet 2</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006102439"/>
                  </a:ext>
                </a:extLst>
              </a:tr>
              <a:tr h="106130">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166028431"/>
                  </a:ext>
                </a:extLst>
              </a:tr>
              <a:tr h="106130">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187162048"/>
                  </a:ext>
                </a:extLst>
              </a:tr>
              <a:tr h="106130">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67,26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5934450"/>
                  </a:ext>
                </a:extLst>
              </a:tr>
              <a:tr h="106130">
                <a:tc>
                  <a:txBody>
                    <a:bodyPr/>
                    <a:lstStyle/>
                    <a:p>
                      <a:pPr algn="l" fontAlgn="b"/>
                      <a:r>
                        <a:rPr lang="de-DE" sz="800" b="0" i="0" u="none" strike="noStrike">
                          <a:solidFill>
                            <a:srgbClr val="000000"/>
                          </a:solidFill>
                          <a:effectLst/>
                          <a:latin typeface="Arial" panose="020B0604020202020204" pitchFamily="34" charset="0"/>
                        </a:rPr>
                        <a:t>[D8-PL] Hagenwerder - Mikulowa 568 [DIR] [D8] / N-1 Hagenwerder - Mikulowa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67,26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9133510"/>
                  </a:ext>
                </a:extLst>
              </a:tr>
              <a:tr h="106130">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571274837"/>
                  </a:ext>
                </a:extLst>
              </a:tr>
              <a:tr h="106130">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50961666"/>
                  </a:ext>
                </a:extLst>
              </a:tr>
              <a:tr h="106130">
                <a:tc>
                  <a:txBody>
                    <a:bodyPr/>
                    <a:lstStyle/>
                    <a:p>
                      <a:pPr algn="l" fontAlgn="b"/>
                      <a:r>
                        <a:rPr lang="nl-NL" sz="800" b="0" i="0" u="none" strike="noStrike">
                          <a:solidFill>
                            <a:srgbClr val="000000"/>
                          </a:solidFill>
                          <a:effectLst/>
                          <a:latin typeface="Arial" panose="020B0604020202020204" pitchFamily="34" charset="0"/>
                        </a:rPr>
                        <a:t>[NL-D2] Meeden-Diele  380 Z [OPP] [NL] / N-1 Zwolle-Hengelo 380 W</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8990421"/>
                  </a:ext>
                </a:extLst>
              </a:tr>
              <a:tr h="106130">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76,21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59393309"/>
                  </a:ext>
                </a:extLst>
              </a:tr>
              <a:tr h="106130">
                <a:tc>
                  <a:txBody>
                    <a:bodyPr/>
                    <a:lstStyle/>
                    <a:p>
                      <a:pPr algn="l" fontAlgn="b"/>
                      <a:r>
                        <a:rPr lang="de-DE" sz="800" b="0" i="0" u="none" strike="noStrike">
                          <a:solidFill>
                            <a:srgbClr val="000000"/>
                          </a:solidFill>
                          <a:effectLst/>
                          <a:latin typeface="Arial" panose="020B0604020202020204" pitchFamily="34" charset="0"/>
                        </a:rPr>
                        <a:t>[D8-PL] Hagenwerder - Mikulowa 567 [DIR] [D8] / N-1 Hagenwerder - Mikulowa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41319114"/>
                  </a:ext>
                </a:extLst>
              </a:tr>
              <a:tr h="106130">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765623849"/>
                  </a:ext>
                </a:extLst>
              </a:tr>
              <a:tr h="106130">
                <a:tc>
                  <a:txBody>
                    <a:bodyPr/>
                    <a:lstStyle/>
                    <a:p>
                      <a:pPr algn="l" fontAlgn="b"/>
                      <a:r>
                        <a:rPr lang="de-DE" sz="800" b="0" i="0" u="none" strike="noStrike">
                          <a:solidFill>
                            <a:srgbClr val="000000"/>
                          </a:solidFill>
                          <a:effectLst/>
                          <a:latin typeface="Arial" panose="020B0604020202020204" pitchFamily="34" charset="0"/>
                        </a:rPr>
                        <a:t>[D2-NL] Diele - Meeden SCHWARZ [DIR] [D2] / N-1 Diele - Meeden WEISS/W</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04553763"/>
                  </a:ext>
                </a:extLst>
              </a:tr>
              <a:tr h="106130">
                <a:tc>
                  <a:txBody>
                    <a:bodyPr/>
                    <a:lstStyle/>
                    <a:p>
                      <a:pPr algn="l" fontAlgn="b"/>
                      <a:r>
                        <a:rPr lang="sl-SI" sz="800" b="0" i="0" u="none" strike="noStrike">
                          <a:solidFill>
                            <a:srgbClr val="000000"/>
                          </a:solidFill>
                          <a:effectLst/>
                          <a:latin typeface="Arial" panose="020B0604020202020204" pitchFamily="34" charset="0"/>
                        </a:rPr>
                        <a:t>[SK-SK] V.Dur - Levice 1 [DIR] / N-1 V.Dur - Levice 2</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209708329"/>
                  </a:ext>
                </a:extLst>
              </a:tr>
              <a:tr h="106130">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80,88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42213966"/>
                  </a:ext>
                </a:extLst>
              </a:tr>
              <a:tr h="106130">
                <a:tc>
                  <a:txBody>
                    <a:bodyPr/>
                    <a:lstStyle/>
                    <a:p>
                      <a:pPr algn="l" fontAlgn="b"/>
                      <a:r>
                        <a:rPr lang="de-DE" sz="800" b="0" i="0" u="none" strike="noStrike">
                          <a:solidFill>
                            <a:srgbClr val="000000"/>
                          </a:solidFill>
                          <a:effectLst/>
                          <a:latin typeface="Arial" panose="020B0604020202020204" pitchFamily="34" charset="0"/>
                        </a:rPr>
                        <a:t>[D8-PL] Hagenwerder - Mikulowa 568 [DIR] [D8] / N-1 Hagenwerder - Mikulowa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80,88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3696752"/>
                  </a:ext>
                </a:extLst>
              </a:tr>
              <a:tr h="106130">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0,65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618867860"/>
                  </a:ext>
                </a:extLst>
              </a:tr>
              <a:tr h="106130">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439908581"/>
                  </a:ext>
                </a:extLst>
              </a:tr>
              <a:tr h="106130">
                <a:tc>
                  <a:txBody>
                    <a:bodyPr/>
                    <a:lstStyle/>
                    <a:p>
                      <a:pPr algn="l" fontAlgn="b"/>
                      <a:r>
                        <a:rPr lang="nl-NL" sz="800" b="0" i="0" u="none" strike="noStrike">
                          <a:solidFill>
                            <a:srgbClr val="000000"/>
                          </a:solidFill>
                          <a:effectLst/>
                          <a:latin typeface="Arial" panose="020B0604020202020204" pitchFamily="34" charset="0"/>
                        </a:rPr>
                        <a:t>[NL-D2] Meeden-Diele  380 Z [OPP] [NL] / N-1 Zwolle-Hengelo 380 W</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849118296"/>
                  </a:ext>
                </a:extLst>
              </a:tr>
              <a:tr h="106130">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78,36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0804958"/>
                  </a:ext>
                </a:extLst>
              </a:tr>
              <a:tr h="106130">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4946776"/>
                  </a:ext>
                </a:extLst>
              </a:tr>
              <a:tr h="106130">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67040155"/>
                  </a:ext>
                </a:extLst>
              </a:tr>
              <a:tr h="106130">
                <a:tc>
                  <a:txBody>
                    <a:bodyPr/>
                    <a:lstStyle/>
                    <a:p>
                      <a:pPr algn="l" fontAlgn="b"/>
                      <a:r>
                        <a:rPr lang="de-DE" sz="800" b="0" i="0" u="none" strike="noStrike">
                          <a:solidFill>
                            <a:srgbClr val="000000"/>
                          </a:solidFill>
                          <a:effectLst/>
                          <a:latin typeface="Arial" panose="020B0604020202020204" pitchFamily="34" charset="0"/>
                        </a:rPr>
                        <a:t>[D2-NL] Diele - Meeden SCHWARZ [DIR] [D2] / N-1 Diele - Meeden WEISS/W</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530657446"/>
                  </a:ext>
                </a:extLst>
              </a:tr>
              <a:tr h="106130">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7491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78,36</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524629998"/>
                  </a:ext>
                </a:extLst>
              </a:tr>
            </a:tbl>
          </a:graphicData>
        </a:graphic>
      </p:graphicFrame>
    </p:spTree>
    <p:extLst>
      <p:ext uri="{BB962C8B-B14F-4D97-AF65-F5344CB8AC3E}">
        <p14:creationId xmlns:p14="http://schemas.microsoft.com/office/powerpoint/2010/main" val="21125635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BD20210206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extLst>
              <p:ext uri="{D42A27DB-BD31-4B8C-83A1-F6EECF244321}">
                <p14:modId xmlns:p14="http://schemas.microsoft.com/office/powerpoint/2010/main" val="2151682998"/>
              </p:ext>
            </p:extLst>
          </p:nvPr>
        </p:nvGraphicFramePr>
        <p:xfrm>
          <a:off x="2589606" y="1079506"/>
          <a:ext cx="4899826" cy="5029200"/>
        </p:xfrm>
        <a:graphic>
          <a:graphicData uri="http://schemas.openxmlformats.org/drawingml/2006/table">
            <a:tbl>
              <a:tblPr/>
              <a:tblGrid>
                <a:gridCol w="3720050">
                  <a:extLst>
                    <a:ext uri="{9D8B030D-6E8A-4147-A177-3AD203B41FA5}">
                      <a16:colId xmlns:a16="http://schemas.microsoft.com/office/drawing/2014/main" val="453197508"/>
                    </a:ext>
                  </a:extLst>
                </a:gridCol>
                <a:gridCol w="871126">
                  <a:extLst>
                    <a:ext uri="{9D8B030D-6E8A-4147-A177-3AD203B41FA5}">
                      <a16:colId xmlns:a16="http://schemas.microsoft.com/office/drawing/2014/main" val="3122006842"/>
                    </a:ext>
                  </a:extLst>
                </a:gridCol>
                <a:gridCol w="308650">
                  <a:extLst>
                    <a:ext uri="{9D8B030D-6E8A-4147-A177-3AD203B41FA5}">
                      <a16:colId xmlns:a16="http://schemas.microsoft.com/office/drawing/2014/main" val="1755911790"/>
                    </a:ext>
                  </a:extLst>
                </a:gridCol>
              </a:tblGrid>
              <a:tr h="103603">
                <a:tc>
                  <a:txBody>
                    <a:bodyPr/>
                    <a:lstStyle/>
                    <a:p>
                      <a:pPr algn="l" fontAlgn="b"/>
                      <a:r>
                        <a:rPr lang="sl-SI" sz="75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96,14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3442030"/>
                  </a:ext>
                </a:extLst>
              </a:tr>
              <a:tr h="103603">
                <a:tc>
                  <a:txBody>
                    <a:bodyPr/>
                    <a:lstStyle/>
                    <a:p>
                      <a:pPr algn="l" fontAlgn="b"/>
                      <a:r>
                        <a:rPr lang="de-DE" sz="750" b="0" i="0" u="none" strike="noStrike">
                          <a:solidFill>
                            <a:srgbClr val="000000"/>
                          </a:solidFill>
                          <a:effectLst/>
                          <a:latin typeface="Arial" panose="020B0604020202020204" pitchFamily="34" charset="0"/>
                        </a:rPr>
                        <a:t>[D8-PL] Hagenwerder - Mikulowa 568 [DIR] [D8] / N-1 Hagenwerder - Mikulowa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96,14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2055762"/>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1,29</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498488912"/>
                  </a:ext>
                </a:extLst>
              </a:tr>
              <a:tr h="103603">
                <a:tc>
                  <a:txBody>
                    <a:bodyPr/>
                    <a:lstStyle/>
                    <a:p>
                      <a:pPr algn="l" fontAlgn="b"/>
                      <a:r>
                        <a:rPr lang="de-DE" sz="750" b="0" i="0" u="none" strike="noStrike">
                          <a:solidFill>
                            <a:srgbClr val="000000"/>
                          </a:solidFill>
                          <a:effectLst/>
                          <a:latin typeface="Arial" panose="020B0604020202020204" pitchFamily="34" charset="0"/>
                        </a:rPr>
                        <a:t>[D2-NL] Diele - Meeden SCHWARZ [DIR] [D2] / N-1 Zwolle-Hengelo 380 W</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71,71</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87647613"/>
                  </a:ext>
                </a:extLst>
              </a:tr>
              <a:tr h="103603">
                <a:tc>
                  <a:txBody>
                    <a:bodyPr/>
                    <a:lstStyle/>
                    <a:p>
                      <a:pPr algn="l" fontAlgn="b"/>
                      <a:r>
                        <a:rPr lang="sl-SI" sz="75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89,36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6011701"/>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9222590"/>
                  </a:ext>
                </a:extLst>
              </a:tr>
              <a:tr h="103603">
                <a:tc>
                  <a:txBody>
                    <a:bodyPr/>
                    <a:lstStyle/>
                    <a:p>
                      <a:pPr algn="l" fontAlgn="b"/>
                      <a:r>
                        <a:rPr lang="sl-SI" sz="750" b="0" i="0" u="none" strike="noStrike">
                          <a:solidFill>
                            <a:srgbClr val="000000"/>
                          </a:solidFill>
                          <a:effectLst/>
                          <a:latin typeface="Arial" panose="020B0604020202020204" pitchFamily="34" charset="0"/>
                        </a:rPr>
                        <a:t>[NL-D2] Meeden-Diele  380 Z [OPP] [NL] / N-1 [BE-BE] PST Zandvliet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21,25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092369990"/>
                  </a:ext>
                </a:extLst>
              </a:tr>
              <a:tr h="103603">
                <a:tc>
                  <a:txBody>
                    <a:bodyPr/>
                    <a:lstStyle/>
                    <a:p>
                      <a:pPr algn="l" fontAlgn="b"/>
                      <a:r>
                        <a:rPr lang="de-DE" sz="750" b="0" i="0" u="none" strike="noStrike">
                          <a:solidFill>
                            <a:srgbClr val="000000"/>
                          </a:solidFill>
                          <a:effectLst/>
                          <a:latin typeface="Arial" panose="020B0604020202020204" pitchFamily="34" charset="0"/>
                        </a:rPr>
                        <a:t>[D8-D8] Hagenwerder - Schmoelln 553 [OPP] / N-1 Hagenwerder - Schmoelln 554</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89,36</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615354271"/>
                  </a:ext>
                </a:extLst>
              </a:tr>
              <a:tr h="103603">
                <a:tc>
                  <a:txBody>
                    <a:bodyPr/>
                    <a:lstStyle/>
                    <a:p>
                      <a:pPr algn="l" fontAlgn="b"/>
                      <a:r>
                        <a:rPr lang="sl-SI" sz="75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97,04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16284381"/>
                  </a:ext>
                </a:extLst>
              </a:tr>
              <a:tr h="103603">
                <a:tc>
                  <a:txBody>
                    <a:bodyPr/>
                    <a:lstStyle/>
                    <a:p>
                      <a:pPr algn="l" fontAlgn="b"/>
                      <a:r>
                        <a:rPr lang="de-DE" sz="750" b="0" i="0" u="none" strike="noStrike">
                          <a:solidFill>
                            <a:srgbClr val="000000"/>
                          </a:solidFill>
                          <a:effectLst/>
                          <a:latin typeface="Arial" panose="020B0604020202020204" pitchFamily="34" charset="0"/>
                        </a:rPr>
                        <a:t>[D8-PL] Hagenwerder - Mikulowa 567 [DIR] [D8] / N-1 Hagenwerder - Mikulowa 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97,04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56692391"/>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963007600"/>
                  </a:ext>
                </a:extLst>
              </a:tr>
              <a:tr h="103603">
                <a:tc>
                  <a:txBody>
                    <a:bodyPr/>
                    <a:lstStyle/>
                    <a:p>
                      <a:pPr algn="l" fontAlgn="b"/>
                      <a:r>
                        <a:rPr lang="sl-SI" sz="750" b="0" i="0" u="none" strike="noStrike">
                          <a:solidFill>
                            <a:srgbClr val="000000"/>
                          </a:solidFill>
                          <a:effectLst/>
                          <a:latin typeface="Arial" panose="020B0604020202020204" pitchFamily="34" charset="0"/>
                        </a:rPr>
                        <a:t>[SK-SK] V.Dur - Levice 1 [DIR] / N-1 V.Dur - Levice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32,77</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179730629"/>
                  </a:ext>
                </a:extLst>
              </a:tr>
              <a:tr h="103603">
                <a:tc>
                  <a:txBody>
                    <a:bodyPr/>
                    <a:lstStyle/>
                    <a:p>
                      <a:pPr algn="l" fontAlgn="b"/>
                      <a:r>
                        <a:rPr lang="sl-SI" sz="75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95,02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8896608"/>
                  </a:ext>
                </a:extLst>
              </a:tr>
              <a:tr h="103603">
                <a:tc>
                  <a:txBody>
                    <a:bodyPr/>
                    <a:lstStyle/>
                    <a:p>
                      <a:pPr algn="l" fontAlgn="b"/>
                      <a:r>
                        <a:rPr lang="en-US" sz="750" b="0" i="0" u="none" strike="noStrike">
                          <a:solidFill>
                            <a:srgbClr val="000000"/>
                          </a:solidFill>
                          <a:effectLst/>
                          <a:latin typeface="Arial" panose="020B0604020202020204" pitchFamily="34" charset="0"/>
                        </a:rPr>
                        <a:t>[BE-BE] PST Van Eyck 2 [OPP] / N-1 [BE-BE] PST Van Eyck 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7112317"/>
                  </a:ext>
                </a:extLst>
              </a:tr>
              <a:tr h="103603">
                <a:tc>
                  <a:txBody>
                    <a:bodyPr/>
                    <a:lstStyle/>
                    <a:p>
                      <a:pPr algn="l" fontAlgn="b"/>
                      <a:r>
                        <a:rPr lang="de-DE" sz="750" b="0" i="0" u="none" strike="noStrike">
                          <a:solidFill>
                            <a:srgbClr val="000000"/>
                          </a:solidFill>
                          <a:effectLst/>
                          <a:latin typeface="Arial" panose="020B0604020202020204" pitchFamily="34" charset="0"/>
                        </a:rPr>
                        <a:t>[D8-D8] Hagenwerder - Schmoelln 553 [OPP] / N-1 Hagenwerder - Schmoelln 554</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95,02</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522329758"/>
                  </a:ext>
                </a:extLst>
              </a:tr>
              <a:tr h="103603">
                <a:tc>
                  <a:txBody>
                    <a:bodyPr/>
                    <a:lstStyle/>
                    <a:p>
                      <a:pPr algn="l" fontAlgn="b"/>
                      <a:r>
                        <a:rPr lang="sl-SI" sz="750" b="0" i="0" u="none" strike="noStrike">
                          <a:solidFill>
                            <a:srgbClr val="000000"/>
                          </a:solidFill>
                          <a:effectLst/>
                          <a:latin typeface="Arial" panose="020B0604020202020204" pitchFamily="34" charset="0"/>
                        </a:rPr>
                        <a:t>[SK-SK] V.Dur - Levice 1 [DIR] / N-1 V.Dur - Levice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86,32</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956125388"/>
                  </a:ext>
                </a:extLst>
              </a:tr>
              <a:tr h="103603">
                <a:tc>
                  <a:txBody>
                    <a:bodyPr/>
                    <a:lstStyle/>
                    <a:p>
                      <a:pPr algn="l" fontAlgn="b"/>
                      <a:r>
                        <a:rPr lang="sl-SI" sz="75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281,76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7304334"/>
                  </a:ext>
                </a:extLst>
              </a:tr>
              <a:tr h="103603">
                <a:tc>
                  <a:txBody>
                    <a:bodyPr/>
                    <a:lstStyle/>
                    <a:p>
                      <a:pPr algn="l" fontAlgn="b"/>
                      <a:r>
                        <a:rPr lang="sl-SI" sz="750" b="0" i="0" u="none" strike="noStrike">
                          <a:solidFill>
                            <a:srgbClr val="000000"/>
                          </a:solidFill>
                          <a:effectLst/>
                          <a:latin typeface="Arial" panose="020B0604020202020204" pitchFamily="34" charset="0"/>
                        </a:rPr>
                        <a:t>[FR-D7] Vigy - Ensdorf  VIGY2 S [DIR] [D7] / N-1 Ensdorf - Vigy VIGY1 N</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2,53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5204834"/>
                  </a:ext>
                </a:extLst>
              </a:tr>
              <a:tr h="103603">
                <a:tc>
                  <a:txBody>
                    <a:bodyPr/>
                    <a:lstStyle/>
                    <a:p>
                      <a:pPr algn="l" fontAlgn="b"/>
                      <a:r>
                        <a:rPr lang="de-DE" sz="750" b="0" i="0" u="none" strike="noStrike">
                          <a:solidFill>
                            <a:srgbClr val="000000"/>
                          </a:solidFill>
                          <a:effectLst/>
                          <a:latin typeface="Arial" panose="020B0604020202020204" pitchFamily="34" charset="0"/>
                        </a:rPr>
                        <a:t>[D8-PL] Hagenwerder - Mikulowa 568 [DIR] [D8] / N-1 Hagenwerder - Mikulowa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60,5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794111979"/>
                  </a:ext>
                </a:extLst>
              </a:tr>
              <a:tr h="103603">
                <a:tc>
                  <a:txBody>
                    <a:bodyPr/>
                    <a:lstStyle/>
                    <a:p>
                      <a:pPr algn="l" fontAlgn="b"/>
                      <a:r>
                        <a:rPr lang="sl-SI" sz="750" b="0" i="0" u="none" strike="noStrike">
                          <a:solidFill>
                            <a:srgbClr val="000000"/>
                          </a:solidFill>
                          <a:effectLst/>
                          <a:latin typeface="Arial" panose="020B0604020202020204" pitchFamily="34" charset="0"/>
                        </a:rPr>
                        <a:t>[SK-SK] V.Dur - Levice 1 [DIR] / N-1 V.Dur - Levice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281,76</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302695486"/>
                  </a:ext>
                </a:extLst>
              </a:tr>
              <a:tr h="103603">
                <a:tc>
                  <a:txBody>
                    <a:bodyPr/>
                    <a:lstStyle/>
                    <a:p>
                      <a:pPr algn="l" fontAlgn="b"/>
                      <a:r>
                        <a:rPr lang="sl-SI" sz="75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141,14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96160249"/>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4690754"/>
                  </a:ext>
                </a:extLst>
              </a:tr>
              <a:tr h="103603">
                <a:tc>
                  <a:txBody>
                    <a:bodyPr/>
                    <a:lstStyle/>
                    <a:p>
                      <a:pPr algn="l" fontAlgn="b"/>
                      <a:r>
                        <a:rPr lang="de-DE" sz="750" b="0" i="0" u="none" strike="noStrike">
                          <a:solidFill>
                            <a:srgbClr val="000000"/>
                          </a:solidFill>
                          <a:effectLst/>
                          <a:latin typeface="Arial" panose="020B0604020202020204" pitchFamily="34" charset="0"/>
                        </a:rPr>
                        <a:t>[D8-D8] Hagenwerder - Schmoelln 553 [OPP] / N-1 Hagenwerder - Schmoelln 554</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47,57</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130935831"/>
                  </a:ext>
                </a:extLst>
              </a:tr>
              <a:tr h="103603">
                <a:tc>
                  <a:txBody>
                    <a:bodyPr/>
                    <a:lstStyle/>
                    <a:p>
                      <a:pPr algn="l" fontAlgn="b"/>
                      <a:r>
                        <a:rPr lang="sl-SI" sz="750" b="0" i="0" u="none" strike="noStrike">
                          <a:solidFill>
                            <a:srgbClr val="000000"/>
                          </a:solidFill>
                          <a:effectLst/>
                          <a:latin typeface="Arial" panose="020B0604020202020204" pitchFamily="34" charset="0"/>
                        </a:rPr>
                        <a:t>[SK-SK] V.Dur - Levice 1 [DIR] / N-1 V.Dur - Levice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141,14</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75811686"/>
                  </a:ext>
                </a:extLst>
              </a:tr>
              <a:tr h="103603">
                <a:tc>
                  <a:txBody>
                    <a:bodyPr/>
                    <a:lstStyle/>
                    <a:p>
                      <a:pPr algn="l" fontAlgn="b"/>
                      <a:r>
                        <a:rPr lang="sl-SI" sz="75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202,65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3462796"/>
                  </a:ext>
                </a:extLst>
              </a:tr>
              <a:tr h="103603">
                <a:tc>
                  <a:txBody>
                    <a:bodyPr/>
                    <a:lstStyle/>
                    <a:p>
                      <a:pPr algn="l" fontAlgn="b"/>
                      <a:r>
                        <a:rPr lang="de-DE" sz="750" b="0" i="0" u="none" strike="noStrike">
                          <a:solidFill>
                            <a:srgbClr val="000000"/>
                          </a:solidFill>
                          <a:effectLst/>
                          <a:latin typeface="Arial" panose="020B0604020202020204" pitchFamily="34" charset="0"/>
                        </a:rPr>
                        <a:t>[D8-PL] Hagenwerder - Mikulowa 568 [DIR] [D8] / N-1 Hagenwerder - Mikulowa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54,55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334093"/>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430336356"/>
                  </a:ext>
                </a:extLst>
              </a:tr>
              <a:tr h="103603">
                <a:tc>
                  <a:txBody>
                    <a:bodyPr/>
                    <a:lstStyle/>
                    <a:p>
                      <a:pPr algn="l" fontAlgn="b"/>
                      <a:r>
                        <a:rPr lang="sl-SI" sz="750" b="0" i="0" u="none" strike="noStrike">
                          <a:solidFill>
                            <a:srgbClr val="000000"/>
                          </a:solidFill>
                          <a:effectLst/>
                          <a:latin typeface="Arial" panose="020B0604020202020204" pitchFamily="34" charset="0"/>
                        </a:rPr>
                        <a:t>[SK-SK] V.Dur - Levice 1 [DIR] / N-1 V.Dur - Levice 2</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202,65</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833631180"/>
                  </a:ext>
                </a:extLst>
              </a:tr>
              <a:tr h="103603">
                <a:tc>
                  <a:txBody>
                    <a:bodyPr/>
                    <a:lstStyle/>
                    <a:p>
                      <a:pPr algn="l" fontAlgn="b"/>
                      <a:r>
                        <a:rPr lang="sl-SI" sz="75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139,93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9690628"/>
                  </a:ext>
                </a:extLst>
              </a:tr>
              <a:tr h="103603">
                <a:tc>
                  <a:txBody>
                    <a:bodyPr/>
                    <a:lstStyle/>
                    <a:p>
                      <a:pPr algn="l" fontAlgn="b"/>
                      <a:r>
                        <a:rPr lang="de-DE" sz="750" b="0" i="0" u="none" strike="noStrike">
                          <a:solidFill>
                            <a:srgbClr val="000000"/>
                          </a:solidFill>
                          <a:effectLst/>
                          <a:latin typeface="Arial" panose="020B0604020202020204" pitchFamily="34" charset="0"/>
                        </a:rPr>
                        <a:t>[D8-PL] Hagenwerder - Mikulowa 567 [DIR] [D8] / N-1 Hagenwerder - Mikulowa 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83799702"/>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764747771"/>
                  </a:ext>
                </a:extLst>
              </a:tr>
              <a:tr h="103603">
                <a:tc>
                  <a:txBody>
                    <a:bodyPr/>
                    <a:lstStyle/>
                    <a:p>
                      <a:pPr algn="l" fontAlgn="b"/>
                      <a:r>
                        <a:rPr lang="sl-SI" sz="750" b="0" i="0" u="none" strike="noStrike">
                          <a:solidFill>
                            <a:srgbClr val="000000"/>
                          </a:solidFill>
                          <a:effectLst/>
                          <a:latin typeface="Arial" panose="020B0604020202020204" pitchFamily="34" charset="0"/>
                        </a:rPr>
                        <a:t>[SK-SK] V.Dur - Levice 2 [DIR] / N-1 V.Dur - Levice 1</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139,93</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475048727"/>
                  </a:ext>
                </a:extLst>
              </a:tr>
              <a:tr h="103603">
                <a:tc>
                  <a:txBody>
                    <a:bodyPr/>
                    <a:lstStyle/>
                    <a:p>
                      <a:pPr algn="l" fontAlgn="b"/>
                      <a:r>
                        <a:rPr lang="sl-SI" sz="75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51,29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17953335"/>
                  </a:ext>
                </a:extLst>
              </a:tr>
              <a:tr h="103603">
                <a:tc>
                  <a:txBody>
                    <a:bodyPr/>
                    <a:lstStyle/>
                    <a:p>
                      <a:pPr algn="l" fontAlgn="b"/>
                      <a:r>
                        <a:rPr lang="de-DE" sz="750" b="0" i="0" u="none" strike="noStrike">
                          <a:solidFill>
                            <a:srgbClr val="000000"/>
                          </a:solidFill>
                          <a:effectLst/>
                          <a:latin typeface="Arial" panose="020B0604020202020204" pitchFamily="34" charset="0"/>
                        </a:rPr>
                        <a:t>[D8-PL] Hagenwerder - Mikulowa 567 [DIR] [D8] / N-1 Hagenwerder - Mikulowa 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51,29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83560795"/>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125428457"/>
                  </a:ext>
                </a:extLst>
              </a:tr>
              <a:tr h="103603">
                <a:tc>
                  <a:txBody>
                    <a:bodyPr/>
                    <a:lstStyle/>
                    <a:p>
                      <a:pPr algn="l" fontAlgn="b"/>
                      <a:r>
                        <a:rPr lang="sl-SI" sz="75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25,28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1580275"/>
                  </a:ext>
                </a:extLst>
              </a:tr>
              <a:tr h="103603">
                <a:tc>
                  <a:txBody>
                    <a:bodyPr/>
                    <a:lstStyle/>
                    <a:p>
                      <a:pPr algn="l" fontAlgn="b"/>
                      <a:r>
                        <a:rPr lang="de-DE" sz="750" b="0" i="0" u="none" strike="noStrike">
                          <a:solidFill>
                            <a:srgbClr val="000000"/>
                          </a:solidFill>
                          <a:effectLst/>
                          <a:latin typeface="Arial" panose="020B0604020202020204" pitchFamily="34" charset="0"/>
                        </a:rPr>
                        <a:t>[D8-PL] Hagenwerder - Mikulowa 567 [DIR] [D8] / N-1 Hagenwerder - Mikulowa 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25,28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9787500"/>
                  </a:ext>
                </a:extLst>
              </a:tr>
              <a:tr h="103603">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3132"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951040679"/>
                  </a:ext>
                </a:extLst>
              </a:tr>
              <a:tr h="103603">
                <a:tc>
                  <a:txBody>
                    <a:bodyPr/>
                    <a:lstStyle/>
                    <a:p>
                      <a:pPr algn="l" fontAlgn="b"/>
                      <a:r>
                        <a:rPr lang="sl-SI" sz="75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37,63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01992593"/>
                  </a:ext>
                </a:extLst>
              </a:tr>
              <a:tr h="103603">
                <a:tc>
                  <a:txBody>
                    <a:bodyPr/>
                    <a:lstStyle/>
                    <a:p>
                      <a:pPr algn="l" fontAlgn="b"/>
                      <a:r>
                        <a:rPr lang="sl-SI" sz="750" b="0" i="0" u="none" strike="noStrike">
                          <a:solidFill>
                            <a:srgbClr val="000000"/>
                          </a:solidFill>
                          <a:effectLst/>
                          <a:latin typeface="Arial" panose="020B0604020202020204" pitchFamily="34" charset="0"/>
                        </a:rPr>
                        <a:t>[D7-D2] Urberach - Grosskrotzenburg [OPP] [D2] / N-1 Dettingen - Grosskrotzenburg UMAIN S1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37,63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9373915"/>
                  </a:ext>
                </a:extLst>
              </a:tr>
              <a:tr h="103603">
                <a:tc>
                  <a:txBody>
                    <a:bodyPr/>
                    <a:lstStyle/>
                    <a:p>
                      <a:pPr algn="l" fontAlgn="b"/>
                      <a:r>
                        <a:rPr lang="en-US" sz="750" b="0" i="0" u="none" strike="noStrike">
                          <a:solidFill>
                            <a:srgbClr val="000000"/>
                          </a:solidFill>
                          <a:effectLst/>
                          <a:latin typeface="Arial" panose="020B0604020202020204" pitchFamily="34" charset="0"/>
                        </a:rPr>
                        <a:t>[BE-FR] Aubange - Mont St Martin 220.514 [DIR] [BE] / N-1 [BE-FR] Achene - Lonny 380.19</a:t>
                      </a:r>
                    </a:p>
                  </a:txBody>
                  <a:tcPr marL="7313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0" i="0" u="none" strike="noStrike">
                          <a:solidFill>
                            <a:srgbClr val="000000"/>
                          </a:solidFill>
                          <a:effectLst/>
                          <a:latin typeface="Arial" panose="020B0604020202020204" pitchFamily="34" charset="0"/>
                        </a:rPr>
                        <a:t>3,82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0" i="0" u="none" strike="noStrike">
                          <a:solidFill>
                            <a:srgbClr val="000000"/>
                          </a:solidFill>
                          <a:effectLst/>
                          <a:latin typeface="Arial" panose="020B0604020202020204" pitchFamily="34" charset="0"/>
                        </a:rPr>
                        <a:t>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00783330"/>
                  </a:ext>
                </a:extLst>
              </a:tr>
              <a:tr h="103603">
                <a:tc>
                  <a:txBody>
                    <a:bodyPr/>
                    <a:lstStyle/>
                    <a:p>
                      <a:pPr algn="l" fontAlgn="b"/>
                      <a:r>
                        <a:rPr lang="sl-SI" sz="75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50" b="1" i="0" u="none" strike="noStrike">
                          <a:solidFill>
                            <a:srgbClr val="000000"/>
                          </a:solidFill>
                          <a:effectLst/>
                          <a:latin typeface="Arial" panose="020B0604020202020204" pitchFamily="34" charset="0"/>
                        </a:rPr>
                        <a:t>281,76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50" b="1" i="0" u="none" strike="noStrike" dirty="0">
                          <a:solidFill>
                            <a:srgbClr val="000000"/>
                          </a:solidFill>
                          <a:effectLst/>
                          <a:latin typeface="Arial" panose="020B0604020202020204" pitchFamily="34" charset="0"/>
                        </a:rPr>
                        <a:t>3198%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15584342"/>
                  </a:ext>
                </a:extLst>
              </a:tr>
            </a:tbl>
          </a:graphicData>
        </a:graphic>
      </p:graphicFrame>
    </p:spTree>
    <p:extLst>
      <p:ext uri="{BB962C8B-B14F-4D97-AF65-F5344CB8AC3E}">
        <p14:creationId xmlns:p14="http://schemas.microsoft.com/office/powerpoint/2010/main" val="38678276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BD20210208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extLst>
              <p:ext uri="{D42A27DB-BD31-4B8C-83A1-F6EECF244321}">
                <p14:modId xmlns:p14="http://schemas.microsoft.com/office/powerpoint/2010/main" val="1753080543"/>
              </p:ext>
            </p:extLst>
          </p:nvPr>
        </p:nvGraphicFramePr>
        <p:xfrm>
          <a:off x="2716884" y="858223"/>
          <a:ext cx="4595394" cy="5867400"/>
        </p:xfrm>
        <a:graphic>
          <a:graphicData uri="http://schemas.openxmlformats.org/drawingml/2006/table">
            <a:tbl>
              <a:tblPr/>
              <a:tblGrid>
                <a:gridCol w="3443074">
                  <a:extLst>
                    <a:ext uri="{9D8B030D-6E8A-4147-A177-3AD203B41FA5}">
                      <a16:colId xmlns:a16="http://schemas.microsoft.com/office/drawing/2014/main" val="2516739480"/>
                    </a:ext>
                  </a:extLst>
                </a:gridCol>
                <a:gridCol w="850852">
                  <a:extLst>
                    <a:ext uri="{9D8B030D-6E8A-4147-A177-3AD203B41FA5}">
                      <a16:colId xmlns:a16="http://schemas.microsoft.com/office/drawing/2014/main" val="787613231"/>
                    </a:ext>
                  </a:extLst>
                </a:gridCol>
                <a:gridCol w="301468">
                  <a:extLst>
                    <a:ext uri="{9D8B030D-6E8A-4147-A177-3AD203B41FA5}">
                      <a16:colId xmlns:a16="http://schemas.microsoft.com/office/drawing/2014/main" val="2865997814"/>
                    </a:ext>
                  </a:extLst>
                </a:gridCol>
              </a:tblGrid>
              <a:tr h="101194">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046294739"/>
                  </a:ext>
                </a:extLst>
              </a:tr>
              <a:tr h="101194">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108,09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1715312"/>
                  </a:ext>
                </a:extLst>
              </a:tr>
              <a:tr h="101194">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3680066"/>
                  </a:ext>
                </a:extLst>
              </a:tr>
              <a:tr h="10119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226420676"/>
                  </a:ext>
                </a:extLst>
              </a:tr>
              <a:tr h="101194">
                <a:tc>
                  <a:txBody>
                    <a:bodyPr/>
                    <a:lstStyle/>
                    <a:p>
                      <a:pPr algn="l" fontAlgn="b"/>
                      <a:r>
                        <a:rPr lang="sl-SI" sz="700" b="0" i="0" u="none" strike="noStrike">
                          <a:solidFill>
                            <a:srgbClr val="000000"/>
                          </a:solidFill>
                          <a:effectLst/>
                          <a:latin typeface="Arial" panose="020B0604020202020204" pitchFamily="34" charset="0"/>
                        </a:rPr>
                        <a:t>[RO-RO] TR Portile de Fier 400/220 3 [OPP] / N-1 Portile de Fier - Resita</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607611884"/>
                  </a:ext>
                </a:extLst>
              </a:tr>
              <a:tr h="101194">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75,47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009482"/>
                  </a:ext>
                </a:extLst>
              </a:tr>
              <a:tr h="101194">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20477455"/>
                  </a:ext>
                </a:extLst>
              </a:tr>
              <a:tr h="101194">
                <a:tc>
                  <a:txBody>
                    <a:bodyPr/>
                    <a:lstStyle/>
                    <a:p>
                      <a:pPr algn="l" fontAlgn="b"/>
                      <a:r>
                        <a:rPr lang="sl-SI"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659967244"/>
                  </a:ext>
                </a:extLst>
              </a:tr>
              <a:tr h="101194">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58466793"/>
                  </a:ext>
                </a:extLst>
              </a:tr>
              <a:tr h="101194">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6130955"/>
                  </a:ext>
                </a:extLst>
              </a:tr>
              <a:tr h="101194">
                <a:tc>
                  <a:txBody>
                    <a:bodyPr/>
                    <a:lstStyle/>
                    <a:p>
                      <a:pPr algn="l" fontAlgn="b"/>
                      <a:r>
                        <a:rPr lang="sl-SI"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72575477"/>
                  </a:ext>
                </a:extLst>
              </a:tr>
              <a:tr h="101194">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153535688"/>
                  </a:ext>
                </a:extLst>
              </a:tr>
              <a:tr h="101194">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87857660"/>
                  </a:ext>
                </a:extLst>
              </a:tr>
              <a:tr h="101194">
                <a:tc>
                  <a:txBody>
                    <a:bodyPr/>
                    <a:lstStyle/>
                    <a:p>
                      <a:pPr algn="l" fontAlgn="b"/>
                      <a:r>
                        <a:rPr lang="de-DE" sz="700" b="0" i="0" u="none" strike="noStrike">
                          <a:solidFill>
                            <a:srgbClr val="000000"/>
                          </a:solidFill>
                          <a:effectLst/>
                          <a:latin typeface="Arial" panose="020B0604020202020204" pitchFamily="34" charset="0"/>
                        </a:rPr>
                        <a:t>[D8-PL] Hagenwerder - Mikulowa 567 [DIR] [D8] / N-1 Hagenwerder - Mikulowa 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5071442"/>
                  </a:ext>
                </a:extLst>
              </a:tr>
              <a:tr h="101194">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506291371"/>
                  </a:ext>
                </a:extLst>
              </a:tr>
              <a:tr h="101194">
                <a:tc>
                  <a:txBody>
                    <a:bodyPr/>
                    <a:lstStyle/>
                    <a:p>
                      <a:pPr algn="l" fontAlgn="b"/>
                      <a:r>
                        <a:rPr lang="sl-SI"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567359061"/>
                  </a:ext>
                </a:extLst>
              </a:tr>
              <a:tr h="101194">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90,91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91837636"/>
                  </a:ext>
                </a:extLst>
              </a:tr>
              <a:tr h="101194">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461357"/>
                  </a:ext>
                </a:extLst>
              </a:tr>
              <a:tr h="101194">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470530"/>
                  </a:ext>
                </a:extLst>
              </a:tr>
              <a:tr h="101194">
                <a:tc>
                  <a:txBody>
                    <a:bodyPr/>
                    <a:lstStyle/>
                    <a:p>
                      <a:pPr algn="l" fontAlgn="b"/>
                      <a:r>
                        <a:rPr lang="pl-PL" sz="700" b="0" i="0" u="none" strike="noStrike">
                          <a:solidFill>
                            <a:srgbClr val="000000"/>
                          </a:solidFill>
                          <a:effectLst/>
                          <a:latin typeface="Arial" panose="020B0604020202020204" pitchFamily="34" charset="0"/>
                        </a:rPr>
                        <a:t>[PL-PL] Mikulowa AT1 [OPP] / N-1 Czarna - Mikulowa</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069572130"/>
                  </a:ext>
                </a:extLst>
              </a:tr>
              <a:tr h="101194">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18063948"/>
                  </a:ext>
                </a:extLst>
              </a:tr>
              <a:tr h="101194">
                <a:tc>
                  <a:txBody>
                    <a:bodyPr/>
                    <a:lstStyle/>
                    <a:p>
                      <a:pPr algn="l" fontAlgn="b"/>
                      <a:r>
                        <a:rPr lang="sl-SI" sz="700" b="0" i="0" u="none" strike="noStrike">
                          <a:solidFill>
                            <a:srgbClr val="000000"/>
                          </a:solidFill>
                          <a:effectLst/>
                          <a:latin typeface="Arial" panose="020B0604020202020204" pitchFamily="34" charset="0"/>
                        </a:rPr>
                        <a:t>[NL-NL] Oostzaan-Diemen 380 G [OPP] / N-1 Krimpen a/d IJssel-Breukelen Kortrijk 380 W</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62629637"/>
                  </a:ext>
                </a:extLst>
              </a:tr>
              <a:tr h="101194">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86,85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10149531"/>
                  </a:ext>
                </a:extLst>
              </a:tr>
              <a:tr h="101194">
                <a:tc>
                  <a:txBody>
                    <a:bodyPr/>
                    <a:lstStyle/>
                    <a:p>
                      <a:pPr algn="l" fontAlgn="b"/>
                      <a:r>
                        <a:rPr lang="sl-SI" sz="700" b="0" i="0" u="none" strike="noStrike">
                          <a:solidFill>
                            <a:srgbClr val="000000"/>
                          </a:solidFill>
                          <a:effectLst/>
                          <a:latin typeface="Arial" panose="020B0604020202020204" pitchFamily="34" charset="0"/>
                        </a:rPr>
                        <a:t>[AT-D4] Meiningen - Buers 406A [OPP] [AT] / N-1 Walgau - Werben</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1890067"/>
                  </a:ext>
                </a:extLst>
              </a:tr>
              <a:tr h="101194">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826555836"/>
                  </a:ext>
                </a:extLst>
              </a:tr>
              <a:tr h="101194">
                <a:tc>
                  <a:txBody>
                    <a:bodyPr/>
                    <a:lstStyle/>
                    <a:p>
                      <a:pPr algn="l" fontAlgn="b"/>
                      <a:r>
                        <a:rPr lang="sl-SI" sz="700" b="0" i="0" u="none" strike="noStrike">
                          <a:solidFill>
                            <a:srgbClr val="000000"/>
                          </a:solidFill>
                          <a:effectLst/>
                          <a:latin typeface="Arial" panose="020B0604020202020204" pitchFamily="34" charset="0"/>
                        </a:rPr>
                        <a:t>[PL-PL] Mikulowa AT1 [OPP] / N-1 Mikulowa - Pasikurowice</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202415711"/>
                  </a:ext>
                </a:extLst>
              </a:tr>
              <a:tr h="101194">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6497663"/>
                  </a:ext>
                </a:extLst>
              </a:tr>
              <a:tr h="101194">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69095437"/>
                  </a:ext>
                </a:extLst>
              </a:tr>
              <a:tr h="101194">
                <a:tc>
                  <a:txBody>
                    <a:bodyPr/>
                    <a:lstStyle/>
                    <a:p>
                      <a:pPr algn="l" fontAlgn="b"/>
                      <a:r>
                        <a:rPr lang="pl-PL" sz="700" b="0" i="0" u="none" strike="noStrike">
                          <a:solidFill>
                            <a:srgbClr val="000000"/>
                          </a:solidFill>
                          <a:effectLst/>
                          <a:latin typeface="Arial" panose="020B0604020202020204" pitchFamily="34" charset="0"/>
                        </a:rPr>
                        <a:t>[PL-PL] Mikulowa AT1 [OPP] / N-1 Czarna - Mikulowa</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171,77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502271680"/>
                  </a:ext>
                </a:extLst>
              </a:tr>
              <a:tr h="101194">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159156050"/>
                  </a:ext>
                </a:extLst>
              </a:tr>
              <a:tr h="101194">
                <a:tc>
                  <a:txBody>
                    <a:bodyPr/>
                    <a:lstStyle/>
                    <a:p>
                      <a:pPr algn="l" fontAlgn="b"/>
                      <a:r>
                        <a:rPr lang="sl-SI" sz="700" b="0" i="0" u="none" strike="noStrike">
                          <a:solidFill>
                            <a:srgbClr val="000000"/>
                          </a:solidFill>
                          <a:effectLst/>
                          <a:latin typeface="Arial" panose="020B0604020202020204" pitchFamily="34" charset="0"/>
                        </a:rPr>
                        <a:t>[NL-NL] Oostzaan-Diemen 380 G [OPP] / N-1 Krimpen a/d IJssel-Breukelen Kortrijk 380 W</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83873406"/>
                  </a:ext>
                </a:extLst>
              </a:tr>
              <a:tr h="101194">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125,73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71946677"/>
                  </a:ext>
                </a:extLst>
              </a:tr>
              <a:tr h="101194">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49718670"/>
                  </a:ext>
                </a:extLst>
              </a:tr>
              <a:tr h="101194">
                <a:tc>
                  <a:txBody>
                    <a:bodyPr/>
                    <a:lstStyle/>
                    <a:p>
                      <a:pPr algn="l" fontAlgn="b"/>
                      <a:r>
                        <a:rPr lang="pl-PL" sz="700" b="0" i="0" u="none" strike="noStrike">
                          <a:solidFill>
                            <a:srgbClr val="000000"/>
                          </a:solidFill>
                          <a:effectLst/>
                          <a:latin typeface="Arial" panose="020B0604020202020204" pitchFamily="34" charset="0"/>
                        </a:rPr>
                        <a:t>[PL-PL] Mikulowa AT1 [OPP] / N-1 Czarna - Mikulowa</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125,73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658611048"/>
                  </a:ext>
                </a:extLst>
              </a:tr>
              <a:tr h="101194">
                <a:tc>
                  <a:txBody>
                    <a:bodyPr/>
                    <a:lstStyle/>
                    <a:p>
                      <a:pPr algn="l" fontAlgn="b"/>
                      <a:r>
                        <a:rPr lang="sl-SI" sz="700" b="0" i="0" u="none" strike="noStrike">
                          <a:solidFill>
                            <a:srgbClr val="000000"/>
                          </a:solidFill>
                          <a:effectLst/>
                          <a:latin typeface="Arial" panose="020B0604020202020204" pitchFamily="34" charset="0"/>
                        </a:rPr>
                        <a:t>[NL-NL] Oostzaan-Diemen 380 G [OPP] / N-1 Krimpen a/d IJssel-Breukelen Kortrijk 380 W</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49474272"/>
                  </a:ext>
                </a:extLst>
              </a:tr>
              <a:tr h="101194">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86,52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3877852"/>
                  </a:ext>
                </a:extLst>
              </a:tr>
              <a:tr h="101194">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22492458"/>
                  </a:ext>
                </a:extLst>
              </a:tr>
              <a:tr h="101194">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212232919"/>
                  </a:ext>
                </a:extLst>
              </a:tr>
              <a:tr h="101194">
                <a:tc>
                  <a:txBody>
                    <a:bodyPr/>
                    <a:lstStyle/>
                    <a:p>
                      <a:pPr algn="l" fontAlgn="b"/>
                      <a:r>
                        <a:rPr lang="sl-SI" sz="700" b="0" i="0" u="none" strike="noStrike">
                          <a:solidFill>
                            <a:srgbClr val="000000"/>
                          </a:solidFill>
                          <a:effectLst/>
                          <a:latin typeface="Arial" panose="020B0604020202020204" pitchFamily="34" charset="0"/>
                        </a:rPr>
                        <a:t>[NL-NL] Oostzaan-Diemen 380 G [OPP] / N-1 Krimpen a/d IJssel-Breukelen Kortrijk 380 W</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216601594"/>
                  </a:ext>
                </a:extLst>
              </a:tr>
              <a:tr h="101194">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69,59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41338332"/>
                  </a:ext>
                </a:extLst>
              </a:tr>
              <a:tr h="101194">
                <a:tc>
                  <a:txBody>
                    <a:bodyPr/>
                    <a:lstStyle/>
                    <a:p>
                      <a:pPr algn="l" fontAlgn="b"/>
                      <a:r>
                        <a:rPr lang="pl-PL" sz="700" b="0" i="0" u="none" strike="noStrike">
                          <a:solidFill>
                            <a:srgbClr val="000000"/>
                          </a:solidFill>
                          <a:effectLst/>
                          <a:latin typeface="Arial" panose="020B0604020202020204" pitchFamily="34" charset="0"/>
                        </a:rPr>
                        <a:t>[PL-PL] Mikulowa AT1 [OPP] / N-1 Czarna - Mikulowa</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995933"/>
                  </a:ext>
                </a:extLst>
              </a:tr>
              <a:tr h="101194">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994494370"/>
                  </a:ext>
                </a:extLst>
              </a:tr>
              <a:tr h="101194">
                <a:tc>
                  <a:txBody>
                    <a:bodyPr/>
                    <a:lstStyle/>
                    <a:p>
                      <a:pPr algn="l" fontAlgn="b"/>
                      <a:r>
                        <a:rPr lang="sl-SI" sz="700" b="0" i="0" u="none" strike="noStrike">
                          <a:solidFill>
                            <a:srgbClr val="000000"/>
                          </a:solidFill>
                          <a:effectLst/>
                          <a:latin typeface="Arial" panose="020B0604020202020204" pitchFamily="34" charset="0"/>
                        </a:rPr>
                        <a:t>[NL-NL] Oostzaan-Diemen 380 G [OPP] / N-1 Krimpen a/d IJssel-Breukelen Kortrijk 380 W</a:t>
                      </a:r>
                    </a:p>
                  </a:txBody>
                  <a:tcPr marL="71431"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18,76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89275364"/>
                  </a:ext>
                </a:extLst>
              </a:tr>
            </a:tbl>
          </a:graphicData>
        </a:graphic>
      </p:graphicFrame>
    </p:spTree>
    <p:extLst>
      <p:ext uri="{BB962C8B-B14F-4D97-AF65-F5344CB8AC3E}">
        <p14:creationId xmlns:p14="http://schemas.microsoft.com/office/powerpoint/2010/main" val="25010415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BD20210208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extLst>
              <p:ext uri="{D42A27DB-BD31-4B8C-83A1-F6EECF244321}">
                <p14:modId xmlns:p14="http://schemas.microsoft.com/office/powerpoint/2010/main" val="3031814811"/>
              </p:ext>
            </p:extLst>
          </p:nvPr>
        </p:nvGraphicFramePr>
        <p:xfrm>
          <a:off x="2937370" y="1079492"/>
          <a:ext cx="4204297" cy="5654040"/>
        </p:xfrm>
        <a:graphic>
          <a:graphicData uri="http://schemas.openxmlformats.org/drawingml/2006/table">
            <a:tbl>
              <a:tblPr/>
              <a:tblGrid>
                <a:gridCol w="3150047">
                  <a:extLst>
                    <a:ext uri="{9D8B030D-6E8A-4147-A177-3AD203B41FA5}">
                      <a16:colId xmlns:a16="http://schemas.microsoft.com/office/drawing/2014/main" val="588499726"/>
                    </a:ext>
                  </a:extLst>
                </a:gridCol>
                <a:gridCol w="778439">
                  <a:extLst>
                    <a:ext uri="{9D8B030D-6E8A-4147-A177-3AD203B41FA5}">
                      <a16:colId xmlns:a16="http://schemas.microsoft.com/office/drawing/2014/main" val="1277134505"/>
                    </a:ext>
                  </a:extLst>
                </a:gridCol>
                <a:gridCol w="275811">
                  <a:extLst>
                    <a:ext uri="{9D8B030D-6E8A-4147-A177-3AD203B41FA5}">
                      <a16:colId xmlns:a16="http://schemas.microsoft.com/office/drawing/2014/main" val="886659380"/>
                    </a:ext>
                  </a:extLst>
                </a:gridCol>
              </a:tblGrid>
              <a:tr h="92582">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50,18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65878076"/>
                  </a:ext>
                </a:extLst>
              </a:tr>
              <a:tr h="92582">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9402348"/>
                  </a:ext>
                </a:extLst>
              </a:tr>
              <a:tr h="92582">
                <a:tc>
                  <a:txBody>
                    <a:bodyPr/>
                    <a:lstStyle/>
                    <a:p>
                      <a:pPr algn="l" fontAlgn="b"/>
                      <a:r>
                        <a:rPr lang="pl-PL" sz="700" b="0" i="0" u="none" strike="noStrike">
                          <a:solidFill>
                            <a:srgbClr val="000000"/>
                          </a:solidFill>
                          <a:effectLst/>
                          <a:latin typeface="Arial" panose="020B0604020202020204" pitchFamily="34" charset="0"/>
                        </a:rPr>
                        <a:t>[PL-PL] Mikulowa AT1 [OPP] / N-1 Czarna - Mikulowa</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618520204"/>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408876891"/>
                  </a:ext>
                </a:extLst>
              </a:tr>
              <a:tr h="92582">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618784281"/>
                  </a:ext>
                </a:extLst>
              </a:tr>
              <a:tr h="92582">
                <a:tc>
                  <a:txBody>
                    <a:bodyPr/>
                    <a:lstStyle/>
                    <a:p>
                      <a:pPr algn="l" fontAlgn="b"/>
                      <a:r>
                        <a:rPr lang="sl-SI" sz="700" b="0" i="0" u="none" strike="noStrike">
                          <a:solidFill>
                            <a:srgbClr val="000000"/>
                          </a:solidFill>
                          <a:effectLst/>
                          <a:latin typeface="Arial" panose="020B0604020202020204" pitchFamily="34" charset="0"/>
                        </a:rPr>
                        <a:t>[NL-NL] Oostzaan-Diemen 380 G [OPP] / N-1 Krimpen a/d IJssel-Breukelen Kortrijk 380 W</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3824452"/>
                  </a:ext>
                </a:extLst>
              </a:tr>
              <a:tr h="92582">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120,44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18005504"/>
                  </a:ext>
                </a:extLst>
              </a:tr>
              <a:tr h="92582">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9635899"/>
                  </a:ext>
                </a:extLst>
              </a:tr>
              <a:tr h="92582">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982218372"/>
                  </a:ext>
                </a:extLst>
              </a:tr>
              <a:tr h="92582">
                <a:tc>
                  <a:txBody>
                    <a:bodyPr/>
                    <a:lstStyle/>
                    <a:p>
                      <a:pPr algn="l" fontAlgn="b"/>
                      <a:r>
                        <a:rPr lang="pl-PL" sz="700" b="0" i="0" u="none" strike="noStrike">
                          <a:solidFill>
                            <a:srgbClr val="000000"/>
                          </a:solidFill>
                          <a:effectLst/>
                          <a:latin typeface="Arial" panose="020B0604020202020204" pitchFamily="34" charset="0"/>
                        </a:rPr>
                        <a:t>[PL-PL] Mikulowa AT1 [OPP] / N-1 Czarna - Mikulowa</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895955452"/>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120,44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102777159"/>
                  </a:ext>
                </a:extLst>
              </a:tr>
              <a:tr h="92582">
                <a:tc>
                  <a:txBody>
                    <a:bodyPr/>
                    <a:lstStyle/>
                    <a:p>
                      <a:pPr algn="l" fontAlgn="b"/>
                      <a:r>
                        <a:rPr lang="sl-SI" sz="700" b="0" i="0" u="none" strike="noStrike">
                          <a:solidFill>
                            <a:srgbClr val="000000"/>
                          </a:solidFill>
                          <a:effectLst/>
                          <a:latin typeface="Arial" panose="020B0604020202020204" pitchFamily="34" charset="0"/>
                        </a:rPr>
                        <a:t>[NL-NL] Oostzaan-Diemen 380 G [OPP] / N-1 Krimpen a/d IJssel-Breukelen Kortrijk 380 W</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93,59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92000914"/>
                  </a:ext>
                </a:extLst>
              </a:tr>
              <a:tr h="92582">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213,46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1793081"/>
                  </a:ext>
                </a:extLst>
              </a:tr>
              <a:tr h="92582">
                <a:tc>
                  <a:txBody>
                    <a:bodyPr/>
                    <a:lstStyle/>
                    <a:p>
                      <a:pPr algn="l" fontAlgn="b"/>
                      <a:r>
                        <a:rPr lang="pl-PL" sz="700" b="0" i="0" u="none" strike="noStrike">
                          <a:solidFill>
                            <a:srgbClr val="000000"/>
                          </a:solidFill>
                          <a:effectLst/>
                          <a:latin typeface="Arial" panose="020B0604020202020204" pitchFamily="34" charset="0"/>
                        </a:rPr>
                        <a:t>[PL-PL] Mikulowa AT1 [OPP] / N-1 Czarna - Mikulowa</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77202445"/>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213,46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637269676"/>
                  </a:ext>
                </a:extLst>
              </a:tr>
              <a:tr h="92582">
                <a:tc>
                  <a:txBody>
                    <a:bodyPr/>
                    <a:lstStyle/>
                    <a:p>
                      <a:pPr algn="l" fontAlgn="b"/>
                      <a:r>
                        <a:rPr lang="sl-SI" sz="700" b="0" i="0" u="none" strike="noStrike">
                          <a:solidFill>
                            <a:srgbClr val="000000"/>
                          </a:solidFill>
                          <a:effectLst/>
                          <a:latin typeface="Arial" panose="020B0604020202020204" pitchFamily="34" charset="0"/>
                        </a:rPr>
                        <a:t>[NL-NL] Oostzaan-Diemen 380 G [OPP] / N-1 Krimpen a/d IJssel-Breukelen Kortrijk 380 W</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79581281"/>
                  </a:ext>
                </a:extLst>
              </a:tr>
              <a:tr h="92582">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193,65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68484297"/>
                  </a:ext>
                </a:extLst>
              </a:tr>
              <a:tr h="92582">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93497300"/>
                  </a:ext>
                </a:extLst>
              </a:tr>
              <a:tr h="92582">
                <a:tc>
                  <a:txBody>
                    <a:bodyPr/>
                    <a:lstStyle/>
                    <a:p>
                      <a:pPr algn="l" fontAlgn="b"/>
                      <a:r>
                        <a:rPr lang="pl-PL" sz="700" b="0" i="0" u="none" strike="noStrike">
                          <a:solidFill>
                            <a:srgbClr val="000000"/>
                          </a:solidFill>
                          <a:effectLst/>
                          <a:latin typeface="Arial" panose="020B0604020202020204" pitchFamily="34" charset="0"/>
                        </a:rPr>
                        <a:t>[PL-PL] Mikulowa AT1 [OPP] / N-1 Czarna - Mikulowa</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863203214"/>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193,65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996079547"/>
                  </a:ext>
                </a:extLst>
              </a:tr>
              <a:tr h="92582">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105,51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3919719"/>
                  </a:ext>
                </a:extLst>
              </a:tr>
              <a:tr h="92582">
                <a:tc>
                  <a:txBody>
                    <a:bodyPr/>
                    <a:lstStyle/>
                    <a:p>
                      <a:pPr algn="l" fontAlgn="b"/>
                      <a:r>
                        <a:rPr lang="sl-SI" sz="700" b="0" i="0" u="none" strike="noStrike">
                          <a:solidFill>
                            <a:srgbClr val="000000"/>
                          </a:solidFill>
                          <a:effectLst/>
                          <a:latin typeface="Arial" panose="020B0604020202020204" pitchFamily="34" charset="0"/>
                        </a:rPr>
                        <a:t>BE_AL_import / BASECASE</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8300733"/>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105,51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626639857"/>
                  </a:ext>
                </a:extLst>
              </a:tr>
              <a:tr h="92582">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119,62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65052332"/>
                  </a:ext>
                </a:extLst>
              </a:tr>
              <a:tr h="92582">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94008597"/>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436762615"/>
                  </a:ext>
                </a:extLst>
              </a:tr>
              <a:tr h="92582">
                <a:tc>
                  <a:txBody>
                    <a:bodyPr/>
                    <a:lstStyle/>
                    <a:p>
                      <a:pPr algn="l" fontAlgn="b"/>
                      <a:r>
                        <a:rPr lang="sl-SI" sz="700" b="0" i="0" u="none" strike="noStrike">
                          <a:solidFill>
                            <a:srgbClr val="000000"/>
                          </a:solidFill>
                          <a:effectLst/>
                          <a:latin typeface="Arial" panose="020B0604020202020204" pitchFamily="34" charset="0"/>
                        </a:rPr>
                        <a:t>[NL-NL] Diemen-Lelystad 380 W [OPP] / N-1 Diemen-Lelystad 380 Z</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497076797"/>
                  </a:ext>
                </a:extLst>
              </a:tr>
              <a:tr h="92582">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133,72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45533866"/>
                  </a:ext>
                </a:extLst>
              </a:tr>
              <a:tr h="92582">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4885871"/>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133,72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99230993"/>
                  </a:ext>
                </a:extLst>
              </a:tr>
              <a:tr h="92582">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6226633"/>
                  </a:ext>
                </a:extLst>
              </a:tr>
              <a:tr h="92582">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3828466"/>
                  </a:ext>
                </a:extLst>
              </a:tr>
              <a:tr h="92582">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524497336"/>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132,44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156688318"/>
                  </a:ext>
                </a:extLst>
              </a:tr>
              <a:tr h="92582">
                <a:tc>
                  <a:txBody>
                    <a:bodyPr/>
                    <a:lstStyle/>
                    <a:p>
                      <a:pPr algn="l" fontAlgn="b"/>
                      <a:r>
                        <a:rPr lang="sl-SI"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7369186"/>
                  </a:ext>
                </a:extLst>
              </a:tr>
              <a:tr h="92582">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08569918"/>
                  </a:ext>
                </a:extLst>
              </a:tr>
              <a:tr h="92582">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94701805"/>
                  </a:ext>
                </a:extLst>
              </a:tr>
              <a:tr h="9258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231,97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49493645"/>
                  </a:ext>
                </a:extLst>
              </a:tr>
              <a:tr h="92582">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270,66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36680548"/>
                  </a:ext>
                </a:extLst>
              </a:tr>
              <a:tr h="92582">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17370637"/>
                  </a:ext>
                </a:extLst>
              </a:tr>
              <a:tr h="92582">
                <a:tc>
                  <a:txBody>
                    <a:bodyPr/>
                    <a:lstStyle/>
                    <a:p>
                      <a:pPr algn="l" fontAlgn="b"/>
                      <a:r>
                        <a:rPr lang="sl-SI" sz="700" b="0" i="0" u="none" strike="noStrike">
                          <a:solidFill>
                            <a:srgbClr val="000000"/>
                          </a:solidFill>
                          <a:effectLst/>
                          <a:latin typeface="Arial" panose="020B0604020202020204" pitchFamily="34" charset="0"/>
                        </a:rPr>
                        <a:t>[RO-RO] Portile de Fier - Resita c1 [DIR] / N-1 Portile de Fier - Resita c2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270,66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633473837"/>
                  </a:ext>
                </a:extLst>
              </a:tr>
              <a:tr h="92582">
                <a:tc>
                  <a:txBody>
                    <a:bodyPr/>
                    <a:lstStyle/>
                    <a:p>
                      <a:pPr algn="l" fontAlgn="b"/>
                      <a:r>
                        <a:rPr lang="en-US" sz="700" b="0" i="0" u="none" strike="noStrike">
                          <a:solidFill>
                            <a:srgbClr val="000000"/>
                          </a:solidFill>
                          <a:effectLst/>
                          <a:latin typeface="Arial" panose="020B0604020202020204" pitchFamily="34" charset="0"/>
                        </a:rPr>
                        <a:t>[BE-BE] Y-Doel (-Lillo - Mercator) 380.52 [OPP] / N-1 [BE-BE] Doel - Mercator 380.54</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41505352"/>
                  </a:ext>
                </a:extLst>
              </a:tr>
              <a:tr h="92582">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472,09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8805036"/>
                  </a:ext>
                </a:extLst>
              </a:tr>
              <a:tr h="92582">
                <a:tc>
                  <a:txBody>
                    <a:bodyPr/>
                    <a:lstStyle/>
                    <a:p>
                      <a:pPr algn="l" fontAlgn="b"/>
                      <a:r>
                        <a:rPr lang="sl-SI" sz="700" b="0" i="0" u="none" strike="noStrike">
                          <a:solidFill>
                            <a:srgbClr val="000000"/>
                          </a:solidFill>
                          <a:effectLst/>
                          <a:latin typeface="Arial" panose="020B0604020202020204" pitchFamily="34" charset="0"/>
                        </a:rPr>
                        <a:t>DE_AL_import / BASECASE</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22552857"/>
                  </a:ext>
                </a:extLst>
              </a:tr>
              <a:tr h="92582">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65352"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218785152"/>
                  </a:ext>
                </a:extLst>
              </a:tr>
              <a:tr h="92582">
                <a:tc>
                  <a:txBody>
                    <a:bodyPr/>
                    <a:lstStyle/>
                    <a:p>
                      <a:pPr algn="l" fontAlgn="b"/>
                      <a:r>
                        <a:rPr lang="sl-SI" sz="700" b="0" i="0" u="none" strike="noStrike">
                          <a:solidFill>
                            <a:srgbClr val="000000"/>
                          </a:solidFill>
                          <a:effectLst/>
                          <a:latin typeface="Arial" panose="020B0604020202020204" pitchFamily="34" charset="0"/>
                        </a:rPr>
                        <a:t>[RO-RO] Portile de Fier - Resita c1 [DIR] / N-1 Portile de Fier - Resita c2</a:t>
                      </a:r>
                    </a:p>
                  </a:txBody>
                  <a:tcPr marL="6535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472,09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64548373"/>
                  </a:ext>
                </a:extLst>
              </a:tr>
              <a:tr h="92582">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472,09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3271%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080203195"/>
                  </a:ext>
                </a:extLst>
              </a:tr>
            </a:tbl>
          </a:graphicData>
        </a:graphic>
      </p:graphicFrame>
    </p:spTree>
    <p:extLst>
      <p:ext uri="{BB962C8B-B14F-4D97-AF65-F5344CB8AC3E}">
        <p14:creationId xmlns:p14="http://schemas.microsoft.com/office/powerpoint/2010/main" val="35089938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BD20210209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extLst>
              <p:ext uri="{D42A27DB-BD31-4B8C-83A1-F6EECF244321}">
                <p14:modId xmlns:p14="http://schemas.microsoft.com/office/powerpoint/2010/main" val="3083331337"/>
              </p:ext>
            </p:extLst>
          </p:nvPr>
        </p:nvGraphicFramePr>
        <p:xfrm>
          <a:off x="2659081" y="1079509"/>
          <a:ext cx="4760875" cy="5486400"/>
        </p:xfrm>
        <a:graphic>
          <a:graphicData uri="http://schemas.openxmlformats.org/drawingml/2006/table">
            <a:tbl>
              <a:tblPr/>
              <a:tblGrid>
                <a:gridCol w="3522152">
                  <a:extLst>
                    <a:ext uri="{9D8B030D-6E8A-4147-A177-3AD203B41FA5}">
                      <a16:colId xmlns:a16="http://schemas.microsoft.com/office/drawing/2014/main" val="3876316302"/>
                    </a:ext>
                  </a:extLst>
                </a:gridCol>
                <a:gridCol w="914651">
                  <a:extLst>
                    <a:ext uri="{9D8B030D-6E8A-4147-A177-3AD203B41FA5}">
                      <a16:colId xmlns:a16="http://schemas.microsoft.com/office/drawing/2014/main" val="3673495197"/>
                    </a:ext>
                  </a:extLst>
                </a:gridCol>
                <a:gridCol w="324072">
                  <a:extLst>
                    <a:ext uri="{9D8B030D-6E8A-4147-A177-3AD203B41FA5}">
                      <a16:colId xmlns:a16="http://schemas.microsoft.com/office/drawing/2014/main" val="1489055620"/>
                    </a:ext>
                  </a:extLst>
                </a:gridCol>
              </a:tblGrid>
              <a:tr h="108783">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657661359"/>
                  </a:ext>
                </a:extLst>
              </a:tr>
              <a:tr h="108783">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404,34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83538073"/>
                  </a:ext>
                </a:extLst>
              </a:tr>
              <a:tr h="108783">
                <a:tc>
                  <a:txBody>
                    <a:bodyPr/>
                    <a:lstStyle/>
                    <a:p>
                      <a:pPr algn="l" fontAlgn="b"/>
                      <a:r>
                        <a:rPr lang="sl-SI" sz="800" b="0" i="0" u="none" strike="noStrike">
                          <a:solidFill>
                            <a:srgbClr val="000000"/>
                          </a:solidFill>
                          <a:effectLst/>
                          <a:latin typeface="Arial" panose="020B0604020202020204" pitchFamily="34" charset="0"/>
                        </a:rPr>
                        <a:t>[RO-RO] Portile de Fier - Resita c1 [DIR] / N-1 Portile de Fier - Resita c2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404,34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5808594"/>
                  </a:ext>
                </a:extLst>
              </a:tr>
              <a:tr h="108783">
                <a:tc>
                  <a:txBody>
                    <a:bodyPr/>
                    <a:lstStyle/>
                    <a:p>
                      <a:pPr algn="l" fontAlgn="b"/>
                      <a:r>
                        <a:rPr lang="en-US" sz="800" b="0" i="0" u="none" strike="noStrike">
                          <a:solidFill>
                            <a:srgbClr val="000000"/>
                          </a:solidFill>
                          <a:effectLst/>
                          <a:latin typeface="Arial" panose="020B0604020202020204" pitchFamily="34" charset="0"/>
                        </a:rPr>
                        <a:t>[NL-BE] Rilland - Zandvliet 380 Grey/29 [DIR] [BE] / N-1 [BE-BE] PST Zandvliet 1</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775962572"/>
                  </a:ext>
                </a:extLst>
              </a:tr>
              <a:tr h="108783">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476,34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3084409"/>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83145858"/>
                  </a:ext>
                </a:extLst>
              </a:tr>
              <a:tr h="108783">
                <a:tc>
                  <a:txBody>
                    <a:bodyPr/>
                    <a:lstStyle/>
                    <a:p>
                      <a:pPr algn="l" fontAlgn="b"/>
                      <a:r>
                        <a:rPr lang="sl-SI" sz="800" b="0" i="0" u="none" strike="noStrike">
                          <a:solidFill>
                            <a:srgbClr val="000000"/>
                          </a:solidFill>
                          <a:effectLst/>
                          <a:latin typeface="Arial" panose="020B0604020202020204" pitchFamily="34" charset="0"/>
                        </a:rPr>
                        <a:t>[RO-RO] Portile de Fier - Resita c1 [DIR] / N-1 Portile de Fier - Resita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476,34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400785271"/>
                  </a:ext>
                </a:extLst>
              </a:tr>
              <a:tr h="108783">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444,27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73036940"/>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3255757"/>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444,27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689984433"/>
                  </a:ext>
                </a:extLst>
              </a:tr>
              <a:tr h="108783">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437,7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9499835"/>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2493888"/>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437,7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355598062"/>
                  </a:ext>
                </a:extLst>
              </a:tr>
              <a:tr h="108783">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426,74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948750"/>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77381367"/>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426,74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175990012"/>
                  </a:ext>
                </a:extLst>
              </a:tr>
              <a:tr h="108783">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269,83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03760530"/>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82282532"/>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269,83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501958975"/>
                  </a:ext>
                </a:extLst>
              </a:tr>
              <a:tr h="108783">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391,27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12846592"/>
                  </a:ext>
                </a:extLst>
              </a:tr>
              <a:tr h="108783">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40904649"/>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391,27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788422472"/>
                  </a:ext>
                </a:extLst>
              </a:tr>
              <a:tr h="108783">
                <a:tc>
                  <a:txBody>
                    <a:bodyPr/>
                    <a:lstStyle/>
                    <a:p>
                      <a:pPr algn="l" fontAlgn="b"/>
                      <a:r>
                        <a:rPr lang="de-DE" sz="800" b="0" i="0" u="none" strike="noStrike">
                          <a:solidFill>
                            <a:srgbClr val="000000"/>
                          </a:solidFill>
                          <a:effectLst/>
                          <a:latin typeface="Arial" panose="020B0604020202020204" pitchFamily="34" charset="0"/>
                        </a:rPr>
                        <a:t>[D8-D8] Hagenwerder - Schmoelln 553 [OPP] / N-1 Hagenwerder - Schmoelln 554</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507134448"/>
                  </a:ext>
                </a:extLst>
              </a:tr>
              <a:tr h="108783">
                <a:tc>
                  <a:txBody>
                    <a:bodyPr/>
                    <a:lstStyle/>
                    <a:p>
                      <a:pPr algn="l" fontAlgn="b"/>
                      <a:r>
                        <a:rPr lang="en-US" sz="800" b="0" i="0" u="none" strike="noStrike">
                          <a:solidFill>
                            <a:srgbClr val="000000"/>
                          </a:solidFill>
                          <a:effectLst/>
                          <a:latin typeface="Arial" panose="020B0604020202020204" pitchFamily="34" charset="0"/>
                        </a:rPr>
                        <a:t>[BE-BE] Y-Doel (-Lillo - Mercator) 380.52 [OPP] / N-1 [BE-BE] Doel - Mercator 380.54</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397930442"/>
                  </a:ext>
                </a:extLst>
              </a:tr>
              <a:tr h="108783">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277,75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33861094"/>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7432826"/>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277,75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053998904"/>
                  </a:ext>
                </a:extLst>
              </a:tr>
              <a:tr h="10878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592513422"/>
                  </a:ext>
                </a:extLst>
              </a:tr>
              <a:tr h="108783">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175,56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83699521"/>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5405438"/>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175,56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012600367"/>
                  </a:ext>
                </a:extLst>
              </a:tr>
              <a:tr h="108783">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166,38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05073643"/>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9219275"/>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166,38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814488060"/>
                  </a:ext>
                </a:extLst>
              </a:tr>
              <a:tr h="108783">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188,43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36999790"/>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68435982"/>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188,43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832513048"/>
                  </a:ext>
                </a:extLst>
              </a:tr>
              <a:tr h="108783">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152,22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83790064"/>
                  </a:ext>
                </a:extLst>
              </a:tr>
              <a:tr h="108783">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1725666"/>
                  </a:ext>
                </a:extLst>
              </a:tr>
              <a:tr h="108783">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7678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152,22</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216283213"/>
                  </a:ext>
                </a:extLst>
              </a:tr>
            </a:tbl>
          </a:graphicData>
        </a:graphic>
      </p:graphicFrame>
    </p:spTree>
    <p:extLst>
      <p:ext uri="{BB962C8B-B14F-4D97-AF65-F5344CB8AC3E}">
        <p14:creationId xmlns:p14="http://schemas.microsoft.com/office/powerpoint/2010/main" val="29124165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BD20210209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extLst>
              <p:ext uri="{D42A27DB-BD31-4B8C-83A1-F6EECF244321}">
                <p14:modId xmlns:p14="http://schemas.microsoft.com/office/powerpoint/2010/main" val="1784786654"/>
              </p:ext>
            </p:extLst>
          </p:nvPr>
        </p:nvGraphicFramePr>
        <p:xfrm>
          <a:off x="2394588" y="1079509"/>
          <a:ext cx="5289861" cy="4511040"/>
        </p:xfrm>
        <a:graphic>
          <a:graphicData uri="http://schemas.openxmlformats.org/drawingml/2006/table">
            <a:tbl>
              <a:tblPr/>
              <a:tblGrid>
                <a:gridCol w="3913502">
                  <a:extLst>
                    <a:ext uri="{9D8B030D-6E8A-4147-A177-3AD203B41FA5}">
                      <a16:colId xmlns:a16="http://schemas.microsoft.com/office/drawing/2014/main" val="1704073540"/>
                    </a:ext>
                  </a:extLst>
                </a:gridCol>
                <a:gridCol w="1016279">
                  <a:extLst>
                    <a:ext uri="{9D8B030D-6E8A-4147-A177-3AD203B41FA5}">
                      <a16:colId xmlns:a16="http://schemas.microsoft.com/office/drawing/2014/main" val="1651924087"/>
                    </a:ext>
                  </a:extLst>
                </a:gridCol>
                <a:gridCol w="360080">
                  <a:extLst>
                    <a:ext uri="{9D8B030D-6E8A-4147-A177-3AD203B41FA5}">
                      <a16:colId xmlns:a16="http://schemas.microsoft.com/office/drawing/2014/main" val="518121000"/>
                    </a:ext>
                  </a:extLst>
                </a:gridCol>
              </a:tblGrid>
              <a:tr h="120870">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135,91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32246280"/>
                  </a:ext>
                </a:extLst>
              </a:tr>
              <a:tr h="120870">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81874543"/>
                  </a:ext>
                </a:extLst>
              </a:tr>
              <a:tr h="120870">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135,91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047793299"/>
                  </a:ext>
                </a:extLst>
              </a:tr>
              <a:tr h="120870">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226460766"/>
                  </a:ext>
                </a:extLst>
              </a:tr>
              <a:tr h="120870">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5907875"/>
                  </a:ext>
                </a:extLst>
              </a:tr>
              <a:tr h="120870">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13448916"/>
                  </a:ext>
                </a:extLst>
              </a:tr>
              <a:tr h="120870">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883630003"/>
                  </a:ext>
                </a:extLst>
              </a:tr>
              <a:tr h="120870">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2783496"/>
                  </a:ext>
                </a:extLst>
              </a:tr>
              <a:tr h="120870">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5192659"/>
                  </a:ext>
                </a:extLst>
              </a:tr>
              <a:tr h="120870">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132,53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748402537"/>
                  </a:ext>
                </a:extLst>
              </a:tr>
              <a:tr h="120870">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99,03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48093106"/>
                  </a:ext>
                </a:extLst>
              </a:tr>
              <a:tr h="120870">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22708493"/>
                  </a:ext>
                </a:extLst>
              </a:tr>
              <a:tr h="120870">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99,03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428175119"/>
                  </a:ext>
                </a:extLst>
              </a:tr>
              <a:tr h="120870">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70,32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53030946"/>
                  </a:ext>
                </a:extLst>
              </a:tr>
              <a:tr h="120870">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19342345"/>
                  </a:ext>
                </a:extLst>
              </a:tr>
              <a:tr h="120870">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861941461"/>
                  </a:ext>
                </a:extLst>
              </a:tr>
              <a:tr h="120870">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54,05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92249215"/>
                  </a:ext>
                </a:extLst>
              </a:tr>
              <a:tr h="120870">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54,05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6264608"/>
                  </a:ext>
                </a:extLst>
              </a:tr>
              <a:tr h="120870">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112,35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7039083"/>
                  </a:ext>
                </a:extLst>
              </a:tr>
              <a:tr h="120870">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74367105"/>
                  </a:ext>
                </a:extLst>
              </a:tr>
              <a:tr h="120870">
                <a:tc>
                  <a:txBody>
                    <a:bodyPr/>
                    <a:lstStyle/>
                    <a:p>
                      <a:pPr algn="l" fontAlgn="b"/>
                      <a:r>
                        <a:rPr lang="sl-SI" sz="800" b="0" i="0" u="none" strike="noStrike">
                          <a:solidFill>
                            <a:srgbClr val="000000"/>
                          </a:solidFill>
                          <a:effectLst/>
                          <a:latin typeface="Arial" panose="020B0604020202020204" pitchFamily="34" charset="0"/>
                        </a:rPr>
                        <a:t>[RO-RO] Portile de Fier - Resita c1 [DIR] / N-1 Portile de Fier - Resita c2</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112,35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147348047"/>
                  </a:ext>
                </a:extLst>
              </a:tr>
              <a:tr h="120870">
                <a:tc>
                  <a:txBody>
                    <a:bodyPr/>
                    <a:lstStyle/>
                    <a:p>
                      <a:pPr algn="l" fontAlgn="b"/>
                      <a:r>
                        <a:rPr lang="sl-SI"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1918948"/>
                  </a:ext>
                </a:extLst>
              </a:tr>
              <a:tr h="120870">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42,28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143188"/>
                  </a:ext>
                </a:extLst>
              </a:tr>
              <a:tr h="120870">
                <a:tc>
                  <a:txBody>
                    <a:bodyPr/>
                    <a:lstStyle/>
                    <a:p>
                      <a:pPr algn="l" fontAlgn="b"/>
                      <a:r>
                        <a:rPr lang="sl-SI"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49,06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46954859"/>
                  </a:ext>
                </a:extLst>
              </a:tr>
              <a:tr h="120870">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49,06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6852746"/>
                  </a:ext>
                </a:extLst>
              </a:tr>
              <a:tr h="120870">
                <a:tc>
                  <a:txBody>
                    <a:bodyPr/>
                    <a:lstStyle/>
                    <a:p>
                      <a:pPr algn="l" fontAlgn="b"/>
                      <a:r>
                        <a:rPr lang="sl-SI"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51290854"/>
                  </a:ext>
                </a:extLst>
              </a:tr>
              <a:tr h="120870">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6500979"/>
                  </a:ext>
                </a:extLst>
              </a:tr>
              <a:tr h="120870">
                <a:tc>
                  <a:txBody>
                    <a:bodyPr/>
                    <a:lstStyle/>
                    <a:p>
                      <a:pPr algn="l" fontAlgn="b"/>
                      <a:r>
                        <a:rPr lang="sl-SI" sz="800" b="0" i="0" u="none" strike="noStrike">
                          <a:solidFill>
                            <a:srgbClr val="000000"/>
                          </a:solidFill>
                          <a:effectLst/>
                          <a:latin typeface="Arial" panose="020B0604020202020204" pitchFamily="34" charset="0"/>
                        </a:rPr>
                        <a:t>[RO-RO] TR Portile de Fier 400/220 1 [OPP] / N-1 Portile de Fier - Resita</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111,3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597936557"/>
                  </a:ext>
                </a:extLst>
              </a:tr>
              <a:tr h="120870">
                <a:tc>
                  <a:txBody>
                    <a:bodyPr/>
                    <a:lstStyle/>
                    <a:p>
                      <a:pPr algn="l" fontAlgn="b"/>
                      <a:r>
                        <a:rPr lang="sl-SI" sz="800" b="0" i="0" u="none" strike="noStrike">
                          <a:solidFill>
                            <a:srgbClr val="000000"/>
                          </a:solidFill>
                          <a:effectLst/>
                          <a:latin typeface="Arial" panose="020B0604020202020204" pitchFamily="34" charset="0"/>
                        </a:rPr>
                        <a:t>[PL-PL] Mikulowa PST3 [OPP] / N-1 Hagenwerder - Mikulowa 2</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490122237"/>
                  </a:ext>
                </a:extLst>
              </a:tr>
              <a:tr h="120870">
                <a:tc>
                  <a:txBody>
                    <a:bodyPr/>
                    <a:lstStyle/>
                    <a:p>
                      <a:pPr algn="l" fontAlgn="b"/>
                      <a:r>
                        <a:rPr lang="sl-SI"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106,31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7232476"/>
                  </a:ext>
                </a:extLst>
              </a:tr>
              <a:tr h="120870">
                <a:tc>
                  <a:txBody>
                    <a:bodyPr/>
                    <a:lstStyle/>
                    <a:p>
                      <a:pPr algn="l" fontAlgn="b"/>
                      <a:r>
                        <a:rPr lang="sl-SI" sz="800" b="0" i="0" u="none" strike="noStrike">
                          <a:solidFill>
                            <a:srgbClr val="000000"/>
                          </a:solidFill>
                          <a:effectLst/>
                          <a:latin typeface="Arial" panose="020B0604020202020204" pitchFamily="34" charset="0"/>
                        </a:rPr>
                        <a:t>[RO-RO] TR Portile de Fier 400/220 1 [OPP] / N-1 Portile de Fier - Resita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106,31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02934813"/>
                  </a:ext>
                </a:extLst>
              </a:tr>
              <a:tr h="120870">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33186597"/>
                  </a:ext>
                </a:extLst>
              </a:tr>
              <a:tr h="120870">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3738970"/>
                  </a:ext>
                </a:extLst>
              </a:tr>
              <a:tr h="120870">
                <a:tc>
                  <a:txBody>
                    <a:bodyPr/>
                    <a:lstStyle/>
                    <a:p>
                      <a:pPr algn="l" fontAlgn="b"/>
                      <a:r>
                        <a:rPr lang="en-US" sz="800" b="0" i="0" u="none" strike="noStrike">
                          <a:solidFill>
                            <a:srgbClr val="000000"/>
                          </a:solidFill>
                          <a:effectLst/>
                          <a:latin typeface="Arial" panose="020B0604020202020204" pitchFamily="34" charset="0"/>
                        </a:rPr>
                        <a:t>[BE-BE] PST Zandvliet 1 [DIR] / N-1 [BE-BE] PST Zandvliet 2</a:t>
                      </a:r>
                    </a:p>
                  </a:txBody>
                  <a:tcPr marL="8532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092896331"/>
                  </a:ext>
                </a:extLst>
              </a:tr>
              <a:tr h="120870">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8532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172,8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0552861"/>
                  </a:ext>
                </a:extLst>
              </a:tr>
              <a:tr h="120870">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476,34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2850%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784897754"/>
                  </a:ext>
                </a:extLst>
              </a:tr>
            </a:tbl>
          </a:graphicData>
        </a:graphic>
      </p:graphicFrame>
    </p:spTree>
    <p:extLst>
      <p:ext uri="{BB962C8B-B14F-4D97-AF65-F5344CB8AC3E}">
        <p14:creationId xmlns:p14="http://schemas.microsoft.com/office/powerpoint/2010/main" val="31702076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BD20210210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nvGraphicFramePr>
        <p:xfrm>
          <a:off x="2095966" y="1079505"/>
          <a:ext cx="5887105" cy="4351328"/>
        </p:xfrm>
        <a:graphic>
          <a:graphicData uri="http://schemas.openxmlformats.org/drawingml/2006/table">
            <a:tbl>
              <a:tblPr/>
              <a:tblGrid>
                <a:gridCol w="4338708">
                  <a:extLst>
                    <a:ext uri="{9D8B030D-6E8A-4147-A177-3AD203B41FA5}">
                      <a16:colId xmlns:a16="http://schemas.microsoft.com/office/drawing/2014/main" val="1429392264"/>
                    </a:ext>
                  </a:extLst>
                </a:gridCol>
                <a:gridCol w="1143308">
                  <a:extLst>
                    <a:ext uri="{9D8B030D-6E8A-4147-A177-3AD203B41FA5}">
                      <a16:colId xmlns:a16="http://schemas.microsoft.com/office/drawing/2014/main" val="4169813666"/>
                    </a:ext>
                  </a:extLst>
                </a:gridCol>
                <a:gridCol w="405089">
                  <a:extLst>
                    <a:ext uri="{9D8B030D-6E8A-4147-A177-3AD203B41FA5}">
                      <a16:colId xmlns:a16="http://schemas.microsoft.com/office/drawing/2014/main" val="1720379022"/>
                    </a:ext>
                  </a:extLst>
                </a:gridCol>
              </a:tblGrid>
              <a:tr h="135979">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648255405"/>
                  </a:ext>
                </a:extLst>
              </a:tr>
              <a:tr h="135979">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160,19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83330505"/>
                  </a:ext>
                </a:extLst>
              </a:tr>
              <a:tr h="13597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160,19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13824934"/>
                  </a:ext>
                </a:extLst>
              </a:tr>
              <a:tr h="135979">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9499659"/>
                  </a:ext>
                </a:extLst>
              </a:tr>
              <a:tr h="13597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142,97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99617185"/>
                  </a:ext>
                </a:extLst>
              </a:tr>
              <a:tr h="135979">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203,24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7557732"/>
                  </a:ext>
                </a:extLst>
              </a:tr>
              <a:tr h="13597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78027797"/>
                  </a:ext>
                </a:extLst>
              </a:tr>
              <a:tr h="135979">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65228065"/>
                  </a:ext>
                </a:extLst>
              </a:tr>
              <a:tr h="13597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211,81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1820290"/>
                  </a:ext>
                </a:extLst>
              </a:tr>
              <a:tr h="135979">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1909646"/>
                  </a:ext>
                </a:extLst>
              </a:tr>
              <a:tr h="13597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178,5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3234895"/>
                  </a:ext>
                </a:extLst>
              </a:tr>
              <a:tr h="135979">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97,85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0472416"/>
                  </a:ext>
                </a:extLst>
              </a:tr>
              <a:tr h="13597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97,85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9370224"/>
                  </a:ext>
                </a:extLst>
              </a:tr>
              <a:tr h="135979">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3898205"/>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39224007"/>
                  </a:ext>
                </a:extLst>
              </a:tr>
              <a:tr h="13597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901172750"/>
                  </a:ext>
                </a:extLst>
              </a:tr>
              <a:tr h="135979">
                <a:tc>
                  <a:txBody>
                    <a:bodyPr/>
                    <a:lstStyle/>
                    <a:p>
                      <a:pPr algn="l" fontAlgn="b"/>
                      <a:r>
                        <a:rPr lang="sl-SI" sz="800" b="0" i="0" u="none" strike="noStrike">
                          <a:solidFill>
                            <a:srgbClr val="000000"/>
                          </a:solidFill>
                          <a:effectLst/>
                          <a:latin typeface="Arial" panose="020B0604020202020204" pitchFamily="34" charset="0"/>
                        </a:rPr>
                        <a:t>[PL-PL] Mikulowa PST3 [OPP] / N-1 Hagenwerder - Mikulowa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989904746"/>
                  </a:ext>
                </a:extLst>
              </a:tr>
              <a:tr h="135979">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75,83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3922005"/>
                  </a:ext>
                </a:extLst>
              </a:tr>
              <a:tr h="135979">
                <a:tc>
                  <a:txBody>
                    <a:bodyPr/>
                    <a:lstStyle/>
                    <a:p>
                      <a:pPr algn="l" fontAlgn="b"/>
                      <a:r>
                        <a:rPr lang="sl-SI" sz="800" b="0" i="0" u="none" strike="noStrike">
                          <a:solidFill>
                            <a:srgbClr val="000000"/>
                          </a:solidFill>
                          <a:effectLst/>
                          <a:latin typeface="Arial" panose="020B0604020202020204" pitchFamily="34" charset="0"/>
                        </a:rPr>
                        <a:t>[RO-RO] Portile de Fier - Resita c1 [DIR] / N-1 Portile de Fier - Resita c2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53,62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19769163"/>
                  </a:ext>
                </a:extLst>
              </a:tr>
              <a:tr h="135979">
                <a:tc>
                  <a:txBody>
                    <a:bodyPr/>
                    <a:lstStyle/>
                    <a:p>
                      <a:pPr algn="l" fontAlgn="b"/>
                      <a:r>
                        <a:rPr lang="sl-SI" sz="800" b="0" i="0" u="none" strike="noStrike">
                          <a:solidFill>
                            <a:srgbClr val="000000"/>
                          </a:solidFill>
                          <a:effectLst/>
                          <a:latin typeface="Arial" panose="020B0604020202020204" pitchFamily="34" charset="0"/>
                        </a:rPr>
                        <a:t>[RO-RO] TR Portile de Fier 400/220 3 [OPP] / N-1 Portile de Fier - Resita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75,83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34679564"/>
                  </a:ext>
                </a:extLst>
              </a:tr>
              <a:tr h="135979">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67447458"/>
                  </a:ext>
                </a:extLst>
              </a:tr>
              <a:tr h="13597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3087778"/>
                  </a:ext>
                </a:extLst>
              </a:tr>
              <a:tr h="13597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321,74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4697908"/>
                  </a:ext>
                </a:extLst>
              </a:tr>
              <a:tr h="135979">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436,19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60173752"/>
                  </a:ext>
                </a:extLst>
              </a:tr>
              <a:tr h="13597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8781896"/>
                  </a:ext>
                </a:extLst>
              </a:tr>
              <a:tr h="135979">
                <a:tc>
                  <a:txBody>
                    <a:bodyPr/>
                    <a:lstStyle/>
                    <a:p>
                      <a:pPr algn="l" fontAlgn="b"/>
                      <a:r>
                        <a:rPr lang="sl-SI" sz="800" b="0" i="0" u="none" strike="noStrike">
                          <a:solidFill>
                            <a:srgbClr val="000000"/>
                          </a:solidFill>
                          <a:effectLst/>
                          <a:latin typeface="Arial" panose="020B0604020202020204" pitchFamily="34" charset="0"/>
                        </a:rPr>
                        <a:t>[RO-RO] Portile de Fier - Resita c1 [DIR] / N-1 Portile de Fier - Resita c2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436,19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353748674"/>
                  </a:ext>
                </a:extLst>
              </a:tr>
              <a:tr h="135979">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390,46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44606005"/>
                  </a:ext>
                </a:extLst>
              </a:tr>
              <a:tr h="13597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3032677"/>
                  </a:ext>
                </a:extLst>
              </a:tr>
              <a:tr h="13597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390,46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839553830"/>
                  </a:ext>
                </a:extLst>
              </a:tr>
              <a:tr h="135979">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350,57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4507808"/>
                  </a:ext>
                </a:extLst>
              </a:tr>
              <a:tr h="13597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39597433"/>
                  </a:ext>
                </a:extLst>
              </a:tr>
              <a:tr h="135979">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350,57</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085805283"/>
                  </a:ext>
                </a:extLst>
              </a:tr>
            </a:tbl>
          </a:graphicData>
        </a:graphic>
      </p:graphicFrame>
    </p:spTree>
    <p:extLst>
      <p:ext uri="{BB962C8B-B14F-4D97-AF65-F5344CB8AC3E}">
        <p14:creationId xmlns:p14="http://schemas.microsoft.com/office/powerpoint/2010/main" val="4406330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BD20210210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nvGraphicFramePr>
        <p:xfrm>
          <a:off x="1534319" y="1473994"/>
          <a:ext cx="7010400" cy="3562350"/>
        </p:xfrm>
        <a:graphic>
          <a:graphicData uri="http://schemas.openxmlformats.org/drawingml/2006/table">
            <a:tbl>
              <a:tblPr/>
              <a:tblGrid>
                <a:gridCol w="5166560">
                  <a:extLst>
                    <a:ext uri="{9D8B030D-6E8A-4147-A177-3AD203B41FA5}">
                      <a16:colId xmlns:a16="http://schemas.microsoft.com/office/drawing/2014/main" val="3424914386"/>
                    </a:ext>
                  </a:extLst>
                </a:gridCol>
                <a:gridCol w="1361458">
                  <a:extLst>
                    <a:ext uri="{9D8B030D-6E8A-4147-A177-3AD203B41FA5}">
                      <a16:colId xmlns:a16="http://schemas.microsoft.com/office/drawing/2014/main" val="3334218883"/>
                    </a:ext>
                  </a:extLst>
                </a:gridCol>
                <a:gridCol w="482382">
                  <a:extLst>
                    <a:ext uri="{9D8B030D-6E8A-4147-A177-3AD203B41FA5}">
                      <a16:colId xmlns:a16="http://schemas.microsoft.com/office/drawing/2014/main" val="1312273072"/>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293,97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6960893"/>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8935651"/>
                  </a:ext>
                </a:extLst>
              </a:tr>
              <a:tr h="161925">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293,97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54308848"/>
                  </a:ext>
                </a:extLst>
              </a:tr>
              <a:tr h="161925">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249,13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49127445"/>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46344589"/>
                  </a:ext>
                </a:extLst>
              </a:tr>
              <a:tr h="161925">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249,13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339111576"/>
                  </a:ext>
                </a:extLst>
              </a:tr>
              <a:tr h="161925">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176,02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1625173"/>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32391424"/>
                  </a:ext>
                </a:extLst>
              </a:tr>
              <a:tr h="161925">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176,02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979287496"/>
                  </a:ext>
                </a:extLst>
              </a:tr>
              <a:tr h="161925">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92302259"/>
                  </a:ext>
                </a:extLst>
              </a:tr>
              <a:tr h="161925">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29,94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24896708"/>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60,52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29120044"/>
                  </a:ext>
                </a:extLst>
              </a:tr>
              <a:tr h="161925">
                <a:tc>
                  <a:txBody>
                    <a:bodyPr/>
                    <a:lstStyle/>
                    <a:p>
                      <a:pPr algn="l" fontAlgn="b"/>
                      <a:r>
                        <a:rPr lang="sl-SI" sz="1000" b="0" i="0" u="none" strike="noStrike">
                          <a:solidFill>
                            <a:srgbClr val="000000"/>
                          </a:solidFill>
                          <a:effectLst/>
                          <a:latin typeface="Arial" panose="020B0604020202020204" pitchFamily="34" charset="0"/>
                        </a:rPr>
                        <a:t>[RO-RO] TR Portile de Fier 400/220 3 [OPP] / N-1 Portile de Fier - Resita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286849"/>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96,51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2402160"/>
                  </a:ext>
                </a:extLst>
              </a:tr>
              <a:tr h="161925">
                <a:tc>
                  <a:txBody>
                    <a:bodyPr/>
                    <a:lstStyle/>
                    <a:p>
                      <a:pPr algn="l" fontAlgn="b"/>
                      <a:r>
                        <a:rPr lang="sl-SI"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7269301"/>
                  </a:ext>
                </a:extLst>
              </a:tr>
              <a:tr h="161925">
                <a:tc>
                  <a:txBody>
                    <a:bodyPr/>
                    <a:lstStyle/>
                    <a:p>
                      <a:pPr algn="l" fontAlgn="b"/>
                      <a:r>
                        <a:rPr lang="sl-SI" sz="1000" b="0" i="0" u="none" strike="noStrike">
                          <a:solidFill>
                            <a:srgbClr val="000000"/>
                          </a:solidFill>
                          <a:effectLst/>
                          <a:latin typeface="Arial" panose="020B0604020202020204" pitchFamily="34" charset="0"/>
                        </a:rPr>
                        <a:t>[RO-RO] TR Portile de Fier 400/220 3 [OPP] / N-1 Portile de Fier - Resita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96,51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167200070"/>
                  </a:ext>
                </a:extLst>
              </a:tr>
              <a:tr h="161925">
                <a:tc>
                  <a:txBody>
                    <a:bodyPr/>
                    <a:lstStyle/>
                    <a:p>
                      <a:pPr algn="l" fontAlgn="b"/>
                      <a:r>
                        <a:rPr lang="en-US" sz="1000" b="0" i="0" u="none" strike="noStrike">
                          <a:solidFill>
                            <a:srgbClr val="000000"/>
                          </a:solidFill>
                          <a:effectLst/>
                          <a:latin typeface="Arial" panose="020B0604020202020204" pitchFamily="34" charset="0"/>
                        </a:rPr>
                        <a:t>[BE-BE] Y-Mercator (-Doel - Lillo) 380.52 [DIR] / N-1 [BE-BE] Doel - Mercator 380.54</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582045393"/>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154,84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6666461"/>
                  </a:ext>
                </a:extLst>
              </a:tr>
              <a:tr h="161925">
                <a:tc>
                  <a:txBody>
                    <a:bodyPr/>
                    <a:lstStyle/>
                    <a:p>
                      <a:pPr algn="l" fontAlgn="b"/>
                      <a:r>
                        <a:rPr lang="sl-SI"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1462448"/>
                  </a:ext>
                </a:extLst>
              </a:tr>
              <a:tr h="161925">
                <a:tc>
                  <a:txBody>
                    <a:bodyPr/>
                    <a:lstStyle/>
                    <a:p>
                      <a:pPr algn="l" fontAlgn="b"/>
                      <a:r>
                        <a:rPr lang="sl-SI" sz="1000" b="0" i="0" u="none" strike="noStrike">
                          <a:solidFill>
                            <a:srgbClr val="000000"/>
                          </a:solidFill>
                          <a:effectLst/>
                          <a:latin typeface="Arial" panose="020B0604020202020204" pitchFamily="34" charset="0"/>
                        </a:rPr>
                        <a:t>[RO-RO] TR Portile de Fier 400/220 3 [OPP] / N-1 Portile de Fier - Resita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154,84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195406680"/>
                  </a:ext>
                </a:extLst>
              </a:tr>
              <a:tr h="161925">
                <a:tc>
                  <a:txBody>
                    <a:bodyPr/>
                    <a:lstStyle/>
                    <a:p>
                      <a:pPr algn="l" fontAlgn="b"/>
                      <a:r>
                        <a:rPr lang="en-US" sz="1000" b="0" i="0" u="none" strike="noStrike">
                          <a:solidFill>
                            <a:srgbClr val="000000"/>
                          </a:solidFill>
                          <a:effectLst/>
                          <a:latin typeface="Arial" panose="020B0604020202020204" pitchFamily="34" charset="0"/>
                        </a:rPr>
                        <a:t>[BE-BE] Doel - Zandvliet 380.25 [OPP] / N-1 [BE-BE] PST Zandvliet 1</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25,76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9098181"/>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436,19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1626%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173286363"/>
                  </a:ext>
                </a:extLst>
              </a:tr>
            </a:tbl>
          </a:graphicData>
        </a:graphic>
      </p:graphicFrame>
    </p:spTree>
    <p:extLst>
      <p:ext uri="{BB962C8B-B14F-4D97-AF65-F5344CB8AC3E}">
        <p14:creationId xmlns:p14="http://schemas.microsoft.com/office/powerpoint/2010/main" val="22166664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BD20210217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nvGraphicFramePr>
        <p:xfrm>
          <a:off x="1569825" y="1079494"/>
          <a:ext cx="6939388" cy="4351350"/>
        </p:xfrm>
        <a:graphic>
          <a:graphicData uri="http://schemas.openxmlformats.org/drawingml/2006/table">
            <a:tbl>
              <a:tblPr/>
              <a:tblGrid>
                <a:gridCol w="5287695">
                  <a:extLst>
                    <a:ext uri="{9D8B030D-6E8A-4147-A177-3AD203B41FA5}">
                      <a16:colId xmlns:a16="http://schemas.microsoft.com/office/drawing/2014/main" val="3681323384"/>
                    </a:ext>
                  </a:extLst>
                </a:gridCol>
                <a:gridCol w="1219581">
                  <a:extLst>
                    <a:ext uri="{9D8B030D-6E8A-4147-A177-3AD203B41FA5}">
                      <a16:colId xmlns:a16="http://schemas.microsoft.com/office/drawing/2014/main" val="985572863"/>
                    </a:ext>
                  </a:extLst>
                </a:gridCol>
                <a:gridCol w="432112">
                  <a:extLst>
                    <a:ext uri="{9D8B030D-6E8A-4147-A177-3AD203B41FA5}">
                      <a16:colId xmlns:a16="http://schemas.microsoft.com/office/drawing/2014/main" val="4073448217"/>
                    </a:ext>
                  </a:extLst>
                </a:gridCol>
              </a:tblGrid>
              <a:tr h="145045">
                <a:tc>
                  <a:txBody>
                    <a:bodyPr/>
                    <a:lstStyle/>
                    <a:p>
                      <a:pPr algn="l" fontAlgn="b"/>
                      <a:r>
                        <a:rPr lang="sl-SI" sz="9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73737808"/>
                  </a:ext>
                </a:extLst>
              </a:tr>
              <a:tr h="145045">
                <a:tc>
                  <a:txBody>
                    <a:bodyPr/>
                    <a:lstStyle/>
                    <a:p>
                      <a:pPr algn="l" fontAlgn="b"/>
                      <a:r>
                        <a:rPr lang="sl-SI" sz="9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55,24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00715783"/>
                  </a:ext>
                </a:extLst>
              </a:tr>
              <a:tr h="145045">
                <a:tc>
                  <a:txBody>
                    <a:bodyPr/>
                    <a:lstStyle/>
                    <a:p>
                      <a:pPr algn="l" fontAlgn="b"/>
                      <a:r>
                        <a:rPr lang="de-DE" sz="900" b="0" i="0" u="none" strike="noStrike">
                          <a:solidFill>
                            <a:srgbClr val="000000"/>
                          </a:solidFill>
                          <a:effectLst/>
                          <a:latin typeface="Arial" panose="020B0604020202020204" pitchFamily="34" charset="0"/>
                        </a:rPr>
                        <a:t>[D8-PL] Hagenwerder - Mikulowa 568 [DIR] [D8] / N-1 Hagenwerder - Mikulowa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55,24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10750574"/>
                  </a:ext>
                </a:extLst>
              </a:tr>
              <a:tr h="145045">
                <a:tc>
                  <a:txBody>
                    <a:bodyPr/>
                    <a:lstStyle/>
                    <a:p>
                      <a:pPr algn="l" fontAlgn="b"/>
                      <a:r>
                        <a:rPr lang="en-US" sz="900" b="0" i="0" u="none" strike="noStrike">
                          <a:solidFill>
                            <a:srgbClr val="000000"/>
                          </a:solidFill>
                          <a:effectLst/>
                          <a:latin typeface="Arial" panose="020B0604020202020204" pitchFamily="34" charset="0"/>
                        </a:rPr>
                        <a:t>[BE-BE] Achene - Gramme 380.10 [OPP] / N-1 [BE-FR] Avelgem - Avelin 380.80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271359288"/>
                  </a:ext>
                </a:extLst>
              </a:tr>
              <a:tr h="145045">
                <a:tc>
                  <a:txBody>
                    <a:bodyPr/>
                    <a:lstStyle/>
                    <a:p>
                      <a:pPr algn="l" fontAlgn="b"/>
                      <a:r>
                        <a:rPr lang="sl-SI" sz="9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0337135"/>
                  </a:ext>
                </a:extLst>
              </a:tr>
              <a:tr h="145045">
                <a:tc>
                  <a:txBody>
                    <a:bodyPr/>
                    <a:lstStyle/>
                    <a:p>
                      <a:pPr algn="l" fontAlgn="b"/>
                      <a:r>
                        <a:rPr lang="de-DE" sz="900" b="0" i="0" u="none" strike="noStrike">
                          <a:solidFill>
                            <a:srgbClr val="000000"/>
                          </a:solidFill>
                          <a:effectLst/>
                          <a:latin typeface="Arial" panose="020B0604020202020204" pitchFamily="34" charset="0"/>
                        </a:rPr>
                        <a:t>[D8-D8] Hagenwerder - Schmoelln 553 [OPP] / N-1 Hagenwerder - Schmoelln 554</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719495"/>
                  </a:ext>
                </a:extLst>
              </a:tr>
              <a:tr h="145045">
                <a:tc>
                  <a:txBody>
                    <a:bodyPr/>
                    <a:lstStyle/>
                    <a:p>
                      <a:pPr algn="l" fontAlgn="b"/>
                      <a:r>
                        <a:rPr lang="sl-SI" sz="9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33,57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45723073"/>
                  </a:ext>
                </a:extLst>
              </a:tr>
              <a:tr h="145045">
                <a:tc>
                  <a:txBody>
                    <a:bodyPr/>
                    <a:lstStyle/>
                    <a:p>
                      <a:pPr algn="l" fontAlgn="b"/>
                      <a:r>
                        <a:rPr lang="de-DE" sz="900" b="0" i="0" u="none" strike="noStrike">
                          <a:solidFill>
                            <a:srgbClr val="000000"/>
                          </a:solidFill>
                          <a:effectLst/>
                          <a:latin typeface="Arial" panose="020B0604020202020204" pitchFamily="34" charset="0"/>
                        </a:rPr>
                        <a:t>[D8-PL] Hagenwerder - Mikulowa 568 [DIR] [D8] / N-1 Hagenwerder - Mikulowa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33,57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26857562"/>
                  </a:ext>
                </a:extLst>
              </a:tr>
              <a:tr h="145045">
                <a:tc>
                  <a:txBody>
                    <a:bodyPr/>
                    <a:lstStyle/>
                    <a:p>
                      <a:pPr algn="l" fontAlgn="b"/>
                      <a:r>
                        <a:rPr lang="sl-SI" sz="900" b="0" i="0" u="none" strike="noStrike">
                          <a:solidFill>
                            <a:srgbClr val="000000"/>
                          </a:solidFill>
                          <a:effectLst/>
                          <a:latin typeface="Arial" panose="020B0604020202020204" pitchFamily="34" charset="0"/>
                        </a:rPr>
                        <a:t>[NL-D7] Maasbracht - Oberzier  SELFK WS [DIR] [D7] / N-1 Maasbracht - Siersdorf SELFK SW/Z</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475759226"/>
                  </a:ext>
                </a:extLst>
              </a:tr>
              <a:tr h="145045">
                <a:tc>
                  <a:txBody>
                    <a:bodyPr/>
                    <a:lstStyle/>
                    <a:p>
                      <a:pPr algn="l" fontAlgn="b"/>
                      <a:r>
                        <a:rPr lang="sl-SI" sz="9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90,86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25399736"/>
                  </a:ext>
                </a:extLst>
              </a:tr>
              <a:tr h="145045">
                <a:tc>
                  <a:txBody>
                    <a:bodyPr/>
                    <a:lstStyle/>
                    <a:p>
                      <a:pPr algn="l" fontAlgn="b"/>
                      <a:r>
                        <a:rPr lang="sl-SI" sz="900" b="0" i="0" u="none" strike="noStrike">
                          <a:solidFill>
                            <a:srgbClr val="000000"/>
                          </a:solidFill>
                          <a:effectLst/>
                          <a:latin typeface="Arial" panose="020B0604020202020204" pitchFamily="34" charset="0"/>
                        </a:rPr>
                        <a:t>[D8-PL] Vierraden - Krajnik 1 [OPP] [PL] / N-1 Krajnik - Plewiska</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56,67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5166588"/>
                  </a:ext>
                </a:extLst>
              </a:tr>
              <a:tr h="145045">
                <a:tc>
                  <a:txBody>
                    <a:bodyPr/>
                    <a:lstStyle/>
                    <a:p>
                      <a:pPr algn="l" fontAlgn="b"/>
                      <a:r>
                        <a:rPr lang="sl-SI" sz="900" b="0" i="0" u="none" strike="noStrike">
                          <a:solidFill>
                            <a:srgbClr val="000000"/>
                          </a:solidFill>
                          <a:effectLst/>
                          <a:latin typeface="Arial" panose="020B0604020202020204" pitchFamily="34" charset="0"/>
                        </a:rPr>
                        <a:t>[PL-PL] Mikulowa PST1 [OPP] / N-1 Vierraden - Krajnik 2</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90,86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336684822"/>
                  </a:ext>
                </a:extLst>
              </a:tr>
              <a:tr h="145045">
                <a:tc>
                  <a:txBody>
                    <a:bodyPr/>
                    <a:lstStyle/>
                    <a:p>
                      <a:pPr algn="l" fontAlgn="b"/>
                      <a:r>
                        <a:rPr lang="sl-SI" sz="9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567,26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3035213"/>
                  </a:ext>
                </a:extLst>
              </a:tr>
              <a:tr h="145045">
                <a:tc>
                  <a:txBody>
                    <a:bodyPr/>
                    <a:lstStyle/>
                    <a:p>
                      <a:pPr algn="l" fontAlgn="b"/>
                      <a:r>
                        <a:rPr lang="sl-SI" sz="900" b="0" i="0" u="none" strike="noStrike">
                          <a:solidFill>
                            <a:srgbClr val="000000"/>
                          </a:solidFill>
                          <a:effectLst/>
                          <a:latin typeface="Arial" panose="020B0604020202020204" pitchFamily="34" charset="0"/>
                        </a:rPr>
                        <a:t>[D2-D2] Altheim - Sittling 219 [OPP] / N-1 Altheim - Sittling 220</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56,45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9951268"/>
                  </a:ext>
                </a:extLst>
              </a:tr>
              <a:tr h="145045">
                <a:tc>
                  <a:txBody>
                    <a:bodyPr/>
                    <a:lstStyle/>
                    <a:p>
                      <a:pPr algn="l" fontAlgn="b"/>
                      <a:r>
                        <a:rPr lang="de-DE" sz="900" b="0" i="0" u="none" strike="noStrike">
                          <a:solidFill>
                            <a:srgbClr val="000000"/>
                          </a:solidFill>
                          <a:effectLst/>
                          <a:latin typeface="Arial" panose="020B0604020202020204" pitchFamily="34" charset="0"/>
                        </a:rPr>
                        <a:t>[D8-D8] Neuenhagen - Vierraden 304 [DIR] / N-1 Hagenwerder - Mikulowa 2</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567,26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150925760"/>
                  </a:ext>
                </a:extLst>
              </a:tr>
              <a:tr h="145045">
                <a:tc>
                  <a:txBody>
                    <a:bodyPr/>
                    <a:lstStyle/>
                    <a:p>
                      <a:pPr algn="l" fontAlgn="b"/>
                      <a:r>
                        <a:rPr lang="sl-SI" sz="9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443,6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4217328"/>
                  </a:ext>
                </a:extLst>
              </a:tr>
              <a:tr h="145045">
                <a:tc>
                  <a:txBody>
                    <a:bodyPr/>
                    <a:lstStyle/>
                    <a:p>
                      <a:pPr algn="l" fontAlgn="b"/>
                      <a:r>
                        <a:rPr lang="sl-SI" sz="900" b="0" i="0" u="none" strike="noStrike">
                          <a:solidFill>
                            <a:srgbClr val="000000"/>
                          </a:solidFill>
                          <a:effectLst/>
                          <a:latin typeface="Arial" panose="020B0604020202020204" pitchFamily="34" charset="0"/>
                        </a:rPr>
                        <a:t>[SK-PL] Lemesany - Krosno Iskrz 2 [DIR] [PL] / N-1 Lemesany - Krosno Iskrz 1</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17,13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3769989"/>
                  </a:ext>
                </a:extLst>
              </a:tr>
              <a:tr h="145045">
                <a:tc>
                  <a:txBody>
                    <a:bodyPr/>
                    <a:lstStyle/>
                    <a:p>
                      <a:pPr algn="l" fontAlgn="b"/>
                      <a:r>
                        <a:rPr lang="sl-SI" sz="900" b="0" i="0" u="none" strike="noStrike">
                          <a:solidFill>
                            <a:srgbClr val="000000"/>
                          </a:solidFill>
                          <a:effectLst/>
                          <a:latin typeface="Arial" panose="020B0604020202020204" pitchFamily="34" charset="0"/>
                        </a:rPr>
                        <a:t>[D8-D8] Pasewalk - Vierraden 306 [DIR] / BASECASE</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443,6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49086878"/>
                  </a:ext>
                </a:extLst>
              </a:tr>
              <a:tr h="145045">
                <a:tc>
                  <a:txBody>
                    <a:bodyPr/>
                    <a:lstStyle/>
                    <a:p>
                      <a:pPr algn="l" fontAlgn="b"/>
                      <a:r>
                        <a:rPr lang="sl-SI" sz="9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138,35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04513235"/>
                  </a:ext>
                </a:extLst>
              </a:tr>
              <a:tr h="145045">
                <a:tc>
                  <a:txBody>
                    <a:bodyPr/>
                    <a:lstStyle/>
                    <a:p>
                      <a:pPr algn="l" fontAlgn="b"/>
                      <a:r>
                        <a:rPr lang="sl-SI" sz="900" b="0" i="0" u="none" strike="noStrike">
                          <a:solidFill>
                            <a:srgbClr val="000000"/>
                          </a:solidFill>
                          <a:effectLst/>
                          <a:latin typeface="Arial" panose="020B0604020202020204" pitchFamily="34" charset="0"/>
                        </a:rPr>
                        <a:t>[D8-PL] Vierraden - Krajnik 1 [OPP] [PL] / N-1 Kromolice - Ostrow</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138,35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6835681"/>
                  </a:ext>
                </a:extLst>
              </a:tr>
              <a:tr h="145045">
                <a:tc>
                  <a:txBody>
                    <a:bodyPr/>
                    <a:lstStyle/>
                    <a:p>
                      <a:pPr algn="l" fontAlgn="b"/>
                      <a:r>
                        <a:rPr lang="sl-SI" sz="900" b="0" i="0" u="none" strike="noStrike">
                          <a:solidFill>
                            <a:srgbClr val="000000"/>
                          </a:solidFill>
                          <a:effectLst/>
                          <a:latin typeface="Arial" panose="020B0604020202020204" pitchFamily="34" charset="0"/>
                        </a:rPr>
                        <a:t>DE_AL_import / BASECASE</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4018969563"/>
                  </a:ext>
                </a:extLst>
              </a:tr>
              <a:tr h="145045">
                <a:tc>
                  <a:txBody>
                    <a:bodyPr/>
                    <a:lstStyle/>
                    <a:p>
                      <a:pPr algn="l" fontAlgn="b"/>
                      <a:r>
                        <a:rPr lang="sl-SI" sz="900" b="0" i="0" u="none" strike="noStrike">
                          <a:solidFill>
                            <a:srgbClr val="000000"/>
                          </a:solidFill>
                          <a:effectLst/>
                          <a:latin typeface="Arial" panose="020B0604020202020204" pitchFamily="34" charset="0"/>
                        </a:rPr>
                        <a:t>[SK-SK] V.Dur - Levice 2 [DIR] / N-1 V.Dur - Levice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19,69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350576963"/>
                  </a:ext>
                </a:extLst>
              </a:tr>
              <a:tr h="145045">
                <a:tc>
                  <a:txBody>
                    <a:bodyPr/>
                    <a:lstStyle/>
                    <a:p>
                      <a:pPr algn="l" fontAlgn="b"/>
                      <a:r>
                        <a:rPr lang="sl-SI" sz="9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154,15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47237418"/>
                  </a:ext>
                </a:extLst>
              </a:tr>
              <a:tr h="145045">
                <a:tc>
                  <a:txBody>
                    <a:bodyPr/>
                    <a:lstStyle/>
                    <a:p>
                      <a:pPr algn="l" fontAlgn="b"/>
                      <a:r>
                        <a:rPr lang="sl-SI" sz="900" b="0" i="0" u="none" strike="noStrike">
                          <a:solidFill>
                            <a:srgbClr val="000000"/>
                          </a:solidFill>
                          <a:effectLst/>
                          <a:latin typeface="Arial" panose="020B0604020202020204" pitchFamily="34" charset="0"/>
                        </a:rPr>
                        <a:t>[D8-PL] Vierraden - Krajnik 1 [OPP] [PL] / N-1 Kromolice - Ostrow</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154,15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9040463"/>
                  </a:ext>
                </a:extLst>
              </a:tr>
              <a:tr h="145045">
                <a:tc>
                  <a:txBody>
                    <a:bodyPr/>
                    <a:lstStyle/>
                    <a:p>
                      <a:pPr algn="l" fontAlgn="b"/>
                      <a:r>
                        <a:rPr lang="sl-SI" sz="900" b="0" i="0" u="none" strike="noStrike">
                          <a:solidFill>
                            <a:srgbClr val="000000"/>
                          </a:solidFill>
                          <a:effectLst/>
                          <a:latin typeface="Arial" panose="020B0604020202020204" pitchFamily="34" charset="0"/>
                        </a:rPr>
                        <a:t>[SK-SK] V.Dur - Levice 2 [DIR] / N-1 V.Dur - Levice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26,01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889614883"/>
                  </a:ext>
                </a:extLst>
              </a:tr>
              <a:tr h="145045">
                <a:tc>
                  <a:txBody>
                    <a:bodyPr/>
                    <a:lstStyle/>
                    <a:p>
                      <a:pPr algn="l" fontAlgn="b"/>
                      <a:r>
                        <a:rPr lang="en-US" sz="900" b="0" i="0" u="none" strike="noStrike">
                          <a:solidFill>
                            <a:srgbClr val="000000"/>
                          </a:solidFill>
                          <a:effectLst/>
                          <a:latin typeface="Arial" panose="020B0604020202020204" pitchFamily="34" charset="0"/>
                        </a:rPr>
                        <a:t>[BE-BE] Achene - Gramme 380.10 [OPP] / N-1 [BE-FR] Avelgem - Avelin 380.80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702891901"/>
                  </a:ext>
                </a:extLst>
              </a:tr>
              <a:tr h="145045">
                <a:tc>
                  <a:txBody>
                    <a:bodyPr/>
                    <a:lstStyle/>
                    <a:p>
                      <a:pPr algn="l" fontAlgn="b"/>
                      <a:r>
                        <a:rPr lang="sl-SI"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189,71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0754989"/>
                  </a:ext>
                </a:extLst>
              </a:tr>
              <a:tr h="145045">
                <a:tc>
                  <a:txBody>
                    <a:bodyPr/>
                    <a:lstStyle/>
                    <a:p>
                      <a:pPr algn="l" fontAlgn="b"/>
                      <a:r>
                        <a:rPr lang="sl-SI" sz="900" b="0" i="0" u="none" strike="noStrike">
                          <a:solidFill>
                            <a:srgbClr val="000000"/>
                          </a:solidFill>
                          <a:effectLst/>
                          <a:latin typeface="Arial" panose="020B0604020202020204" pitchFamily="34" charset="0"/>
                        </a:rPr>
                        <a:t>[D8-PL] Vierraden - Krajnik 1 [OPP] [PL] / N-1 Kromolice - Ostrow</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189,71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14395139"/>
                  </a:ext>
                </a:extLst>
              </a:tr>
              <a:tr h="145045">
                <a:tc>
                  <a:txBody>
                    <a:bodyPr/>
                    <a:lstStyle/>
                    <a:p>
                      <a:pPr algn="l" fontAlgn="b"/>
                      <a:r>
                        <a:rPr lang="sl-SI"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177,63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6307832"/>
                  </a:ext>
                </a:extLst>
              </a:tr>
              <a:tr h="145045">
                <a:tc>
                  <a:txBody>
                    <a:bodyPr/>
                    <a:lstStyle/>
                    <a:p>
                      <a:pPr algn="l" fontAlgn="b"/>
                      <a:r>
                        <a:rPr lang="sl-SI" sz="900" b="0" i="0" u="none" strike="noStrike">
                          <a:solidFill>
                            <a:srgbClr val="000000"/>
                          </a:solidFill>
                          <a:effectLst/>
                          <a:latin typeface="Arial" panose="020B0604020202020204" pitchFamily="34" charset="0"/>
                        </a:rPr>
                        <a:t>[D8-PL] Vierraden - Krajnik 1 [OPP] [PL] / N-1 Gorzow - Krajnik</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177,63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dirty="0">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2815642"/>
                  </a:ext>
                </a:extLst>
              </a:tr>
            </a:tbl>
          </a:graphicData>
        </a:graphic>
      </p:graphicFrame>
    </p:spTree>
    <p:extLst>
      <p:ext uri="{BB962C8B-B14F-4D97-AF65-F5344CB8AC3E}">
        <p14:creationId xmlns:p14="http://schemas.microsoft.com/office/powerpoint/2010/main" val="128144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16529344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BD20210217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nvGraphicFramePr>
        <p:xfrm>
          <a:off x="1166019" y="1635919"/>
          <a:ext cx="7747000" cy="3238500"/>
        </p:xfrm>
        <a:graphic>
          <a:graphicData uri="http://schemas.openxmlformats.org/drawingml/2006/table">
            <a:tbl>
              <a:tblPr/>
              <a:tblGrid>
                <a:gridCol w="5903081">
                  <a:extLst>
                    <a:ext uri="{9D8B030D-6E8A-4147-A177-3AD203B41FA5}">
                      <a16:colId xmlns:a16="http://schemas.microsoft.com/office/drawing/2014/main" val="4025233678"/>
                    </a:ext>
                  </a:extLst>
                </a:gridCol>
                <a:gridCol w="1361517">
                  <a:extLst>
                    <a:ext uri="{9D8B030D-6E8A-4147-A177-3AD203B41FA5}">
                      <a16:colId xmlns:a16="http://schemas.microsoft.com/office/drawing/2014/main" val="222920022"/>
                    </a:ext>
                  </a:extLst>
                </a:gridCol>
                <a:gridCol w="482402">
                  <a:extLst>
                    <a:ext uri="{9D8B030D-6E8A-4147-A177-3AD203B41FA5}">
                      <a16:colId xmlns:a16="http://schemas.microsoft.com/office/drawing/2014/main" val="2957804330"/>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432,59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8235856"/>
                  </a:ext>
                </a:extLst>
              </a:tr>
              <a:tr h="161925">
                <a:tc>
                  <a:txBody>
                    <a:bodyPr/>
                    <a:lstStyle/>
                    <a:p>
                      <a:pPr algn="l" fontAlgn="b"/>
                      <a:r>
                        <a:rPr lang="de-DE" sz="1000" b="0" i="0" u="none" strike="noStrike">
                          <a:solidFill>
                            <a:srgbClr val="000000"/>
                          </a:solidFill>
                          <a:effectLst/>
                          <a:latin typeface="Arial" panose="020B0604020202020204" pitchFamily="34" charset="0"/>
                        </a:rPr>
                        <a:t>[D8-D8] Neuenhagen - Vierraden 304 [DIR] / N-1 Vierraden - Pasewalk 306</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432,59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4918296"/>
                  </a:ext>
                </a:extLst>
              </a:tr>
              <a:tr h="161925">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8591564"/>
                  </a:ext>
                </a:extLst>
              </a:tr>
              <a:tr h="161925">
                <a:tc>
                  <a:txBody>
                    <a:bodyPr/>
                    <a:lstStyle/>
                    <a:p>
                      <a:pPr algn="l" fontAlgn="b"/>
                      <a:r>
                        <a:rPr lang="sl-SI" sz="1000" b="0" i="0" u="none" strike="noStrike">
                          <a:solidFill>
                            <a:srgbClr val="000000"/>
                          </a:solidFill>
                          <a:effectLst/>
                          <a:latin typeface="Arial" panose="020B0604020202020204" pitchFamily="34" charset="0"/>
                        </a:rPr>
                        <a:t>[D8-PL] Vierraden - Krajnik 1 [OPP] [PL] / N-1 Kromolice - Ostrow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226,6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46358601"/>
                  </a:ext>
                </a:extLst>
              </a:tr>
              <a:tr h="161925">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216,79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5546043"/>
                  </a:ext>
                </a:extLst>
              </a:tr>
              <a:tr h="161925">
                <a:tc>
                  <a:txBody>
                    <a:bodyPr/>
                    <a:lstStyle/>
                    <a:p>
                      <a:pPr algn="l" fontAlgn="b"/>
                      <a:r>
                        <a:rPr lang="sl-SI" sz="1000" b="0" i="0" u="none" strike="noStrike">
                          <a:solidFill>
                            <a:srgbClr val="000000"/>
                          </a:solidFill>
                          <a:effectLst/>
                          <a:latin typeface="Arial" panose="020B0604020202020204" pitchFamily="34" charset="0"/>
                        </a:rPr>
                        <a:t>[D8-PL] Vierraden - Krajnik 1 [OPP] [PL] / N-1 Kromolice - Ostrow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216,79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03514661"/>
                  </a:ext>
                </a:extLst>
              </a:tr>
              <a:tr h="161925">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68614757"/>
                  </a:ext>
                </a:extLst>
              </a:tr>
              <a:tr h="161925">
                <a:tc>
                  <a:txBody>
                    <a:bodyPr/>
                    <a:lstStyle/>
                    <a:p>
                      <a:pPr algn="l" fontAlgn="b"/>
                      <a:r>
                        <a:rPr lang="sl-SI" sz="1000" b="0" i="0" u="none" strike="noStrike">
                          <a:solidFill>
                            <a:srgbClr val="000000"/>
                          </a:solidFill>
                          <a:effectLst/>
                          <a:latin typeface="Arial" panose="020B0604020202020204" pitchFamily="34" charset="0"/>
                        </a:rPr>
                        <a:t>[SK-SK] V.Dur - Levice 1 [DIR] / N-1 V.Dur - Levice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23,33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64413535"/>
                  </a:ext>
                </a:extLst>
              </a:tr>
              <a:tr h="161925">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6843957"/>
                  </a:ext>
                </a:extLst>
              </a:tr>
              <a:tr h="161925">
                <a:tc>
                  <a:txBody>
                    <a:bodyPr/>
                    <a:lstStyle/>
                    <a:p>
                      <a:pPr algn="l" fontAlgn="b"/>
                      <a:r>
                        <a:rPr lang="sl-SI"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70124306"/>
                  </a:ext>
                </a:extLst>
              </a:tr>
              <a:tr h="161925">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672269683"/>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104,63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41368349"/>
                  </a:ext>
                </a:extLst>
              </a:tr>
              <a:tr h="161925">
                <a:tc>
                  <a:txBody>
                    <a:bodyPr/>
                    <a:lstStyle/>
                    <a:p>
                      <a:pPr algn="l" fontAlgn="b"/>
                      <a:r>
                        <a:rPr lang="sl-SI" sz="1000" b="0" i="0" u="none" strike="noStrike">
                          <a:solidFill>
                            <a:srgbClr val="000000"/>
                          </a:solidFill>
                          <a:effectLst/>
                          <a:latin typeface="Arial" panose="020B0604020202020204" pitchFamily="34" charset="0"/>
                        </a:rPr>
                        <a:t>[D8-PL] Vierraden - Krajnik 1 [OPP] [PL] / N-1 Kromolice - Ostrow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104,63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1156900"/>
                  </a:ext>
                </a:extLst>
              </a:tr>
              <a:tr h="161925">
                <a:tc>
                  <a:txBody>
                    <a:bodyPr/>
                    <a:lstStyle/>
                    <a:p>
                      <a:pPr algn="l" fontAlgn="b"/>
                      <a:r>
                        <a:rPr lang="en-US" sz="1000" b="0" i="0" u="none" strike="noStrike">
                          <a:solidFill>
                            <a:srgbClr val="000000"/>
                          </a:solidFill>
                          <a:effectLst/>
                          <a:latin typeface="Arial" panose="020B0604020202020204" pitchFamily="34" charset="0"/>
                        </a:rPr>
                        <a:t>[BE-BE] Achene - Gramme 380.10 [OPP] / N-1 [BE-FR] Avelgem - Avelin 380.80</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211256734"/>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38,28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81622976"/>
                  </a:ext>
                </a:extLst>
              </a:tr>
              <a:tr h="161925">
                <a:tc>
                  <a:txBody>
                    <a:bodyPr/>
                    <a:lstStyle/>
                    <a:p>
                      <a:pPr algn="l" fontAlgn="b"/>
                      <a:r>
                        <a:rPr lang="sl-SI" sz="1000" b="0" i="0" u="none" strike="noStrike">
                          <a:solidFill>
                            <a:srgbClr val="000000"/>
                          </a:solidFill>
                          <a:effectLst/>
                          <a:latin typeface="Arial" panose="020B0604020202020204" pitchFamily="34" charset="0"/>
                        </a:rPr>
                        <a:t>[D8-PL] Vierraden - Krajnik 1 [OPP] [PL] / N-1 Kromolice - Ostrow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14,77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45271612"/>
                  </a:ext>
                </a:extLst>
              </a:tr>
              <a:tr h="161925">
                <a:tc>
                  <a:txBody>
                    <a:bodyPr/>
                    <a:lstStyle/>
                    <a:p>
                      <a:pPr algn="l" fontAlgn="b"/>
                      <a:r>
                        <a:rPr lang="de-DE" sz="1000" b="0" i="0" u="none" strike="noStrike">
                          <a:solidFill>
                            <a:srgbClr val="000000"/>
                          </a:solidFill>
                          <a:effectLst/>
                          <a:latin typeface="Arial" panose="020B0604020202020204" pitchFamily="34" charset="0"/>
                        </a:rPr>
                        <a:t>[D8-D8] Hagenwerder - Schmoelln 553 [OPP] / N-1 Hagenwerder - Schmoelln 554</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218192100"/>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46,36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48176066"/>
                  </a:ext>
                </a:extLst>
              </a:tr>
              <a:tr h="161925">
                <a:tc>
                  <a:txBody>
                    <a:bodyPr/>
                    <a:lstStyle/>
                    <a:p>
                      <a:pPr algn="l" fontAlgn="b"/>
                      <a:r>
                        <a:rPr lang="de-DE" sz="1000" b="0" i="0" u="none" strike="noStrike">
                          <a:solidFill>
                            <a:srgbClr val="000000"/>
                          </a:solidFill>
                          <a:effectLst/>
                          <a:latin typeface="Arial" panose="020B0604020202020204" pitchFamily="34" charset="0"/>
                        </a:rPr>
                        <a:t>[D8-PL] Hagenwerder - Mikulowa 567 [DIR] [D8] / N-1 Hagenwerder - Mikulowa 1</a:t>
                      </a:r>
                    </a:p>
                  </a:txBody>
                  <a:tcPr marL="11430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46,36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92179666"/>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567,26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1215%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351494735"/>
                  </a:ext>
                </a:extLst>
              </a:tr>
            </a:tbl>
          </a:graphicData>
        </a:graphic>
      </p:graphicFrame>
    </p:spTree>
    <p:extLst>
      <p:ext uri="{BB962C8B-B14F-4D97-AF65-F5344CB8AC3E}">
        <p14:creationId xmlns:p14="http://schemas.microsoft.com/office/powerpoint/2010/main" val="32346766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BD20210221</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extLst>
              <p:ext uri="{D42A27DB-BD31-4B8C-83A1-F6EECF244321}">
                <p14:modId xmlns:p14="http://schemas.microsoft.com/office/powerpoint/2010/main" val="2882907285"/>
              </p:ext>
            </p:extLst>
          </p:nvPr>
        </p:nvGraphicFramePr>
        <p:xfrm>
          <a:off x="2500718" y="854869"/>
          <a:ext cx="5077601" cy="5372100"/>
        </p:xfrm>
        <a:graphic>
          <a:graphicData uri="http://schemas.openxmlformats.org/drawingml/2006/table">
            <a:tbl>
              <a:tblPr/>
              <a:tblGrid>
                <a:gridCol w="3869045">
                  <a:extLst>
                    <a:ext uri="{9D8B030D-6E8A-4147-A177-3AD203B41FA5}">
                      <a16:colId xmlns:a16="http://schemas.microsoft.com/office/drawing/2014/main" val="3102197039"/>
                    </a:ext>
                  </a:extLst>
                </a:gridCol>
                <a:gridCol w="892376">
                  <a:extLst>
                    <a:ext uri="{9D8B030D-6E8A-4147-A177-3AD203B41FA5}">
                      <a16:colId xmlns:a16="http://schemas.microsoft.com/office/drawing/2014/main" val="1327549155"/>
                    </a:ext>
                  </a:extLst>
                </a:gridCol>
                <a:gridCol w="316180">
                  <a:extLst>
                    <a:ext uri="{9D8B030D-6E8A-4147-A177-3AD203B41FA5}">
                      <a16:colId xmlns:a16="http://schemas.microsoft.com/office/drawing/2014/main" val="2341803389"/>
                    </a:ext>
                  </a:extLst>
                </a:gridCol>
              </a:tblGrid>
              <a:tr h="106130">
                <a:tc>
                  <a:txBody>
                    <a:bodyPr/>
                    <a:lstStyle/>
                    <a:p>
                      <a:pPr algn="l" fontAlgn="b"/>
                      <a:r>
                        <a:rPr lang="sl-SI" sz="75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5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5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14417012"/>
                  </a:ext>
                </a:extLst>
              </a:tr>
              <a:tr h="106130">
                <a:tc>
                  <a:txBody>
                    <a:bodyPr/>
                    <a:lstStyle/>
                    <a:p>
                      <a:pPr algn="l" fontAlgn="b"/>
                      <a:r>
                        <a:rPr lang="sl-SI" sz="75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3,09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8482759"/>
                  </a:ext>
                </a:extLst>
              </a:tr>
              <a:tr h="106130">
                <a:tc>
                  <a:txBody>
                    <a:bodyPr/>
                    <a:lstStyle/>
                    <a:p>
                      <a:pPr algn="l" fontAlgn="b"/>
                      <a:r>
                        <a:rPr lang="de-DE" sz="750" b="0" i="0" u="none" strike="noStrike">
                          <a:solidFill>
                            <a:srgbClr val="000000"/>
                          </a:solidFill>
                          <a:effectLst/>
                          <a:latin typeface="Arial" panose="020B0604020202020204" pitchFamily="34" charset="0"/>
                        </a:rPr>
                        <a:t>[D7-D7] Buerstadt  - Lambsheim BUERST W [DIR] / N-1 Rheinau - Hoheneck KUGELB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55337582"/>
                  </a:ext>
                </a:extLst>
              </a:tr>
              <a:tr h="106130">
                <a:tc>
                  <a:txBody>
                    <a:bodyPr/>
                    <a:lstStyle/>
                    <a:p>
                      <a:pPr algn="l" fontAlgn="b"/>
                      <a:r>
                        <a:rPr lang="sl-SI" sz="75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127375"/>
                  </a:ext>
                </a:extLst>
              </a:tr>
              <a:tr h="106130">
                <a:tc>
                  <a:txBody>
                    <a:bodyPr/>
                    <a:lstStyle/>
                    <a:p>
                      <a:pPr algn="l" fontAlgn="b"/>
                      <a:r>
                        <a:rPr lang="sl-SI" sz="750" b="0" i="0" u="none" strike="noStrike">
                          <a:solidFill>
                            <a:srgbClr val="000000"/>
                          </a:solidFill>
                          <a:effectLst/>
                          <a:latin typeface="Arial" panose="020B0604020202020204" pitchFamily="34" charset="0"/>
                        </a:rPr>
                        <a:t>[NL-BE] Maasbracht-Van Eyck 380 W [OPP] [NL] / N-1 [BE-BE] Achene - Gramme 380.10</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86381849"/>
                  </a:ext>
                </a:extLst>
              </a:tr>
              <a:tr h="106130">
                <a:tc>
                  <a:txBody>
                    <a:bodyPr/>
                    <a:lstStyle/>
                    <a:p>
                      <a:pPr algn="l" fontAlgn="b"/>
                      <a:r>
                        <a:rPr lang="sl-SI" sz="75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7572178"/>
                  </a:ext>
                </a:extLst>
              </a:tr>
              <a:tr h="106130">
                <a:tc>
                  <a:txBody>
                    <a:bodyPr/>
                    <a:lstStyle/>
                    <a:p>
                      <a:pPr algn="l" fontAlgn="b"/>
                      <a:r>
                        <a:rPr lang="en-US" sz="750" b="0" i="0" u="none" strike="noStrike">
                          <a:solidFill>
                            <a:srgbClr val="000000"/>
                          </a:solidFill>
                          <a:effectLst/>
                          <a:latin typeface="Arial" panose="020B0604020202020204" pitchFamily="34" charset="0"/>
                        </a:rPr>
                        <a:t>[BE-BE] PST Van Eyck 2 [OPP] / N-1 [BE-FR] Achene - Lonny 380.19</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7162418"/>
                  </a:ext>
                </a:extLst>
              </a:tr>
              <a:tr h="106130">
                <a:tc>
                  <a:txBody>
                    <a:bodyPr/>
                    <a:lstStyle/>
                    <a:p>
                      <a:pPr algn="l" fontAlgn="b"/>
                      <a:r>
                        <a:rPr lang="sl-SI" sz="75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16979596"/>
                  </a:ext>
                </a:extLst>
              </a:tr>
              <a:tr h="106130">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64577289"/>
                  </a:ext>
                </a:extLst>
              </a:tr>
              <a:tr h="106130">
                <a:tc>
                  <a:txBody>
                    <a:bodyPr/>
                    <a:lstStyle/>
                    <a:p>
                      <a:pPr algn="l" fontAlgn="b"/>
                      <a:r>
                        <a:rPr lang="sl-SI" sz="75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69466061"/>
                  </a:ext>
                </a:extLst>
              </a:tr>
              <a:tr h="106130">
                <a:tc>
                  <a:txBody>
                    <a:bodyPr/>
                    <a:lstStyle/>
                    <a:p>
                      <a:pPr algn="l" fontAlgn="b"/>
                      <a:r>
                        <a:rPr lang="de-DE" sz="750" b="0" i="0" u="none" strike="noStrike">
                          <a:solidFill>
                            <a:srgbClr val="000000"/>
                          </a:solidFill>
                          <a:effectLst/>
                          <a:latin typeface="Arial" panose="020B0604020202020204" pitchFamily="34" charset="0"/>
                        </a:rPr>
                        <a:t>[NL-D7] Maasbracht - Siersdorf  SELFK SW [DIR] [D7] / N-1 [BE-BE] Achene - Gramme 380.10</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2,07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7481200"/>
                  </a:ext>
                </a:extLst>
              </a:tr>
              <a:tr h="106130">
                <a:tc>
                  <a:txBody>
                    <a:bodyPr/>
                    <a:lstStyle/>
                    <a:p>
                      <a:pPr algn="l" fontAlgn="b"/>
                      <a:r>
                        <a:rPr lang="sl-SI" sz="75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8665431"/>
                  </a:ext>
                </a:extLst>
              </a:tr>
              <a:tr h="106130">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6699713"/>
                  </a:ext>
                </a:extLst>
              </a:tr>
              <a:tr h="106130">
                <a:tc>
                  <a:txBody>
                    <a:bodyPr/>
                    <a:lstStyle/>
                    <a:p>
                      <a:pPr algn="l" fontAlgn="b"/>
                      <a:r>
                        <a:rPr lang="sl-SI" sz="75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43900269"/>
                  </a:ext>
                </a:extLst>
              </a:tr>
              <a:tr h="106130">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12387913"/>
                  </a:ext>
                </a:extLst>
              </a:tr>
              <a:tr h="106130">
                <a:tc>
                  <a:txBody>
                    <a:bodyPr/>
                    <a:lstStyle/>
                    <a:p>
                      <a:pPr algn="l" fontAlgn="b"/>
                      <a:r>
                        <a:rPr lang="sl-SI" sz="75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43735170"/>
                  </a:ext>
                </a:extLst>
              </a:tr>
              <a:tr h="106130">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0722908"/>
                  </a:ext>
                </a:extLst>
              </a:tr>
              <a:tr h="106130">
                <a:tc>
                  <a:txBody>
                    <a:bodyPr/>
                    <a:lstStyle/>
                    <a:p>
                      <a:pPr algn="l" fontAlgn="b"/>
                      <a:r>
                        <a:rPr lang="sl-SI" sz="75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75828713"/>
                  </a:ext>
                </a:extLst>
              </a:tr>
              <a:tr h="106130">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58024355"/>
                  </a:ext>
                </a:extLst>
              </a:tr>
              <a:tr h="106130">
                <a:tc>
                  <a:txBody>
                    <a:bodyPr/>
                    <a:lstStyle/>
                    <a:p>
                      <a:pPr algn="l" fontAlgn="b"/>
                      <a:r>
                        <a:rPr lang="sl-SI" sz="75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24986354"/>
                  </a:ext>
                </a:extLst>
              </a:tr>
              <a:tr h="106130">
                <a:tc>
                  <a:txBody>
                    <a:bodyPr/>
                    <a:lstStyle/>
                    <a:p>
                      <a:pPr algn="l" fontAlgn="b"/>
                      <a:r>
                        <a:rPr lang="sl-SI" sz="750" b="0" i="0" u="none" strike="noStrike">
                          <a:solidFill>
                            <a:srgbClr val="000000"/>
                          </a:solidFill>
                          <a:effectLst/>
                          <a:latin typeface="Arial" panose="020B0604020202020204" pitchFamily="34" charset="0"/>
                        </a:rPr>
                        <a:t>[NL-BE] Maasbracht-Van Eyck 380 W [OPP] [NL] / N-1 [BE-BE] Achene - Gramme 380.10</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1215691"/>
                  </a:ext>
                </a:extLst>
              </a:tr>
              <a:tr h="106130">
                <a:tc>
                  <a:txBody>
                    <a:bodyPr/>
                    <a:lstStyle/>
                    <a:p>
                      <a:pPr algn="l" fontAlgn="b"/>
                      <a:r>
                        <a:rPr lang="sl-SI" sz="75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11005610"/>
                  </a:ext>
                </a:extLst>
              </a:tr>
              <a:tr h="106130">
                <a:tc>
                  <a:txBody>
                    <a:bodyPr/>
                    <a:lstStyle/>
                    <a:p>
                      <a:pPr algn="l" fontAlgn="b"/>
                      <a:r>
                        <a:rPr lang="sl-SI" sz="750" b="0" i="0" u="none" strike="noStrike">
                          <a:solidFill>
                            <a:srgbClr val="000000"/>
                          </a:solidFill>
                          <a:effectLst/>
                          <a:latin typeface="Arial" panose="020B0604020202020204" pitchFamily="34" charset="0"/>
                        </a:rPr>
                        <a:t>[NL-BE] Maasbracht-Van Eyck 380 W [OPP] [NL] / N-1 [BE-BE] Achene - Gramme 380.10</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6475069"/>
                  </a:ext>
                </a:extLst>
              </a:tr>
              <a:tr h="106130">
                <a:tc>
                  <a:txBody>
                    <a:bodyPr/>
                    <a:lstStyle/>
                    <a:p>
                      <a:pPr algn="l" fontAlgn="b"/>
                      <a:r>
                        <a:rPr lang="sl-SI" sz="75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90,93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4627571"/>
                  </a:ext>
                </a:extLst>
              </a:tr>
              <a:tr h="106130">
                <a:tc>
                  <a:txBody>
                    <a:bodyPr/>
                    <a:lstStyle/>
                    <a:p>
                      <a:pPr algn="l" fontAlgn="b"/>
                      <a:r>
                        <a:rPr lang="sl-SI" sz="750" b="0" i="0" u="none" strike="noStrike">
                          <a:solidFill>
                            <a:srgbClr val="000000"/>
                          </a:solidFill>
                          <a:effectLst/>
                          <a:latin typeface="Arial" panose="020B0604020202020204" pitchFamily="34" charset="0"/>
                        </a:rPr>
                        <a:t>DE_AL_import / BASECASE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82223129"/>
                  </a:ext>
                </a:extLst>
              </a:tr>
              <a:tr h="106130">
                <a:tc>
                  <a:txBody>
                    <a:bodyPr/>
                    <a:lstStyle/>
                    <a:p>
                      <a:pPr algn="l" fontAlgn="b"/>
                      <a:r>
                        <a:rPr lang="sl-SI" sz="750" b="0" i="0" u="none" strike="noStrike">
                          <a:solidFill>
                            <a:srgbClr val="000000"/>
                          </a:solidFill>
                          <a:effectLst/>
                          <a:latin typeface="Arial" panose="020B0604020202020204" pitchFamily="34" charset="0"/>
                        </a:rPr>
                        <a:t>[NL-D7] Maasbracht - Oberzier  SELFK WS [DIR] [D7] / N-1 Maasbracht - Siersdorf SELFK SW/Z</a:t>
                      </a:r>
                    </a:p>
                  </a:txBody>
                  <a:tcPr marL="74915"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0,26</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486502400"/>
                  </a:ext>
                </a:extLst>
              </a:tr>
              <a:tr h="106130">
                <a:tc>
                  <a:txBody>
                    <a:bodyPr/>
                    <a:lstStyle/>
                    <a:p>
                      <a:pPr algn="l" fontAlgn="b"/>
                      <a:r>
                        <a:rPr lang="sl-SI" sz="750" b="0" i="0" u="none" strike="noStrike">
                          <a:solidFill>
                            <a:srgbClr val="000000"/>
                          </a:solidFill>
                          <a:effectLst/>
                          <a:latin typeface="Arial" panose="020B0604020202020204" pitchFamily="34" charset="0"/>
                        </a:rPr>
                        <a:t>[PL-PL] Mikulowa PST1 [OPP] / N-1 Hagenwerder - Mikulowa 1</a:t>
                      </a:r>
                    </a:p>
                  </a:txBody>
                  <a:tcPr marL="74915"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90,93</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277265488"/>
                  </a:ext>
                </a:extLst>
              </a:tr>
              <a:tr h="106130">
                <a:tc>
                  <a:txBody>
                    <a:bodyPr/>
                    <a:lstStyle/>
                    <a:p>
                      <a:pPr algn="l" fontAlgn="b"/>
                      <a:r>
                        <a:rPr lang="sl-SI" sz="75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71,49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1602294"/>
                  </a:ext>
                </a:extLst>
              </a:tr>
              <a:tr h="106130">
                <a:tc>
                  <a:txBody>
                    <a:bodyPr/>
                    <a:lstStyle/>
                    <a:p>
                      <a:pPr algn="l" fontAlgn="b"/>
                      <a:r>
                        <a:rPr lang="en-US" sz="750" b="0" i="0" u="none" strike="noStrike">
                          <a:solidFill>
                            <a:srgbClr val="000000"/>
                          </a:solidFill>
                          <a:effectLst/>
                          <a:latin typeface="Arial" panose="020B0604020202020204" pitchFamily="34" charset="0"/>
                        </a:rPr>
                        <a:t>[BE-BE] PST Van Eyck 2 [OPP] / N-1 [BE-BE] PST Van Eyck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33796188"/>
                  </a:ext>
                </a:extLst>
              </a:tr>
              <a:tr h="106130">
                <a:tc>
                  <a:txBody>
                    <a:bodyPr/>
                    <a:lstStyle/>
                    <a:p>
                      <a:pPr algn="l" fontAlgn="b"/>
                      <a:r>
                        <a:rPr lang="sl-SI" sz="750" b="0" i="0" u="none" strike="noStrike">
                          <a:solidFill>
                            <a:srgbClr val="000000"/>
                          </a:solidFill>
                          <a:effectLst/>
                          <a:latin typeface="Arial" panose="020B0604020202020204" pitchFamily="34" charset="0"/>
                        </a:rPr>
                        <a:t>[PL-PL] Mikulowa PST1 [OPP] / N-1 Hagenwerder - Mikulowa 1</a:t>
                      </a:r>
                    </a:p>
                  </a:txBody>
                  <a:tcPr marL="74915"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71,49</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524410928"/>
                  </a:ext>
                </a:extLst>
              </a:tr>
              <a:tr h="106130">
                <a:tc>
                  <a:txBody>
                    <a:bodyPr/>
                    <a:lstStyle/>
                    <a:p>
                      <a:pPr algn="l" fontAlgn="b"/>
                      <a:r>
                        <a:rPr lang="sl-SI" sz="75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43,12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197394"/>
                  </a:ext>
                </a:extLst>
              </a:tr>
              <a:tr h="106130">
                <a:tc>
                  <a:txBody>
                    <a:bodyPr/>
                    <a:lstStyle/>
                    <a:p>
                      <a:pPr algn="l" fontAlgn="b"/>
                      <a:r>
                        <a:rPr lang="en-US" sz="750" b="0" i="0" u="none" strike="noStrike">
                          <a:solidFill>
                            <a:srgbClr val="000000"/>
                          </a:solidFill>
                          <a:effectLst/>
                          <a:latin typeface="Arial" panose="020B0604020202020204" pitchFamily="34" charset="0"/>
                        </a:rPr>
                        <a:t>[BE-BE] PST Van Eyck 2 [OPP] / N-1 [BE-BE] PST Van Eyck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92638616"/>
                  </a:ext>
                </a:extLst>
              </a:tr>
              <a:tr h="106130">
                <a:tc>
                  <a:txBody>
                    <a:bodyPr/>
                    <a:lstStyle/>
                    <a:p>
                      <a:pPr algn="l" fontAlgn="b"/>
                      <a:r>
                        <a:rPr lang="sl-SI" sz="750" b="0" i="0" u="none" strike="noStrike">
                          <a:solidFill>
                            <a:srgbClr val="000000"/>
                          </a:solidFill>
                          <a:effectLst/>
                          <a:latin typeface="Arial" panose="020B0604020202020204" pitchFamily="34" charset="0"/>
                        </a:rPr>
                        <a:t>[PL-PL] Mikulowa PST1 [OPP] / N-1 Hagenwerder - Mikulowa 1</a:t>
                      </a:r>
                    </a:p>
                  </a:txBody>
                  <a:tcPr marL="74915"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43,12</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126793433"/>
                  </a:ext>
                </a:extLst>
              </a:tr>
              <a:tr h="106130">
                <a:tc>
                  <a:txBody>
                    <a:bodyPr/>
                    <a:lstStyle/>
                    <a:p>
                      <a:pPr algn="l" fontAlgn="b"/>
                      <a:r>
                        <a:rPr lang="sl-SI" sz="75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8187261"/>
                  </a:ext>
                </a:extLst>
              </a:tr>
              <a:tr h="106130">
                <a:tc>
                  <a:txBody>
                    <a:bodyPr/>
                    <a:lstStyle/>
                    <a:p>
                      <a:pPr algn="l" fontAlgn="b"/>
                      <a:r>
                        <a:rPr lang="sl-SI" sz="750" b="0" i="0" u="none" strike="noStrike">
                          <a:solidFill>
                            <a:srgbClr val="000000"/>
                          </a:solidFill>
                          <a:effectLst/>
                          <a:latin typeface="Arial" panose="020B0604020202020204" pitchFamily="34" charset="0"/>
                        </a:rPr>
                        <a:t>[NL-D7] Maasbracht - Oberzier  SELFK WS [DIR] [D7] / N-1 Maasbracht - Siersdorf SELFK SW/Z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6583598"/>
                  </a:ext>
                </a:extLst>
              </a:tr>
              <a:tr h="106130">
                <a:tc>
                  <a:txBody>
                    <a:bodyPr/>
                    <a:lstStyle/>
                    <a:p>
                      <a:pPr algn="l" fontAlgn="b"/>
                      <a:r>
                        <a:rPr lang="sl-SI" sz="750" b="0" i="0" u="none" strike="noStrike">
                          <a:solidFill>
                            <a:srgbClr val="000000"/>
                          </a:solidFill>
                          <a:effectLst/>
                          <a:latin typeface="Arial" panose="020B0604020202020204" pitchFamily="34" charset="0"/>
                        </a:rPr>
                        <a:t>[PL-PL] Mikulowa PST1 [OPP] / N-1 Hagenwerder - Mikulowa 1</a:t>
                      </a:r>
                    </a:p>
                  </a:txBody>
                  <a:tcPr marL="74915"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14,7</a:t>
                      </a:r>
                    </a:p>
                  </a:txBody>
                  <a:tcPr marL="0" marR="0" marT="0" marB="0" anchor="b">
                    <a:lnL>
                      <a:noFill/>
                    </a:lnL>
                    <a:lnR>
                      <a:noFill/>
                    </a:lnR>
                    <a:lnT>
                      <a:noFill/>
                    </a:lnT>
                    <a:lnB>
                      <a:noFill/>
                    </a:lnB>
                  </a:tcPr>
                </a:tc>
                <a:tc>
                  <a:txBody>
                    <a:bodyPr/>
                    <a:lstStyle/>
                    <a:p>
                      <a:pPr algn="r" fontAlgn="b"/>
                      <a:r>
                        <a:rPr lang="sl-SI" sz="75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57210772"/>
                  </a:ext>
                </a:extLst>
              </a:tr>
              <a:tr h="106130">
                <a:tc>
                  <a:txBody>
                    <a:bodyPr/>
                    <a:lstStyle/>
                    <a:p>
                      <a:pPr algn="l" fontAlgn="b"/>
                      <a:r>
                        <a:rPr lang="sl-SI" sz="75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2393303"/>
                  </a:ext>
                </a:extLst>
              </a:tr>
              <a:tr h="106130">
                <a:tc>
                  <a:txBody>
                    <a:bodyPr/>
                    <a:lstStyle/>
                    <a:p>
                      <a:pPr algn="l" fontAlgn="b"/>
                      <a:r>
                        <a:rPr lang="sl-SI" sz="750" b="0" i="0" u="none" strike="noStrike">
                          <a:solidFill>
                            <a:srgbClr val="000000"/>
                          </a:solidFill>
                          <a:effectLst/>
                          <a:latin typeface="Arial" panose="020B0604020202020204" pitchFamily="34" charset="0"/>
                        </a:rPr>
                        <a:t>[NL-D7] Maasbracht - Oberzier  SELFK WS [DIR] [D7] / N-1 Maasbracht - Siersdorf SELFK SW/Z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0,23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5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07547277"/>
                  </a:ext>
                </a:extLst>
              </a:tr>
              <a:tr h="106130">
                <a:tc>
                  <a:txBody>
                    <a:bodyPr/>
                    <a:lstStyle/>
                    <a:p>
                      <a:pPr algn="l" fontAlgn="b"/>
                      <a:r>
                        <a:rPr lang="sl-SI" sz="75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0,22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50" b="1" i="0" u="none" strike="noStrike">
                          <a:solidFill>
                            <a:srgbClr val="000000"/>
                          </a:solidFill>
                          <a:effectLst/>
                          <a:latin typeface="Arial" panose="020B0604020202020204" pitchFamily="34" charset="0"/>
                        </a:rPr>
                        <a:t>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36792542"/>
                  </a:ext>
                </a:extLst>
              </a:tr>
              <a:tr h="106130">
                <a:tc>
                  <a:txBody>
                    <a:bodyPr/>
                    <a:lstStyle/>
                    <a:p>
                      <a:pPr algn="l" fontAlgn="b"/>
                      <a:r>
                        <a:rPr lang="sl-SI" sz="750" b="0" i="0" u="none" strike="noStrike">
                          <a:solidFill>
                            <a:srgbClr val="000000"/>
                          </a:solidFill>
                          <a:effectLst/>
                          <a:latin typeface="Arial" panose="020B0604020202020204" pitchFamily="34" charset="0"/>
                        </a:rPr>
                        <a:t>[NL-D7] Maasbracht - Oberzier  SELFK WS [DIR] [D7] / N-1 Maasbracht - Siersdorf SELFK SW/Z</a:t>
                      </a:r>
                    </a:p>
                  </a:txBody>
                  <a:tcPr marL="74915"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50" b="0" i="0" u="none" strike="noStrike">
                          <a:solidFill>
                            <a:srgbClr val="000000"/>
                          </a:solidFill>
                          <a:effectLst/>
                          <a:latin typeface="Arial" panose="020B0604020202020204" pitchFamily="34" charset="0"/>
                        </a:rPr>
                        <a:t>0,22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5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8177296"/>
                  </a:ext>
                </a:extLst>
              </a:tr>
              <a:tr h="106130">
                <a:tc>
                  <a:txBody>
                    <a:bodyPr/>
                    <a:lstStyle/>
                    <a:p>
                      <a:pPr algn="l" fontAlgn="b"/>
                      <a:r>
                        <a:rPr lang="sl-SI" sz="75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50" b="1" i="0" u="none" strike="noStrike">
                          <a:solidFill>
                            <a:srgbClr val="000000"/>
                          </a:solidFill>
                          <a:effectLst/>
                          <a:latin typeface="Arial" panose="020B0604020202020204" pitchFamily="34" charset="0"/>
                        </a:rPr>
                        <a:t>90,93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50" b="1" i="0" u="none" strike="noStrike" dirty="0">
                          <a:solidFill>
                            <a:srgbClr val="000000"/>
                          </a:solidFill>
                          <a:effectLst/>
                          <a:latin typeface="Arial" panose="020B0604020202020204" pitchFamily="34" charset="0"/>
                        </a:rPr>
                        <a:t>1345%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094865434"/>
                  </a:ext>
                </a:extLst>
              </a:tr>
            </a:tbl>
          </a:graphicData>
        </a:graphic>
      </p:graphicFrame>
    </p:spTree>
    <p:extLst>
      <p:ext uri="{BB962C8B-B14F-4D97-AF65-F5344CB8AC3E}">
        <p14:creationId xmlns:p14="http://schemas.microsoft.com/office/powerpoint/2010/main" val="23511847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BD20210222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extLst>
              <p:ext uri="{D42A27DB-BD31-4B8C-83A1-F6EECF244321}">
                <p14:modId xmlns:p14="http://schemas.microsoft.com/office/powerpoint/2010/main" val="4146418973"/>
              </p:ext>
            </p:extLst>
          </p:nvPr>
        </p:nvGraphicFramePr>
        <p:xfrm>
          <a:off x="2041117" y="1079499"/>
          <a:ext cx="5996803" cy="5440680"/>
        </p:xfrm>
        <a:graphic>
          <a:graphicData uri="http://schemas.openxmlformats.org/drawingml/2006/table">
            <a:tbl>
              <a:tblPr/>
              <a:tblGrid>
                <a:gridCol w="4581060">
                  <a:extLst>
                    <a:ext uri="{9D8B030D-6E8A-4147-A177-3AD203B41FA5}">
                      <a16:colId xmlns:a16="http://schemas.microsoft.com/office/drawing/2014/main" val="2978829859"/>
                    </a:ext>
                  </a:extLst>
                </a:gridCol>
                <a:gridCol w="1045359">
                  <a:extLst>
                    <a:ext uri="{9D8B030D-6E8A-4147-A177-3AD203B41FA5}">
                      <a16:colId xmlns:a16="http://schemas.microsoft.com/office/drawing/2014/main" val="953291686"/>
                    </a:ext>
                  </a:extLst>
                </a:gridCol>
                <a:gridCol w="370384">
                  <a:extLst>
                    <a:ext uri="{9D8B030D-6E8A-4147-A177-3AD203B41FA5}">
                      <a16:colId xmlns:a16="http://schemas.microsoft.com/office/drawing/2014/main" val="1448502730"/>
                    </a:ext>
                  </a:extLst>
                </a:gridCol>
              </a:tblGrid>
              <a:tr h="124324">
                <a:tc>
                  <a:txBody>
                    <a:bodyPr/>
                    <a:lstStyle/>
                    <a:p>
                      <a:pPr algn="l" fontAlgn="b"/>
                      <a:r>
                        <a:rPr lang="sl-SI" sz="85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5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5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5988185"/>
                  </a:ext>
                </a:extLst>
              </a:tr>
              <a:tr h="124324">
                <a:tc>
                  <a:txBody>
                    <a:bodyPr/>
                    <a:lstStyle/>
                    <a:p>
                      <a:pPr algn="l" fontAlgn="b"/>
                      <a:r>
                        <a:rPr lang="sl-SI" sz="850" b="1" i="0" u="none" strike="noStrike">
                          <a:solidFill>
                            <a:srgbClr val="000000"/>
                          </a:solidFill>
                          <a:effectLst/>
                          <a:latin typeface="Arial" panose="020B0604020202020204" pitchFamily="34" charset="0"/>
                        </a:rPr>
                        <a:t>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29,38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143%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68290804"/>
                  </a:ext>
                </a:extLst>
              </a:tr>
              <a:tr h="124324">
                <a:tc>
                  <a:txBody>
                    <a:bodyPr/>
                    <a:lstStyle/>
                    <a:p>
                      <a:pPr algn="l" fontAlgn="b"/>
                      <a:r>
                        <a:rPr lang="en-US" sz="850" b="0" i="0" u="none" strike="noStrike">
                          <a:solidFill>
                            <a:srgbClr val="000000"/>
                          </a:solidFill>
                          <a:effectLst/>
                          <a:latin typeface="Arial" panose="020B0604020202020204" pitchFamily="34" charset="0"/>
                        </a:rPr>
                        <a:t>[BE-BE] PST Van Eyck 2 [OPP] / N-1 [BE-BE] PST Van Eyck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46406562"/>
                  </a:ext>
                </a:extLst>
              </a:tr>
              <a:tr h="124324">
                <a:tc>
                  <a:txBody>
                    <a:bodyPr/>
                    <a:lstStyle/>
                    <a:p>
                      <a:pPr algn="l" fontAlgn="b"/>
                      <a:r>
                        <a:rPr lang="de-DE" sz="850" b="0" i="0" u="none" strike="noStrike">
                          <a:solidFill>
                            <a:srgbClr val="000000"/>
                          </a:solidFill>
                          <a:effectLst/>
                          <a:latin typeface="Arial" panose="020B0604020202020204" pitchFamily="34" charset="0"/>
                        </a:rPr>
                        <a:t>[D8-PL] Hagenwerder - Mikulowa 567 [DIR] [D8] / N-1 Hagenwerder - Mikulowa 1</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094697063"/>
                  </a:ext>
                </a:extLst>
              </a:tr>
              <a:tr h="124324">
                <a:tc>
                  <a:txBody>
                    <a:bodyPr/>
                    <a:lstStyle/>
                    <a:p>
                      <a:pPr algn="l" fontAlgn="b"/>
                      <a:r>
                        <a:rPr lang="sl-SI" sz="850" b="0" i="0" u="none" strike="noStrike">
                          <a:solidFill>
                            <a:srgbClr val="000000"/>
                          </a:solidFill>
                          <a:effectLst/>
                          <a:latin typeface="Arial" panose="020B0604020202020204" pitchFamily="34" charset="0"/>
                        </a:rPr>
                        <a:t>[RO-RO] TR Rosiori 400/220 1 [DIR] / N-1 Rosiori - Gadalin</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29,38</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048358085"/>
                  </a:ext>
                </a:extLst>
              </a:tr>
              <a:tr h="124324">
                <a:tc>
                  <a:txBody>
                    <a:bodyPr/>
                    <a:lstStyle/>
                    <a:p>
                      <a:pPr algn="l" fontAlgn="b"/>
                      <a:r>
                        <a:rPr lang="sl-SI" sz="85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72151265"/>
                  </a:ext>
                </a:extLst>
              </a:tr>
              <a:tr h="124324">
                <a:tc>
                  <a:txBody>
                    <a:bodyPr/>
                    <a:lstStyle/>
                    <a:p>
                      <a:pPr algn="l" fontAlgn="b"/>
                      <a:r>
                        <a:rPr lang="de-DE" sz="850" b="0" i="0" u="none" strike="noStrike">
                          <a:solidFill>
                            <a:srgbClr val="000000"/>
                          </a:solidFill>
                          <a:effectLst/>
                          <a:latin typeface="Arial" panose="020B0604020202020204" pitchFamily="34" charset="0"/>
                        </a:rPr>
                        <a:t>[D8-D8] Pasewalk - Vierraden 306 [DIR] / N-1 Vierraden - Neuenhagen 304</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2,19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57725931"/>
                  </a:ext>
                </a:extLst>
              </a:tr>
              <a:tr h="124324">
                <a:tc>
                  <a:txBody>
                    <a:bodyPr/>
                    <a:lstStyle/>
                    <a:p>
                      <a:pPr algn="l" fontAlgn="b"/>
                      <a:r>
                        <a:rPr lang="sl-SI" sz="850" b="0" i="0" u="none" strike="noStrike">
                          <a:solidFill>
                            <a:srgbClr val="000000"/>
                          </a:solidFill>
                          <a:effectLst/>
                          <a:latin typeface="Arial" panose="020B0604020202020204" pitchFamily="34" charset="0"/>
                        </a:rPr>
                        <a:t>[RO-RO] TR Rosiori 400/220 1 [DIR] / N-1 Rosiori - Gadalin</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18,9</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893575980"/>
                  </a:ext>
                </a:extLst>
              </a:tr>
              <a:tr h="124324">
                <a:tc>
                  <a:txBody>
                    <a:bodyPr/>
                    <a:lstStyle/>
                    <a:p>
                      <a:pPr algn="l" fontAlgn="b"/>
                      <a:r>
                        <a:rPr lang="sl-SI" sz="850" b="0" i="0" u="none" strike="noStrike">
                          <a:solidFill>
                            <a:srgbClr val="000000"/>
                          </a:solidFill>
                          <a:effectLst/>
                          <a:latin typeface="Arial" panose="020B0604020202020204" pitchFamily="34" charset="0"/>
                        </a:rPr>
                        <a:t>[NL-D7] Maasbracht - Oberzier  SELFK WS [DIR] [D7] / N-1 Maasbracht - Siersdorf SELFK SW/Z</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0,01</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056462835"/>
                  </a:ext>
                </a:extLst>
              </a:tr>
              <a:tr h="124324">
                <a:tc>
                  <a:txBody>
                    <a:bodyPr/>
                    <a:lstStyle/>
                    <a:p>
                      <a:pPr algn="l" fontAlgn="b"/>
                      <a:r>
                        <a:rPr lang="sl-SI" sz="85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147,57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00336608"/>
                  </a:ext>
                </a:extLst>
              </a:tr>
              <a:tr h="124324">
                <a:tc>
                  <a:txBody>
                    <a:bodyPr/>
                    <a:lstStyle/>
                    <a:p>
                      <a:pPr algn="l" fontAlgn="b"/>
                      <a:r>
                        <a:rPr lang="sl-SI" sz="850" b="0" i="0" u="none" strike="noStrike">
                          <a:solidFill>
                            <a:srgbClr val="000000"/>
                          </a:solidFill>
                          <a:effectLst/>
                          <a:latin typeface="Arial" panose="020B0604020202020204" pitchFamily="34" charset="0"/>
                        </a:rPr>
                        <a:t>[FR-D7] Vigy - Ensdorf  VIGY1 N [DIR] [D7] / N-1 Ensdorf - Vigy VIGY2 S</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15608886"/>
                  </a:ext>
                </a:extLst>
              </a:tr>
              <a:tr h="124324">
                <a:tc>
                  <a:txBody>
                    <a:bodyPr/>
                    <a:lstStyle/>
                    <a:p>
                      <a:pPr algn="l" fontAlgn="b"/>
                      <a:r>
                        <a:rPr lang="sl-SI" sz="850" b="0" i="0" u="none" strike="noStrike">
                          <a:solidFill>
                            <a:srgbClr val="000000"/>
                          </a:solidFill>
                          <a:effectLst/>
                          <a:latin typeface="Arial" panose="020B0604020202020204" pitchFamily="34" charset="0"/>
                        </a:rPr>
                        <a:t>BE_AL_import / BASECASE</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079706061"/>
                  </a:ext>
                </a:extLst>
              </a:tr>
              <a:tr h="124324">
                <a:tc>
                  <a:txBody>
                    <a:bodyPr/>
                    <a:lstStyle/>
                    <a:p>
                      <a:pPr algn="l" fontAlgn="b"/>
                      <a:r>
                        <a:rPr lang="de-DE" sz="850" b="0" i="0" u="none" strike="noStrike">
                          <a:solidFill>
                            <a:srgbClr val="000000"/>
                          </a:solidFill>
                          <a:effectLst/>
                          <a:latin typeface="Arial" panose="020B0604020202020204" pitchFamily="34" charset="0"/>
                        </a:rPr>
                        <a:t>[D8-D8] Neuenhagen - Vierraden 304 [DIR] / N-1 Hagenwerder - Mikulowa 2</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147,57</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419252546"/>
                  </a:ext>
                </a:extLst>
              </a:tr>
              <a:tr h="124324">
                <a:tc>
                  <a:txBody>
                    <a:bodyPr/>
                    <a:lstStyle/>
                    <a:p>
                      <a:pPr algn="l" fontAlgn="b"/>
                      <a:r>
                        <a:rPr lang="sl-SI" sz="850" b="0" i="0" u="none" strike="noStrike">
                          <a:solidFill>
                            <a:srgbClr val="000000"/>
                          </a:solidFill>
                          <a:effectLst/>
                          <a:latin typeface="Arial" panose="020B0604020202020204" pitchFamily="34" charset="0"/>
                        </a:rPr>
                        <a:t>[RO-RO] TR Rosiori 400/220 1 [DIR] / N-1 Rosiori - Gadalin</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1,85</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744786663"/>
                  </a:ext>
                </a:extLst>
              </a:tr>
              <a:tr h="124324">
                <a:tc>
                  <a:txBody>
                    <a:bodyPr/>
                    <a:lstStyle/>
                    <a:p>
                      <a:pPr algn="l" fontAlgn="b"/>
                      <a:r>
                        <a:rPr lang="sl-SI" sz="85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27,21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02501225"/>
                  </a:ext>
                </a:extLst>
              </a:tr>
              <a:tr h="124324">
                <a:tc>
                  <a:txBody>
                    <a:bodyPr/>
                    <a:lstStyle/>
                    <a:p>
                      <a:pPr algn="l" fontAlgn="b"/>
                      <a:r>
                        <a:rPr lang="de-DE" sz="850" b="0" i="0" u="none" strike="noStrike">
                          <a:solidFill>
                            <a:srgbClr val="000000"/>
                          </a:solidFill>
                          <a:effectLst/>
                          <a:latin typeface="Arial" panose="020B0604020202020204" pitchFamily="34" charset="0"/>
                        </a:rPr>
                        <a:t>[D8-PL] Hagenwerder - Mikulowa 567 [DIR] [D8] / N-1 Hagenwerder - Mikulowa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27,21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92173424"/>
                  </a:ext>
                </a:extLst>
              </a:tr>
              <a:tr h="124324">
                <a:tc>
                  <a:txBody>
                    <a:bodyPr/>
                    <a:lstStyle/>
                    <a:p>
                      <a:pPr algn="l" fontAlgn="b"/>
                      <a:r>
                        <a:rPr lang="sl-SI" sz="850" b="0" i="0" u="none" strike="noStrike">
                          <a:solidFill>
                            <a:srgbClr val="000000"/>
                          </a:solidFill>
                          <a:effectLst/>
                          <a:latin typeface="Arial" panose="020B0604020202020204" pitchFamily="34" charset="0"/>
                        </a:rPr>
                        <a:t>[D7-D7] Ensdorf  - Uchtelfangen  TAUBNT N [DIR] / N-1 Ensdorf - Vigy VIGY2 S</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234772675"/>
                  </a:ext>
                </a:extLst>
              </a:tr>
              <a:tr h="124324">
                <a:tc>
                  <a:txBody>
                    <a:bodyPr/>
                    <a:lstStyle/>
                    <a:p>
                      <a:pPr algn="l" fontAlgn="b"/>
                      <a:r>
                        <a:rPr lang="sl-SI" sz="85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103,63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4062823"/>
                  </a:ext>
                </a:extLst>
              </a:tr>
              <a:tr h="124324">
                <a:tc>
                  <a:txBody>
                    <a:bodyPr/>
                    <a:lstStyle/>
                    <a:p>
                      <a:pPr algn="l" fontAlgn="b"/>
                      <a:r>
                        <a:rPr lang="sl-SI" sz="850" b="0" i="0" u="none" strike="noStrike">
                          <a:solidFill>
                            <a:srgbClr val="000000"/>
                          </a:solidFill>
                          <a:effectLst/>
                          <a:latin typeface="Arial" panose="020B0604020202020204" pitchFamily="34" charset="0"/>
                        </a:rPr>
                        <a:t>DE_AL_import / BASECASE</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0,13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1194580"/>
                  </a:ext>
                </a:extLst>
              </a:tr>
              <a:tr h="124324">
                <a:tc>
                  <a:txBody>
                    <a:bodyPr/>
                    <a:lstStyle/>
                    <a:p>
                      <a:pPr algn="l" fontAlgn="b"/>
                      <a:r>
                        <a:rPr lang="sl-SI" sz="850" b="0" i="0" u="none" strike="noStrike">
                          <a:solidFill>
                            <a:srgbClr val="000000"/>
                          </a:solidFill>
                          <a:effectLst/>
                          <a:latin typeface="Arial" panose="020B0604020202020204" pitchFamily="34" charset="0"/>
                        </a:rPr>
                        <a:t>[D8-PL] Vierraden - Krajnik 1 [OPP] [PL] / N-1 Krajnik - Plewiska</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103,63</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269076692"/>
                  </a:ext>
                </a:extLst>
              </a:tr>
              <a:tr h="124324">
                <a:tc>
                  <a:txBody>
                    <a:bodyPr/>
                    <a:lstStyle/>
                    <a:p>
                      <a:pPr algn="l" fontAlgn="b"/>
                      <a:r>
                        <a:rPr lang="sl-SI" sz="85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74,51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36715398"/>
                  </a:ext>
                </a:extLst>
              </a:tr>
              <a:tr h="124324">
                <a:tc>
                  <a:txBody>
                    <a:bodyPr/>
                    <a:lstStyle/>
                    <a:p>
                      <a:pPr algn="l" fontAlgn="b"/>
                      <a:r>
                        <a:rPr lang="de-DE" sz="850" b="0" i="0" u="none" strike="noStrike">
                          <a:solidFill>
                            <a:srgbClr val="000000"/>
                          </a:solidFill>
                          <a:effectLst/>
                          <a:latin typeface="Arial" panose="020B0604020202020204" pitchFamily="34" charset="0"/>
                        </a:rPr>
                        <a:t>[D8-D8] Hagenwerder - Schmoelln 553 [OPP] / N-1 Hagenwerder - Schmoelln 554</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74,51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5543116"/>
                  </a:ext>
                </a:extLst>
              </a:tr>
              <a:tr h="124324">
                <a:tc>
                  <a:txBody>
                    <a:bodyPr/>
                    <a:lstStyle/>
                    <a:p>
                      <a:pPr algn="l" fontAlgn="b"/>
                      <a:r>
                        <a:rPr lang="sl-SI" sz="850" b="0" i="0" u="none" strike="noStrike">
                          <a:solidFill>
                            <a:srgbClr val="000000"/>
                          </a:solidFill>
                          <a:effectLst/>
                          <a:latin typeface="Arial" panose="020B0604020202020204" pitchFamily="34" charset="0"/>
                        </a:rPr>
                        <a:t>[NL-D7] Maasbracht - Oberzier  SELFK WS [DIR] [D7] / N-1 Maasbracht - Siersdorf SELFK SW/Z</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336313753"/>
                  </a:ext>
                </a:extLst>
              </a:tr>
              <a:tr h="124324">
                <a:tc>
                  <a:txBody>
                    <a:bodyPr/>
                    <a:lstStyle/>
                    <a:p>
                      <a:pPr algn="l" fontAlgn="b"/>
                      <a:r>
                        <a:rPr lang="sl-SI" sz="85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76,59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09374055"/>
                  </a:ext>
                </a:extLst>
              </a:tr>
              <a:tr h="124324">
                <a:tc>
                  <a:txBody>
                    <a:bodyPr/>
                    <a:lstStyle/>
                    <a:p>
                      <a:pPr algn="l" fontAlgn="b"/>
                      <a:r>
                        <a:rPr lang="de-DE" sz="850" b="0" i="0" u="none" strike="noStrike">
                          <a:solidFill>
                            <a:srgbClr val="000000"/>
                          </a:solidFill>
                          <a:effectLst/>
                          <a:latin typeface="Arial" panose="020B0604020202020204" pitchFamily="34" charset="0"/>
                        </a:rPr>
                        <a:t>[D8-D8] Hagenwerder - Schmoelln 553 [OPP] / N-1 Hagenwerder - Schmoelln 554</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76,59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2989728"/>
                  </a:ext>
                </a:extLst>
              </a:tr>
              <a:tr h="124324">
                <a:tc>
                  <a:txBody>
                    <a:bodyPr/>
                    <a:lstStyle/>
                    <a:p>
                      <a:pPr algn="l" fontAlgn="b"/>
                      <a:r>
                        <a:rPr lang="en-US" sz="850" b="0" i="0" u="none" strike="noStrike">
                          <a:solidFill>
                            <a:srgbClr val="000000"/>
                          </a:solidFill>
                          <a:effectLst/>
                          <a:latin typeface="Arial" panose="020B0604020202020204" pitchFamily="34" charset="0"/>
                        </a:rPr>
                        <a:t>[BE-FR] Aubange - Mont St Martin 220.514 [DIR] [BE] / N-1 [BE-BE] Achene - Gramme 380.10</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2,09</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835419980"/>
                  </a:ext>
                </a:extLst>
              </a:tr>
              <a:tr h="124324">
                <a:tc>
                  <a:txBody>
                    <a:bodyPr/>
                    <a:lstStyle/>
                    <a:p>
                      <a:pPr algn="l" fontAlgn="b"/>
                      <a:r>
                        <a:rPr lang="sl-SI" sz="85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80,27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81170367"/>
                  </a:ext>
                </a:extLst>
              </a:tr>
              <a:tr h="124324">
                <a:tc>
                  <a:txBody>
                    <a:bodyPr/>
                    <a:lstStyle/>
                    <a:p>
                      <a:pPr algn="l" fontAlgn="b"/>
                      <a:r>
                        <a:rPr lang="de-DE" sz="850" b="0" i="0" u="none" strike="noStrike">
                          <a:solidFill>
                            <a:srgbClr val="000000"/>
                          </a:solidFill>
                          <a:effectLst/>
                          <a:latin typeface="Arial" panose="020B0604020202020204" pitchFamily="34" charset="0"/>
                        </a:rPr>
                        <a:t>[D8-PL] Hagenwerder - Mikulowa 567 [DIR] [D8] / N-1 Hagenwerder - Mikulowa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80,27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0783309"/>
                  </a:ext>
                </a:extLst>
              </a:tr>
              <a:tr h="124324">
                <a:tc>
                  <a:txBody>
                    <a:bodyPr/>
                    <a:lstStyle/>
                    <a:p>
                      <a:pPr algn="l" fontAlgn="b"/>
                      <a:r>
                        <a:rPr lang="sl-SI" sz="850" b="0" i="0" u="none" strike="noStrike">
                          <a:solidFill>
                            <a:srgbClr val="000000"/>
                          </a:solidFill>
                          <a:effectLst/>
                          <a:latin typeface="Arial" panose="020B0604020202020204" pitchFamily="34" charset="0"/>
                        </a:rPr>
                        <a:t>[NL-D7] Maasbracht - Siersdorf  SELFK SW [DIR] [D7] / N-1 Maasbracht - Oberzier SELFK WS/W</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0,59</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047484864"/>
                  </a:ext>
                </a:extLst>
              </a:tr>
              <a:tr h="124324">
                <a:tc>
                  <a:txBody>
                    <a:bodyPr/>
                    <a:lstStyle/>
                    <a:p>
                      <a:pPr algn="l" fontAlgn="b"/>
                      <a:r>
                        <a:rPr lang="sl-SI" sz="85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77,73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2059934"/>
                  </a:ext>
                </a:extLst>
              </a:tr>
              <a:tr h="124324">
                <a:tc>
                  <a:txBody>
                    <a:bodyPr/>
                    <a:lstStyle/>
                    <a:p>
                      <a:pPr algn="l" fontAlgn="b"/>
                      <a:r>
                        <a:rPr lang="de-DE" sz="850" b="0" i="0" u="none" strike="noStrike">
                          <a:solidFill>
                            <a:srgbClr val="000000"/>
                          </a:solidFill>
                          <a:effectLst/>
                          <a:latin typeface="Arial" panose="020B0604020202020204" pitchFamily="34" charset="0"/>
                        </a:rPr>
                        <a:t>[D8-PL] Hagenwerder - Mikulowa 567 [DIR] [D8] / N-1 Hagenwerder - Mikulowa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77,73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44046630"/>
                  </a:ext>
                </a:extLst>
              </a:tr>
              <a:tr h="124324">
                <a:tc>
                  <a:txBody>
                    <a:bodyPr/>
                    <a:lstStyle/>
                    <a:p>
                      <a:pPr algn="l" fontAlgn="b"/>
                      <a:r>
                        <a:rPr lang="sl-SI" sz="850" b="0" i="0" u="none" strike="noStrike">
                          <a:solidFill>
                            <a:srgbClr val="000000"/>
                          </a:solidFill>
                          <a:effectLst/>
                          <a:latin typeface="Arial" panose="020B0604020202020204" pitchFamily="34" charset="0"/>
                        </a:rPr>
                        <a:t>[NL-D7] Maasbracht - Oberzier  SELFK WS [DIR] [D7] / N-1 Maasbracht - Siersdorf SELFK SW/Z</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907859793"/>
                  </a:ext>
                </a:extLst>
              </a:tr>
              <a:tr h="124324">
                <a:tc>
                  <a:txBody>
                    <a:bodyPr/>
                    <a:lstStyle/>
                    <a:p>
                      <a:pPr algn="l" fontAlgn="b"/>
                      <a:r>
                        <a:rPr lang="sl-SI" sz="85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66,29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5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3638364"/>
                  </a:ext>
                </a:extLst>
              </a:tr>
              <a:tr h="124324">
                <a:tc>
                  <a:txBody>
                    <a:bodyPr/>
                    <a:lstStyle/>
                    <a:p>
                      <a:pPr algn="l" fontAlgn="b"/>
                      <a:r>
                        <a:rPr lang="de-DE" sz="850" b="0" i="0" u="none" strike="noStrike">
                          <a:solidFill>
                            <a:srgbClr val="000000"/>
                          </a:solidFill>
                          <a:effectLst/>
                          <a:latin typeface="Arial" panose="020B0604020202020204" pitchFamily="34" charset="0"/>
                        </a:rPr>
                        <a:t>[D8-D8] Hagenwerder - Schmoelln 553 [OPP] / N-1 Hagenwerder - Schmoelln 554</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66,29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5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5723948"/>
                  </a:ext>
                </a:extLst>
              </a:tr>
              <a:tr h="124324">
                <a:tc>
                  <a:txBody>
                    <a:bodyPr/>
                    <a:lstStyle/>
                    <a:p>
                      <a:pPr algn="l" fontAlgn="b"/>
                      <a:r>
                        <a:rPr lang="sl-SI" sz="850" b="0" i="0" u="none" strike="noStrike">
                          <a:solidFill>
                            <a:srgbClr val="000000"/>
                          </a:solidFill>
                          <a:effectLst/>
                          <a:latin typeface="Arial" panose="020B0604020202020204" pitchFamily="34" charset="0"/>
                        </a:rPr>
                        <a:t>[NL-D7] Maasbracht - Oberzier  SELFK WS [DIR] [D7] / N-1 Maasbracht - Siersdorf SELFK SW/Z</a:t>
                      </a:r>
                    </a:p>
                  </a:txBody>
                  <a:tcPr marL="87758" marR="0" marT="0" marB="0" anchor="b">
                    <a:lnL>
                      <a:noFill/>
                    </a:lnL>
                    <a:lnR>
                      <a:noFill/>
                    </a:lnR>
                    <a:lnT>
                      <a:noFill/>
                    </a:lnT>
                    <a:lnB>
                      <a:noFill/>
                    </a:lnB>
                  </a:tcPr>
                </a:tc>
                <a:tc>
                  <a:txBody>
                    <a:bodyPr/>
                    <a:lstStyle/>
                    <a:p>
                      <a:pPr algn="r" fontAlgn="b"/>
                      <a:r>
                        <a:rPr lang="sl-SI" sz="850" b="0" i="0" u="none" strike="noStrike">
                          <a:solidFill>
                            <a:srgbClr val="000000"/>
                          </a:solidFill>
                          <a:effectLst/>
                          <a:latin typeface="Arial" panose="020B0604020202020204" pitchFamily="34" charset="0"/>
                        </a:rPr>
                        <a:t>0,3</a:t>
                      </a:r>
                    </a:p>
                  </a:txBody>
                  <a:tcPr marL="0" marR="0" marT="0" marB="0" anchor="b">
                    <a:lnL>
                      <a:noFill/>
                    </a:lnL>
                    <a:lnR>
                      <a:noFill/>
                    </a:lnR>
                    <a:lnT>
                      <a:noFill/>
                    </a:lnT>
                    <a:lnB>
                      <a:noFill/>
                    </a:lnB>
                  </a:tcPr>
                </a:tc>
                <a:tc>
                  <a:txBody>
                    <a:bodyPr/>
                    <a:lstStyle/>
                    <a:p>
                      <a:pPr algn="r" fontAlgn="b"/>
                      <a:r>
                        <a:rPr lang="sl-SI" sz="850" b="0" i="0" u="none" strike="noStrike" dirty="0">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4166571544"/>
                  </a:ext>
                </a:extLst>
              </a:tr>
            </a:tbl>
          </a:graphicData>
        </a:graphic>
      </p:graphicFrame>
    </p:spTree>
    <p:extLst>
      <p:ext uri="{BB962C8B-B14F-4D97-AF65-F5344CB8AC3E}">
        <p14:creationId xmlns:p14="http://schemas.microsoft.com/office/powerpoint/2010/main" val="8947187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BD20210222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nvGraphicFramePr>
        <p:xfrm>
          <a:off x="1760018" y="1079505"/>
          <a:ext cx="6559002" cy="4351328"/>
        </p:xfrm>
        <a:graphic>
          <a:graphicData uri="http://schemas.openxmlformats.org/drawingml/2006/table">
            <a:tbl>
              <a:tblPr/>
              <a:tblGrid>
                <a:gridCol w="5010534">
                  <a:extLst>
                    <a:ext uri="{9D8B030D-6E8A-4147-A177-3AD203B41FA5}">
                      <a16:colId xmlns:a16="http://schemas.microsoft.com/office/drawing/2014/main" val="3150019236"/>
                    </a:ext>
                  </a:extLst>
                </a:gridCol>
                <a:gridCol w="1143361">
                  <a:extLst>
                    <a:ext uri="{9D8B030D-6E8A-4147-A177-3AD203B41FA5}">
                      <a16:colId xmlns:a16="http://schemas.microsoft.com/office/drawing/2014/main" val="2947533139"/>
                    </a:ext>
                  </a:extLst>
                </a:gridCol>
                <a:gridCol w="405107">
                  <a:extLst>
                    <a:ext uri="{9D8B030D-6E8A-4147-A177-3AD203B41FA5}">
                      <a16:colId xmlns:a16="http://schemas.microsoft.com/office/drawing/2014/main" val="3706372475"/>
                    </a:ext>
                  </a:extLst>
                </a:gridCol>
              </a:tblGrid>
              <a:tr h="135979">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44,59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04692667"/>
                  </a:ext>
                </a:extLst>
              </a:tr>
              <a:tr h="135979">
                <a:tc>
                  <a:txBody>
                    <a:bodyPr/>
                    <a:lstStyle/>
                    <a:p>
                      <a:pPr algn="l" fontAlgn="b"/>
                      <a:r>
                        <a:rPr lang="de-DE" sz="800" b="0" i="0" u="none" strike="noStrike">
                          <a:solidFill>
                            <a:srgbClr val="000000"/>
                          </a:solidFill>
                          <a:effectLst/>
                          <a:latin typeface="Arial" panose="020B0604020202020204" pitchFamily="34" charset="0"/>
                        </a:rPr>
                        <a:t>[D8-PL] Hagenwerder - Mikulowa 568 [DIR] [D8] / N-1 Hagenwerder - Mikulowa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50820191"/>
                  </a:ext>
                </a:extLst>
              </a:tr>
              <a:tr h="135979">
                <a:tc>
                  <a:txBody>
                    <a:bodyPr/>
                    <a:lstStyle/>
                    <a:p>
                      <a:pPr algn="l" fontAlgn="b"/>
                      <a:r>
                        <a:rPr lang="sl-SI" sz="800" b="0" i="0" u="none" strike="noStrike">
                          <a:solidFill>
                            <a:srgbClr val="000000"/>
                          </a:solidFill>
                          <a:effectLst/>
                          <a:latin typeface="Arial" panose="020B0604020202020204" pitchFamily="34" charset="0"/>
                        </a:rPr>
                        <a:t>[NL-D7] Maasbracht - Siersdorf  SELFK SW [DIR] [D7] / N-1 Maasbracht - Oberzier SELFK WS/W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72996095"/>
                  </a:ext>
                </a:extLst>
              </a:tr>
              <a:tr h="135979">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38,14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9478856"/>
                  </a:ext>
                </a:extLst>
              </a:tr>
              <a:tr h="135979">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38,14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55371744"/>
                  </a:ext>
                </a:extLst>
              </a:tr>
              <a:tr h="135979">
                <a:tc>
                  <a:txBody>
                    <a:bodyPr/>
                    <a:lstStyle/>
                    <a:p>
                      <a:pPr algn="l" fontAlgn="b"/>
                      <a:r>
                        <a:rPr lang="de-DE" sz="800" b="0" i="0" u="none" strike="noStrike">
                          <a:solidFill>
                            <a:srgbClr val="000000"/>
                          </a:solidFill>
                          <a:effectLst/>
                          <a:latin typeface="Arial" panose="020B0604020202020204" pitchFamily="34" charset="0"/>
                        </a:rPr>
                        <a:t>[D8-PL] Hagenwerder - Mikulowa 568 [DIR] [D8] / N-1 Hagenwerder - Mikulowa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905209931"/>
                  </a:ext>
                </a:extLst>
              </a:tr>
              <a:tr h="13597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44547058"/>
                  </a:ext>
                </a:extLst>
              </a:tr>
              <a:tr h="135979">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12181889"/>
                  </a:ext>
                </a:extLst>
              </a:tr>
              <a:tr h="135979">
                <a:tc>
                  <a:txBody>
                    <a:bodyPr/>
                    <a:lstStyle/>
                    <a:p>
                      <a:pPr algn="l" fontAlgn="b"/>
                      <a:r>
                        <a:rPr lang="de-DE" sz="800" b="0" i="0" u="none" strike="noStrike">
                          <a:solidFill>
                            <a:srgbClr val="000000"/>
                          </a:solidFill>
                          <a:effectLst/>
                          <a:latin typeface="Arial" panose="020B0604020202020204" pitchFamily="34" charset="0"/>
                        </a:rPr>
                        <a:t>[D8-PL] Hagenwerder - Mikulowa 567 [DIR] [D8] / N-1 Hagenwerder - Mikulowa 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3896011"/>
                  </a:ext>
                </a:extLst>
              </a:tr>
              <a:tr h="13597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645760099"/>
                  </a:ext>
                </a:extLst>
              </a:tr>
              <a:tr h="135979">
                <a:tc>
                  <a:txBody>
                    <a:bodyPr/>
                    <a:lstStyle/>
                    <a:p>
                      <a:pPr algn="l" fontAlgn="b"/>
                      <a:r>
                        <a:rPr lang="sl-SI" sz="800" b="0" i="0" u="none" strike="noStrike">
                          <a:solidFill>
                            <a:srgbClr val="000000"/>
                          </a:solidFill>
                          <a:effectLst/>
                          <a:latin typeface="Arial" panose="020B0604020202020204" pitchFamily="34" charset="0"/>
                        </a:rPr>
                        <a:t>[D7-D7] Ensdorf  - Uchtelfangen  TAUBNT N [DIR] / N-1 Ensdorf - Uchtelfangen TAUBNT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73,97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635090938"/>
                  </a:ext>
                </a:extLst>
              </a:tr>
              <a:tr h="135979">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44,75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0471781"/>
                  </a:ext>
                </a:extLst>
              </a:tr>
              <a:tr h="135979">
                <a:tc>
                  <a:txBody>
                    <a:bodyPr/>
                    <a:lstStyle/>
                    <a:p>
                      <a:pPr algn="l" fontAlgn="b"/>
                      <a:r>
                        <a:rPr lang="sl-SI" sz="800" b="0" i="0" u="none" strike="noStrike">
                          <a:solidFill>
                            <a:srgbClr val="000000"/>
                          </a:solidFill>
                          <a:effectLst/>
                          <a:latin typeface="Arial" panose="020B0604020202020204" pitchFamily="34" charset="0"/>
                        </a:rPr>
                        <a:t>BE_AL_import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5702235"/>
                  </a:ext>
                </a:extLst>
              </a:tr>
              <a:tr h="135979">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096741753"/>
                  </a:ext>
                </a:extLst>
              </a:tr>
              <a:tr h="135979">
                <a:tc>
                  <a:txBody>
                    <a:bodyPr/>
                    <a:lstStyle/>
                    <a:p>
                      <a:pPr algn="l" fontAlgn="b"/>
                      <a:r>
                        <a:rPr lang="sl-SI" sz="800" b="0" i="0" u="none" strike="noStrike">
                          <a:solidFill>
                            <a:srgbClr val="000000"/>
                          </a:solidFill>
                          <a:effectLst/>
                          <a:latin typeface="Arial" panose="020B0604020202020204" pitchFamily="34" charset="0"/>
                        </a:rPr>
                        <a:t>[D7-D7] Ensdorf  - Uchtelfangen  TAUBNT N [DIR] / N-1 Ensdorf - Vigy VIGY2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675240996"/>
                  </a:ext>
                </a:extLst>
              </a:tr>
              <a:tr h="135979">
                <a:tc>
                  <a:txBody>
                    <a:bodyPr/>
                    <a:lstStyle/>
                    <a:p>
                      <a:pPr algn="l" fontAlgn="b"/>
                      <a:r>
                        <a:rPr lang="sl-SI"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258938"/>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00883884"/>
                  </a:ext>
                </a:extLst>
              </a:tr>
              <a:tr h="135979">
                <a:tc>
                  <a:txBody>
                    <a:bodyPr/>
                    <a:lstStyle/>
                    <a:p>
                      <a:pPr algn="l" fontAlgn="b"/>
                      <a:r>
                        <a:rPr lang="pl-PL" sz="800" b="0" i="0" u="none" strike="noStrike">
                          <a:solidFill>
                            <a:srgbClr val="000000"/>
                          </a:solidFill>
                          <a:effectLst/>
                          <a:latin typeface="Arial" panose="020B0604020202020204" pitchFamily="34" charset="0"/>
                        </a:rPr>
                        <a:t>[PL-PL] Mikulowa AT1 [OPP] / N-1 Czarna - Mikulowa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848731933"/>
                  </a:ext>
                </a:extLst>
              </a:tr>
              <a:tr h="135979">
                <a:tc>
                  <a:txBody>
                    <a:bodyPr/>
                    <a:lstStyle/>
                    <a:p>
                      <a:pPr algn="l" fontAlgn="b"/>
                      <a:r>
                        <a:rPr lang="sl-SI" sz="800" b="0" i="0" u="none" strike="noStrike">
                          <a:solidFill>
                            <a:srgbClr val="000000"/>
                          </a:solidFill>
                          <a:effectLst/>
                          <a:latin typeface="Arial" panose="020B0604020202020204" pitchFamily="34" charset="0"/>
                        </a:rPr>
                        <a:t>[SK-SK] V.Dur - Levice 1 [DIR] / N-1 V.Dur - Levice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976474472"/>
                  </a:ext>
                </a:extLst>
              </a:tr>
              <a:tr h="135979">
                <a:tc>
                  <a:txBody>
                    <a:bodyPr/>
                    <a:lstStyle/>
                    <a:p>
                      <a:pPr algn="l" fontAlgn="b"/>
                      <a:r>
                        <a:rPr lang="sl-SI"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93,19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03651654"/>
                  </a:ext>
                </a:extLst>
              </a:tr>
              <a:tr h="135979">
                <a:tc>
                  <a:txBody>
                    <a:bodyPr/>
                    <a:lstStyle/>
                    <a:p>
                      <a:pPr algn="l" fontAlgn="b"/>
                      <a:r>
                        <a:rPr lang="pl-PL" sz="800" b="0" i="0" u="none" strike="noStrike">
                          <a:solidFill>
                            <a:srgbClr val="000000"/>
                          </a:solidFill>
                          <a:effectLst/>
                          <a:latin typeface="Arial" panose="020B0604020202020204" pitchFamily="34" charset="0"/>
                        </a:rPr>
                        <a:t>[PL-PL] Mikulowa AT1 [OPP] / N-1 Czarna - Mikulowa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93,19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63446059"/>
                  </a:ext>
                </a:extLst>
              </a:tr>
              <a:tr h="135979">
                <a:tc>
                  <a:txBody>
                    <a:bodyPr/>
                    <a:lstStyle/>
                    <a:p>
                      <a:pPr algn="l" fontAlgn="b"/>
                      <a:r>
                        <a:rPr lang="sl-SI" sz="800" b="0" i="0" u="none" strike="noStrike">
                          <a:solidFill>
                            <a:srgbClr val="000000"/>
                          </a:solidFill>
                          <a:effectLst/>
                          <a:latin typeface="Arial" panose="020B0604020202020204" pitchFamily="34" charset="0"/>
                        </a:rPr>
                        <a:t>[NL-D7] Maasbracht - Oberzier  SELFK WS [DIR] [D7] / N-1 Maasbracht - Siersdorf SELFK SW/Z</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011841179"/>
                  </a:ext>
                </a:extLst>
              </a:tr>
              <a:tr h="135979">
                <a:tc>
                  <a:txBody>
                    <a:bodyPr/>
                    <a:lstStyle/>
                    <a:p>
                      <a:pPr algn="l" fontAlgn="b"/>
                      <a:r>
                        <a:rPr lang="sl-SI"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137,07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69007315"/>
                  </a:ext>
                </a:extLst>
              </a:tr>
              <a:tr h="135979">
                <a:tc>
                  <a:txBody>
                    <a:bodyPr/>
                    <a:lstStyle/>
                    <a:p>
                      <a:pPr algn="l" fontAlgn="b"/>
                      <a:r>
                        <a:rPr lang="sl-SI" sz="800" b="0" i="0" u="none" strike="noStrike">
                          <a:solidFill>
                            <a:srgbClr val="000000"/>
                          </a:solidFill>
                          <a:effectLst/>
                          <a:latin typeface="Arial" panose="020B0604020202020204" pitchFamily="34" charset="0"/>
                        </a:rPr>
                        <a:t>[D8-PL] Vierraden - Krajnik 1 [OPP] [PL] / N-1 Krajnik - Plewiska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137,07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4722040"/>
                  </a:ext>
                </a:extLst>
              </a:tr>
              <a:tr h="135979">
                <a:tc>
                  <a:txBody>
                    <a:bodyPr/>
                    <a:lstStyle/>
                    <a:p>
                      <a:pPr algn="l" fontAlgn="b"/>
                      <a:r>
                        <a:rPr lang="sl-SI" sz="800" b="0" i="0" u="none" strike="noStrike" dirty="0">
                          <a:solidFill>
                            <a:srgbClr val="000000"/>
                          </a:solidFill>
                          <a:effectLst/>
                          <a:latin typeface="Arial" panose="020B0604020202020204" pitchFamily="34" charset="0"/>
                        </a:rPr>
                        <a:t>[NL-D7] </a:t>
                      </a:r>
                      <a:r>
                        <a:rPr lang="sl-SI" sz="800" b="0" i="0" u="none" strike="noStrike" dirty="0" err="1">
                          <a:solidFill>
                            <a:srgbClr val="000000"/>
                          </a:solidFill>
                          <a:effectLst/>
                          <a:latin typeface="Arial" panose="020B0604020202020204" pitchFamily="34" charset="0"/>
                        </a:rPr>
                        <a:t>Maasbracht</a:t>
                      </a:r>
                      <a:r>
                        <a:rPr lang="sl-SI" sz="800" b="0" i="0" u="none" strike="noStrike" dirty="0">
                          <a:solidFill>
                            <a:srgbClr val="000000"/>
                          </a:solidFill>
                          <a:effectLst/>
                          <a:latin typeface="Arial" panose="020B0604020202020204" pitchFamily="34" charset="0"/>
                        </a:rPr>
                        <a:t> - </a:t>
                      </a:r>
                      <a:r>
                        <a:rPr lang="sl-SI" sz="800" b="0" i="0" u="none" strike="noStrike" dirty="0" err="1">
                          <a:solidFill>
                            <a:srgbClr val="000000"/>
                          </a:solidFill>
                          <a:effectLst/>
                          <a:latin typeface="Arial" panose="020B0604020202020204" pitchFamily="34" charset="0"/>
                        </a:rPr>
                        <a:t>Siersdorf</a:t>
                      </a:r>
                      <a:r>
                        <a:rPr lang="sl-SI" sz="800" b="0" i="0" u="none" strike="noStrike" dirty="0">
                          <a:solidFill>
                            <a:srgbClr val="000000"/>
                          </a:solidFill>
                          <a:effectLst/>
                          <a:latin typeface="Arial" panose="020B0604020202020204" pitchFamily="34" charset="0"/>
                        </a:rPr>
                        <a:t>  SELFK SW [DIR] [D7] / N-1 </a:t>
                      </a:r>
                      <a:r>
                        <a:rPr lang="sl-SI" sz="800" b="0" i="0" u="none" strike="noStrike" dirty="0" err="1">
                          <a:solidFill>
                            <a:srgbClr val="000000"/>
                          </a:solidFill>
                          <a:effectLst/>
                          <a:latin typeface="Arial" panose="020B0604020202020204" pitchFamily="34" charset="0"/>
                        </a:rPr>
                        <a:t>Maasbracht</a:t>
                      </a:r>
                      <a:r>
                        <a:rPr lang="sl-SI" sz="800" b="0" i="0" u="none" strike="noStrike" dirty="0">
                          <a:solidFill>
                            <a:srgbClr val="000000"/>
                          </a:solidFill>
                          <a:effectLst/>
                          <a:latin typeface="Arial" panose="020B0604020202020204" pitchFamily="34" charset="0"/>
                        </a:rPr>
                        <a:t> - </a:t>
                      </a:r>
                      <a:r>
                        <a:rPr lang="sl-SI" sz="800" b="0" i="0" u="none" strike="noStrike" dirty="0" err="1">
                          <a:solidFill>
                            <a:srgbClr val="000000"/>
                          </a:solidFill>
                          <a:effectLst/>
                          <a:latin typeface="Arial" panose="020B0604020202020204" pitchFamily="34" charset="0"/>
                        </a:rPr>
                        <a:t>Oberzier</a:t>
                      </a:r>
                      <a:r>
                        <a:rPr lang="sl-SI" sz="800" b="0" i="0" u="none" strike="noStrike" dirty="0">
                          <a:solidFill>
                            <a:srgbClr val="000000"/>
                          </a:solidFill>
                          <a:effectLst/>
                          <a:latin typeface="Arial" panose="020B0604020202020204" pitchFamily="34" charset="0"/>
                        </a:rPr>
                        <a:t> SELFK WS/W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4126409062"/>
                  </a:ext>
                </a:extLst>
              </a:tr>
              <a:tr h="135979">
                <a:tc>
                  <a:txBody>
                    <a:bodyPr/>
                    <a:lstStyle/>
                    <a:p>
                      <a:pPr algn="l" fontAlgn="b"/>
                      <a:r>
                        <a:rPr lang="sl-SI"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307,74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95562660"/>
                  </a:ext>
                </a:extLst>
              </a:tr>
              <a:tr h="135979">
                <a:tc>
                  <a:txBody>
                    <a:bodyPr/>
                    <a:lstStyle/>
                    <a:p>
                      <a:pPr algn="l" fontAlgn="b"/>
                      <a:r>
                        <a:rPr lang="sl-SI" sz="800" b="0" i="0" u="none" strike="noStrike">
                          <a:solidFill>
                            <a:srgbClr val="000000"/>
                          </a:solidFill>
                          <a:effectLst/>
                          <a:latin typeface="Arial" panose="020B0604020202020204" pitchFamily="34" charset="0"/>
                        </a:rPr>
                        <a:t>[NL-D7] Maasbracht - Siersdorf  SELFK SW [DIR] [D7] / N-1 Maasbracht - Oberzier SELFK WS/W</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00031645"/>
                  </a:ext>
                </a:extLst>
              </a:tr>
              <a:tr h="135979">
                <a:tc>
                  <a:txBody>
                    <a:bodyPr/>
                    <a:lstStyle/>
                    <a:p>
                      <a:pPr algn="l" fontAlgn="b"/>
                      <a:r>
                        <a:rPr lang="de-DE" sz="800" b="0" i="0" u="none" strike="noStrike">
                          <a:solidFill>
                            <a:srgbClr val="000000"/>
                          </a:solidFill>
                          <a:effectLst/>
                          <a:latin typeface="Arial" panose="020B0604020202020204" pitchFamily="34" charset="0"/>
                        </a:rPr>
                        <a:t>[D8-D8] Neuenhagen - Vierraden 304 [DIR] / BASECASE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307,74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720917249"/>
                  </a:ext>
                </a:extLst>
              </a:tr>
              <a:tr h="135979">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53,93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72716884"/>
                  </a:ext>
                </a:extLst>
              </a:tr>
              <a:tr h="135979">
                <a:tc>
                  <a:txBody>
                    <a:bodyPr/>
                    <a:lstStyle/>
                    <a:p>
                      <a:pPr algn="l" fontAlgn="b"/>
                      <a:r>
                        <a:rPr lang="sl-SI" sz="800" b="0" i="0" u="none" strike="noStrike">
                          <a:solidFill>
                            <a:srgbClr val="000000"/>
                          </a:solidFill>
                          <a:effectLst/>
                          <a:latin typeface="Arial" panose="020B0604020202020204" pitchFamily="34" charset="0"/>
                        </a:rPr>
                        <a:t>DE_AL_import / BASECASE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5372884"/>
                  </a:ext>
                </a:extLst>
              </a:tr>
              <a:tr h="135979">
                <a:tc>
                  <a:txBody>
                    <a:bodyPr/>
                    <a:lstStyle/>
                    <a:p>
                      <a:pPr algn="l" fontAlgn="b"/>
                      <a:r>
                        <a:rPr lang="sl-SI" sz="800" b="0" i="0" u="none" strike="noStrike">
                          <a:solidFill>
                            <a:srgbClr val="000000"/>
                          </a:solidFill>
                          <a:effectLst/>
                          <a:latin typeface="Arial" panose="020B0604020202020204" pitchFamily="34" charset="0"/>
                        </a:rPr>
                        <a:t>[PL-PL] Mikulowa PST1 [OPP] / N-1 Vierraden - Krajnik 2</a:t>
                      </a:r>
                    </a:p>
                  </a:txBody>
                  <a:tcPr marL="9598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53,93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3547832"/>
                  </a:ext>
                </a:extLst>
              </a:tr>
              <a:tr h="135979">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307,74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2306%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952969874"/>
                  </a:ext>
                </a:extLst>
              </a:tr>
            </a:tbl>
          </a:graphicData>
        </a:graphic>
      </p:graphicFrame>
    </p:spTree>
    <p:extLst>
      <p:ext uri="{BB962C8B-B14F-4D97-AF65-F5344CB8AC3E}">
        <p14:creationId xmlns:p14="http://schemas.microsoft.com/office/powerpoint/2010/main" val="628886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BD20210225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nvGraphicFramePr>
        <p:xfrm>
          <a:off x="1420759" y="1079502"/>
          <a:ext cx="7237520" cy="4351334"/>
        </p:xfrm>
        <a:graphic>
          <a:graphicData uri="http://schemas.openxmlformats.org/drawingml/2006/table">
            <a:tbl>
              <a:tblPr/>
              <a:tblGrid>
                <a:gridCol w="5528865">
                  <a:extLst>
                    <a:ext uri="{9D8B030D-6E8A-4147-A177-3AD203B41FA5}">
                      <a16:colId xmlns:a16="http://schemas.microsoft.com/office/drawing/2014/main" val="4018426734"/>
                    </a:ext>
                  </a:extLst>
                </a:gridCol>
                <a:gridCol w="1261640">
                  <a:extLst>
                    <a:ext uri="{9D8B030D-6E8A-4147-A177-3AD203B41FA5}">
                      <a16:colId xmlns:a16="http://schemas.microsoft.com/office/drawing/2014/main" val="622047719"/>
                    </a:ext>
                  </a:extLst>
                </a:gridCol>
                <a:gridCol w="447015">
                  <a:extLst>
                    <a:ext uri="{9D8B030D-6E8A-4147-A177-3AD203B41FA5}">
                      <a16:colId xmlns:a16="http://schemas.microsoft.com/office/drawing/2014/main" val="120016159"/>
                    </a:ext>
                  </a:extLst>
                </a:gridCol>
              </a:tblGrid>
              <a:tr h="150046">
                <a:tc>
                  <a:txBody>
                    <a:bodyPr/>
                    <a:lstStyle/>
                    <a:p>
                      <a:pPr algn="l" fontAlgn="b"/>
                      <a:r>
                        <a:rPr lang="sl-SI" sz="9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08776250"/>
                  </a:ext>
                </a:extLst>
              </a:tr>
              <a:tr h="150046">
                <a:tc>
                  <a:txBody>
                    <a:bodyPr/>
                    <a:lstStyle/>
                    <a:p>
                      <a:pPr algn="l" fontAlgn="b"/>
                      <a:r>
                        <a:rPr lang="sl-SI" sz="900" b="1"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26,98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80982039"/>
                  </a:ext>
                </a:extLst>
              </a:tr>
              <a:tr h="150046">
                <a:tc>
                  <a:txBody>
                    <a:bodyPr/>
                    <a:lstStyle/>
                    <a:p>
                      <a:pPr algn="l" fontAlgn="b"/>
                      <a:r>
                        <a:rPr lang="en-US" sz="900" b="0" i="0" u="none" strike="noStrike">
                          <a:solidFill>
                            <a:srgbClr val="000000"/>
                          </a:solidFill>
                          <a:effectLst/>
                          <a:latin typeface="Arial" panose="020B0604020202020204" pitchFamily="34" charset="0"/>
                        </a:rPr>
                        <a:t>[BE-BE] PST Van Eyck 2 [OPP] / N-1 [BE-BE] Achene - Gramme 380.10</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26940589"/>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[DIR] [PL] / N-1 Lemesany - Krosno Iskrz 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26,98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032549263"/>
                  </a:ext>
                </a:extLst>
              </a:tr>
              <a:tr h="150046">
                <a:tc>
                  <a:txBody>
                    <a:bodyPr/>
                    <a:lstStyle/>
                    <a:p>
                      <a:pPr algn="l" fontAlgn="b"/>
                      <a:r>
                        <a:rPr lang="sl-SI" sz="9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6305958"/>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[DIR] [PL] / N-1 Lemesany - Krosno Iskrz 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23,99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0542260"/>
                  </a:ext>
                </a:extLst>
              </a:tr>
              <a:tr h="150046">
                <a:tc>
                  <a:txBody>
                    <a:bodyPr/>
                    <a:lstStyle/>
                    <a:p>
                      <a:pPr algn="l" fontAlgn="b"/>
                      <a:r>
                        <a:rPr lang="sl-SI" sz="900" b="0" i="0" u="none" strike="noStrike">
                          <a:solidFill>
                            <a:srgbClr val="000000"/>
                          </a:solidFill>
                          <a:effectLst/>
                          <a:latin typeface="Arial" panose="020B0604020202020204" pitchFamily="34" charset="0"/>
                        </a:rPr>
                        <a:t>DE_AL_import / BASECASE</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947647144"/>
                  </a:ext>
                </a:extLst>
              </a:tr>
              <a:tr h="150046">
                <a:tc>
                  <a:txBody>
                    <a:bodyPr/>
                    <a:lstStyle/>
                    <a:p>
                      <a:pPr algn="l" fontAlgn="b"/>
                      <a:r>
                        <a:rPr lang="sl-SI" sz="9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19956689"/>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[DIR] [PL] / N-1 Lemesany - Krosno Iskrz 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10234113"/>
                  </a:ext>
                </a:extLst>
              </a:tr>
              <a:tr h="150046">
                <a:tc>
                  <a:txBody>
                    <a:bodyPr/>
                    <a:lstStyle/>
                    <a:p>
                      <a:pPr algn="l" fontAlgn="b"/>
                      <a:r>
                        <a:rPr lang="sl-SI" sz="9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78600969"/>
                  </a:ext>
                </a:extLst>
              </a:tr>
              <a:tr h="150046">
                <a:tc>
                  <a:txBody>
                    <a:bodyPr/>
                    <a:lstStyle/>
                    <a:p>
                      <a:pPr algn="l" fontAlgn="b"/>
                      <a:r>
                        <a:rPr lang="sl-SI" sz="900" b="0" i="0" u="none" strike="noStrike">
                          <a:solidFill>
                            <a:srgbClr val="000000"/>
                          </a:solidFill>
                          <a:effectLst/>
                          <a:latin typeface="Arial" panose="020B0604020202020204" pitchFamily="34" charset="0"/>
                        </a:rPr>
                        <a:t>[D2-D2] Altheim - Sittling 219 [OPP] / N-1 Altheim - Sittling 220</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1052010"/>
                  </a:ext>
                </a:extLst>
              </a:tr>
              <a:tr h="150046">
                <a:tc>
                  <a:txBody>
                    <a:bodyPr/>
                    <a:lstStyle/>
                    <a:p>
                      <a:pPr algn="l" fontAlgn="b"/>
                      <a:r>
                        <a:rPr lang="sl-SI" sz="9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3863868"/>
                  </a:ext>
                </a:extLst>
              </a:tr>
              <a:tr h="150046">
                <a:tc>
                  <a:txBody>
                    <a:bodyPr/>
                    <a:lstStyle/>
                    <a:p>
                      <a:pPr algn="l" fontAlgn="b"/>
                      <a:r>
                        <a:rPr lang="sl-SI" sz="900" b="0" i="0" u="none" strike="noStrike">
                          <a:solidFill>
                            <a:srgbClr val="000000"/>
                          </a:solidFill>
                          <a:effectLst/>
                          <a:latin typeface="Arial" panose="020B0604020202020204" pitchFamily="34" charset="0"/>
                        </a:rPr>
                        <a:t>[SK-SK] V.Dur - Levice 2 [DIR] / N-1 V.Dur - Levice 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41079450"/>
                  </a:ext>
                </a:extLst>
              </a:tr>
              <a:tr h="150046">
                <a:tc>
                  <a:txBody>
                    <a:bodyPr/>
                    <a:lstStyle/>
                    <a:p>
                      <a:pPr algn="l" fontAlgn="b"/>
                      <a:r>
                        <a:rPr lang="sl-SI" sz="9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137,35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168736"/>
                  </a:ext>
                </a:extLst>
              </a:tr>
              <a:tr h="150046">
                <a:tc>
                  <a:txBody>
                    <a:bodyPr/>
                    <a:lstStyle/>
                    <a:p>
                      <a:pPr algn="l" fontAlgn="b"/>
                      <a:r>
                        <a:rPr lang="sl-SI" sz="900" b="0" i="0" u="none" strike="noStrike">
                          <a:solidFill>
                            <a:srgbClr val="000000"/>
                          </a:solidFill>
                          <a:effectLst/>
                          <a:latin typeface="Arial" panose="020B0604020202020204" pitchFamily="34" charset="0"/>
                        </a:rPr>
                        <a:t>[D8-PL] Vierraden - Krajnik 1 [OPP] [PL] / N-1 Kromolice - Ostrow</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137,35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1475313"/>
                  </a:ext>
                </a:extLst>
              </a:tr>
              <a:tr h="150046">
                <a:tc>
                  <a:txBody>
                    <a:bodyPr/>
                    <a:lstStyle/>
                    <a:p>
                      <a:pPr algn="l" fontAlgn="b"/>
                      <a:r>
                        <a:rPr lang="sl-SI" sz="900" b="0" i="0" u="none" strike="noStrike">
                          <a:solidFill>
                            <a:srgbClr val="000000"/>
                          </a:solidFill>
                          <a:effectLst/>
                          <a:latin typeface="Arial" panose="020B0604020202020204" pitchFamily="34" charset="0"/>
                        </a:rPr>
                        <a:t>[NL-D7] Maasbracht - Siersdorf  SELFK SW [DIR] [D7] / N-1 Maasbracht - Oberzier SELFK WS/W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050232047"/>
                  </a:ext>
                </a:extLst>
              </a:tr>
              <a:tr h="150046">
                <a:tc>
                  <a:txBody>
                    <a:bodyPr/>
                    <a:lstStyle/>
                    <a:p>
                      <a:pPr algn="l" fontAlgn="b"/>
                      <a:r>
                        <a:rPr lang="sl-SI" sz="9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4436751"/>
                  </a:ext>
                </a:extLst>
              </a:tr>
              <a:tr h="150046">
                <a:tc>
                  <a:txBody>
                    <a:bodyPr/>
                    <a:lstStyle/>
                    <a:p>
                      <a:pPr algn="l" fontAlgn="b"/>
                      <a:r>
                        <a:rPr lang="sl-SI" sz="900" b="0" i="0" u="none" strike="noStrike">
                          <a:solidFill>
                            <a:srgbClr val="000000"/>
                          </a:solidFill>
                          <a:effectLst/>
                          <a:latin typeface="Arial" panose="020B0604020202020204" pitchFamily="34" charset="0"/>
                        </a:rPr>
                        <a:t>[D8-PL] Vierraden - Krajnik 1 [OPP] [PL] / N-1 Kromolice - Ostrow</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106804"/>
                  </a:ext>
                </a:extLst>
              </a:tr>
              <a:tr h="150046">
                <a:tc>
                  <a:txBody>
                    <a:bodyPr/>
                    <a:lstStyle/>
                    <a:p>
                      <a:pPr algn="l" fontAlgn="b"/>
                      <a:r>
                        <a:rPr lang="sl-SI" sz="900" b="0" i="0" u="none" strike="noStrike">
                          <a:solidFill>
                            <a:srgbClr val="000000"/>
                          </a:solidFill>
                          <a:effectLst/>
                          <a:latin typeface="Arial" panose="020B0604020202020204" pitchFamily="34" charset="0"/>
                        </a:rPr>
                        <a:t>DE_AL_import / BASECASE</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250085873"/>
                  </a:ext>
                </a:extLst>
              </a:tr>
              <a:tr h="150046">
                <a:tc>
                  <a:txBody>
                    <a:bodyPr/>
                    <a:lstStyle/>
                    <a:p>
                      <a:pPr algn="l" fontAlgn="b"/>
                      <a:r>
                        <a:rPr lang="sl-SI" sz="9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34,97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1697780"/>
                  </a:ext>
                </a:extLst>
              </a:tr>
              <a:tr h="150046">
                <a:tc>
                  <a:txBody>
                    <a:bodyPr/>
                    <a:lstStyle/>
                    <a:p>
                      <a:pPr algn="l" fontAlgn="b"/>
                      <a:r>
                        <a:rPr lang="sl-SI" sz="900" b="0" i="0" u="none" strike="noStrike">
                          <a:solidFill>
                            <a:srgbClr val="000000"/>
                          </a:solidFill>
                          <a:effectLst/>
                          <a:latin typeface="Arial" panose="020B0604020202020204" pitchFamily="34" charset="0"/>
                        </a:rPr>
                        <a:t>[D8-PL] Vierraden - Krajnik 1 [OPP] [PL] / N-1 Krajnik - Plewiska</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34,97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00166424"/>
                  </a:ext>
                </a:extLst>
              </a:tr>
              <a:tr h="150046">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[BE-FR] Achene - Lonny 380.19</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868285935"/>
                  </a:ext>
                </a:extLst>
              </a:tr>
              <a:tr h="150046">
                <a:tc>
                  <a:txBody>
                    <a:bodyPr/>
                    <a:lstStyle/>
                    <a:p>
                      <a:pPr algn="l" fontAlgn="b"/>
                      <a:r>
                        <a:rPr lang="sl-SI" sz="9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56,08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70424316"/>
                  </a:ext>
                </a:extLst>
              </a:tr>
              <a:tr h="150046">
                <a:tc>
                  <a:txBody>
                    <a:bodyPr/>
                    <a:lstStyle/>
                    <a:p>
                      <a:pPr algn="l" fontAlgn="b"/>
                      <a:r>
                        <a:rPr lang="sl-SI" sz="900" b="0" i="0" u="none" strike="noStrike">
                          <a:solidFill>
                            <a:srgbClr val="000000"/>
                          </a:solidFill>
                          <a:effectLst/>
                          <a:latin typeface="Arial" panose="020B0604020202020204" pitchFamily="34" charset="0"/>
                        </a:rPr>
                        <a:t>[D8-PL] Vierraden - Krajnik 1 [OPP] [PL] / N-1 Kromolice - Ostrow</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56,08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72374519"/>
                  </a:ext>
                </a:extLst>
              </a:tr>
              <a:tr h="150046">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[BE-BE] Achene - Gramme 380.10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0,93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3486187"/>
                  </a:ext>
                </a:extLst>
              </a:tr>
              <a:tr h="150046">
                <a:tc>
                  <a:txBody>
                    <a:bodyPr/>
                    <a:lstStyle/>
                    <a:p>
                      <a:pPr algn="l" fontAlgn="b"/>
                      <a:r>
                        <a:rPr lang="sl-SI"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82,34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6884743"/>
                  </a:ext>
                </a:extLst>
              </a:tr>
              <a:tr h="150046">
                <a:tc>
                  <a:txBody>
                    <a:bodyPr/>
                    <a:lstStyle/>
                    <a:p>
                      <a:pPr algn="l" fontAlgn="b"/>
                      <a:r>
                        <a:rPr lang="sl-SI" sz="900" b="0" i="0" u="none" strike="noStrike">
                          <a:solidFill>
                            <a:srgbClr val="000000"/>
                          </a:solidFill>
                          <a:effectLst/>
                          <a:latin typeface="Arial" panose="020B0604020202020204" pitchFamily="34" charset="0"/>
                        </a:rPr>
                        <a:t>[D8-PL] Vierraden - Krajnik 1 [OPP] [PL] / N-1 Kromolice - Ostrow</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82,34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72964994"/>
                  </a:ext>
                </a:extLst>
              </a:tr>
              <a:tr h="150046">
                <a:tc>
                  <a:txBody>
                    <a:bodyPr/>
                    <a:lstStyle/>
                    <a:p>
                      <a:pPr algn="l" fontAlgn="b"/>
                      <a:r>
                        <a:rPr lang="de-DE" sz="900" b="0" i="0" u="none" strike="noStrike">
                          <a:solidFill>
                            <a:srgbClr val="000000"/>
                          </a:solidFill>
                          <a:effectLst/>
                          <a:latin typeface="Arial" panose="020B0604020202020204" pitchFamily="34" charset="0"/>
                        </a:rPr>
                        <a:t>[D7-D7] Buerstadt  - Lambsheim BUERST W [DIR] / N-1 Rheinau - Hoheneck KUGELB O</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092021303"/>
                  </a:ext>
                </a:extLst>
              </a:tr>
              <a:tr h="150046">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[BE-BE] Achene - Gramme 380.10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1,46</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913231426"/>
                  </a:ext>
                </a:extLst>
              </a:tr>
            </a:tbl>
          </a:graphicData>
        </a:graphic>
      </p:graphicFrame>
    </p:spTree>
    <p:extLst>
      <p:ext uri="{BB962C8B-B14F-4D97-AF65-F5344CB8AC3E}">
        <p14:creationId xmlns:p14="http://schemas.microsoft.com/office/powerpoint/2010/main" val="23044534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BD20210225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nvGraphicFramePr>
        <p:xfrm>
          <a:off x="1134268" y="1473994"/>
          <a:ext cx="7810501" cy="3562350"/>
        </p:xfrm>
        <a:graphic>
          <a:graphicData uri="http://schemas.openxmlformats.org/drawingml/2006/table">
            <a:tbl>
              <a:tblPr/>
              <a:tblGrid>
                <a:gridCol w="5966575">
                  <a:extLst>
                    <a:ext uri="{9D8B030D-6E8A-4147-A177-3AD203B41FA5}">
                      <a16:colId xmlns:a16="http://schemas.microsoft.com/office/drawing/2014/main" val="869981165"/>
                    </a:ext>
                  </a:extLst>
                </a:gridCol>
                <a:gridCol w="1361522">
                  <a:extLst>
                    <a:ext uri="{9D8B030D-6E8A-4147-A177-3AD203B41FA5}">
                      <a16:colId xmlns:a16="http://schemas.microsoft.com/office/drawing/2014/main" val="1193210736"/>
                    </a:ext>
                  </a:extLst>
                </a:gridCol>
                <a:gridCol w="482404">
                  <a:extLst>
                    <a:ext uri="{9D8B030D-6E8A-4147-A177-3AD203B41FA5}">
                      <a16:colId xmlns:a16="http://schemas.microsoft.com/office/drawing/2014/main" val="370189977"/>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46,26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3749737"/>
                  </a:ext>
                </a:extLst>
              </a:tr>
              <a:tr h="161925">
                <a:tc>
                  <a:txBody>
                    <a:bodyPr/>
                    <a:lstStyle/>
                    <a:p>
                      <a:pPr algn="l" fontAlgn="b"/>
                      <a:r>
                        <a:rPr lang="sl-SI" sz="1000" b="0" i="0" u="none" strike="noStrike">
                          <a:solidFill>
                            <a:srgbClr val="000000"/>
                          </a:solidFill>
                          <a:effectLst/>
                          <a:latin typeface="Arial" panose="020B0604020202020204" pitchFamily="34" charset="0"/>
                        </a:rPr>
                        <a:t>[D8-PL] Vierraden - Krajnik 1 [OPP] [PL] / N-1 Kromolice - Ostrow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46,26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60129953"/>
                  </a:ext>
                </a:extLst>
              </a:tr>
              <a:tr h="161925">
                <a:tc>
                  <a:txBody>
                    <a:bodyPr/>
                    <a:lstStyle/>
                    <a:p>
                      <a:pPr algn="l" fontAlgn="b"/>
                      <a:r>
                        <a:rPr lang="sl-SI"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771015253"/>
                  </a:ext>
                </a:extLst>
              </a:tr>
              <a:tr h="161925">
                <a:tc>
                  <a:txBody>
                    <a:bodyPr/>
                    <a:lstStyle/>
                    <a:p>
                      <a:pPr algn="l" fontAlgn="b"/>
                      <a:r>
                        <a:rPr lang="sl-SI"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46,41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01459392"/>
                  </a:ext>
                </a:extLst>
              </a:tr>
              <a:tr h="161925">
                <a:tc>
                  <a:txBody>
                    <a:bodyPr/>
                    <a:lstStyle/>
                    <a:p>
                      <a:pPr algn="l" fontAlgn="b"/>
                      <a:r>
                        <a:rPr lang="sl-SI"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5725350"/>
                  </a:ext>
                </a:extLst>
              </a:tr>
              <a:tr h="161925">
                <a:tc>
                  <a:txBody>
                    <a:bodyPr/>
                    <a:lstStyle/>
                    <a:p>
                      <a:pPr algn="l" fontAlgn="b"/>
                      <a:r>
                        <a:rPr lang="sl-SI" sz="1000" b="0" i="0" u="none" strike="noStrike">
                          <a:solidFill>
                            <a:srgbClr val="000000"/>
                          </a:solidFill>
                          <a:effectLst/>
                          <a:latin typeface="Arial" panose="020B0604020202020204" pitchFamily="34" charset="0"/>
                        </a:rPr>
                        <a:t>[D8-PL] Vierraden - Krajnik 1 [OPP] [PL] / N-1 Krajnik - Plewiska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689058655"/>
                  </a:ext>
                </a:extLst>
              </a:tr>
              <a:tr h="161925">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5270671"/>
                  </a:ext>
                </a:extLst>
              </a:tr>
              <a:tr h="161925">
                <a:tc>
                  <a:txBody>
                    <a:bodyPr/>
                    <a:lstStyle/>
                    <a:p>
                      <a:pPr algn="l" fontAlgn="b"/>
                      <a:r>
                        <a:rPr lang="sl-SI"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23540842"/>
                  </a:ext>
                </a:extLst>
              </a:tr>
              <a:tr h="161925">
                <a:tc>
                  <a:txBody>
                    <a:bodyPr/>
                    <a:lstStyle/>
                    <a:p>
                      <a:pPr algn="l" fontAlgn="b"/>
                      <a:r>
                        <a:rPr lang="sl-SI" sz="1000" b="0" i="0" u="none" strike="noStrike">
                          <a:solidFill>
                            <a:srgbClr val="000000"/>
                          </a:solidFill>
                          <a:effectLst/>
                          <a:latin typeface="Arial" panose="020B0604020202020204" pitchFamily="34" charset="0"/>
                        </a:rPr>
                        <a:t>[D8-PL] Vierraden - Krajnik 1 [OPP] [PL] / N-1 Krajnik - Plewiska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644144713"/>
                  </a:ext>
                </a:extLst>
              </a:tr>
              <a:tr h="161925">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77882249"/>
                  </a:ext>
                </a:extLst>
              </a:tr>
              <a:tr h="161925">
                <a:tc>
                  <a:txBody>
                    <a:bodyPr/>
                    <a:lstStyle/>
                    <a:p>
                      <a:pPr algn="l" fontAlgn="b"/>
                      <a:r>
                        <a:rPr lang="sl-SI"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69574833"/>
                  </a:ext>
                </a:extLst>
              </a:tr>
              <a:tr h="161925">
                <a:tc>
                  <a:txBody>
                    <a:bodyPr/>
                    <a:lstStyle/>
                    <a:p>
                      <a:pPr algn="l" fontAlgn="b"/>
                      <a:r>
                        <a:rPr lang="sl-SI" sz="1000" b="0" i="0" u="none" strike="noStrike">
                          <a:solidFill>
                            <a:srgbClr val="000000"/>
                          </a:solidFill>
                          <a:effectLst/>
                          <a:latin typeface="Arial" panose="020B0604020202020204" pitchFamily="34" charset="0"/>
                        </a:rPr>
                        <a:t>[D8-PL] Vierraden - Krajnik 1 [OPP] [PL] / N-1 Krajnik - Plewiska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21,43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145701160"/>
                  </a:ext>
                </a:extLst>
              </a:tr>
              <a:tr h="161925">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26,22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6320209"/>
                  </a:ext>
                </a:extLst>
              </a:tr>
              <a:tr h="161925">
                <a:tc>
                  <a:txBody>
                    <a:bodyPr/>
                    <a:lstStyle/>
                    <a:p>
                      <a:pPr algn="l" fontAlgn="b"/>
                      <a:r>
                        <a:rPr lang="sl-SI" sz="1000" b="0" i="0" u="none" strike="noStrike">
                          <a:solidFill>
                            <a:srgbClr val="000000"/>
                          </a:solidFill>
                          <a:effectLst/>
                          <a:latin typeface="Arial" panose="020B0604020202020204" pitchFamily="34" charset="0"/>
                        </a:rPr>
                        <a:t>[FR-D7] Vigy - Ensdorf  VIGY1 N [DIR] [D7] / N-1 Ensdorf - Vigy VIGY2 S</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11101173"/>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164369914"/>
                  </a:ext>
                </a:extLst>
              </a:tr>
              <a:tr h="161925">
                <a:tc>
                  <a:txBody>
                    <a:bodyPr/>
                    <a:lstStyle/>
                    <a:p>
                      <a:pPr algn="l" fontAlgn="b"/>
                      <a:r>
                        <a:rPr lang="de-DE" sz="1000" b="0" i="0" u="none" strike="noStrike">
                          <a:solidFill>
                            <a:srgbClr val="000000"/>
                          </a:solidFill>
                          <a:effectLst/>
                          <a:latin typeface="Arial" panose="020B0604020202020204" pitchFamily="34" charset="0"/>
                        </a:rPr>
                        <a:t>[D8-D8] Hagenwerder - Schmoelln 553 [OPP] / N-1 Hagenwerder - Schmoelln 554</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445602178"/>
                  </a:ext>
                </a:extLst>
              </a:tr>
              <a:tr h="161925">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71189139"/>
                  </a:ext>
                </a:extLst>
              </a:tr>
              <a:tr h="161925">
                <a:tc>
                  <a:txBody>
                    <a:bodyPr/>
                    <a:lstStyle/>
                    <a:p>
                      <a:pPr algn="l" fontAlgn="b"/>
                      <a:r>
                        <a:rPr lang="sl-SI" sz="1000" b="0" i="0" u="none" strike="noStrike">
                          <a:solidFill>
                            <a:srgbClr val="000000"/>
                          </a:solidFill>
                          <a:effectLst/>
                          <a:latin typeface="Arial" panose="020B0604020202020204" pitchFamily="34" charset="0"/>
                        </a:rPr>
                        <a:t>[FR-D7] Vigy - Ensdorf  VIGY1 N [DIR] [D7] / N-1 Ensdorf - Vigy VIGY2 S</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3957092"/>
                  </a:ext>
                </a:extLst>
              </a:tr>
              <a:tr h="161925">
                <a:tc>
                  <a:txBody>
                    <a:bodyPr/>
                    <a:lstStyle/>
                    <a:p>
                      <a:pPr algn="l" fontAlgn="b"/>
                      <a:r>
                        <a:rPr lang="en-US" sz="1000" b="0" i="0" u="none" strike="noStrike">
                          <a:solidFill>
                            <a:srgbClr val="000000"/>
                          </a:solidFill>
                          <a:effectLst/>
                          <a:latin typeface="Arial" panose="020B0604020202020204" pitchFamily="34" charset="0"/>
                        </a:rPr>
                        <a:t>[BE-FR] Avelgem - Avelin 80 [OPP] [FR] / N-1 [BE-BE] Avelgem - Horta 380.102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679542987"/>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6621602"/>
                  </a:ext>
                </a:extLst>
              </a:tr>
              <a:tr h="161925">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1,97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25384880"/>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137,35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1731%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71073489"/>
                  </a:ext>
                </a:extLst>
              </a:tr>
            </a:tbl>
          </a:graphicData>
        </a:graphic>
      </p:graphicFrame>
    </p:spTree>
    <p:extLst>
      <p:ext uri="{BB962C8B-B14F-4D97-AF65-F5344CB8AC3E}">
        <p14:creationId xmlns:p14="http://schemas.microsoft.com/office/powerpoint/2010/main" val="38008007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BD20210228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ela 1"/>
          <p:cNvGraphicFramePr>
            <a:graphicFrameLocks noGrp="1"/>
          </p:cNvGraphicFramePr>
          <p:nvPr/>
        </p:nvGraphicFramePr>
        <p:xfrm>
          <a:off x="1108688" y="1079499"/>
          <a:ext cx="7861661" cy="4351340"/>
        </p:xfrm>
        <a:graphic>
          <a:graphicData uri="http://schemas.openxmlformats.org/drawingml/2006/table">
            <a:tbl>
              <a:tblPr/>
              <a:tblGrid>
                <a:gridCol w="6091950">
                  <a:extLst>
                    <a:ext uri="{9D8B030D-6E8A-4147-A177-3AD203B41FA5}">
                      <a16:colId xmlns:a16="http://schemas.microsoft.com/office/drawing/2014/main" val="411496690"/>
                    </a:ext>
                  </a:extLst>
                </a:gridCol>
                <a:gridCol w="1306723">
                  <a:extLst>
                    <a:ext uri="{9D8B030D-6E8A-4147-A177-3AD203B41FA5}">
                      <a16:colId xmlns:a16="http://schemas.microsoft.com/office/drawing/2014/main" val="1536931680"/>
                    </a:ext>
                  </a:extLst>
                </a:gridCol>
                <a:gridCol w="462988">
                  <a:extLst>
                    <a:ext uri="{9D8B030D-6E8A-4147-A177-3AD203B41FA5}">
                      <a16:colId xmlns:a16="http://schemas.microsoft.com/office/drawing/2014/main" val="1599031639"/>
                    </a:ext>
                  </a:extLst>
                </a:gridCol>
              </a:tblGrid>
              <a:tr h="155405">
                <a:tc>
                  <a:txBody>
                    <a:bodyPr/>
                    <a:lstStyle/>
                    <a:p>
                      <a:pPr algn="l" fontAlgn="b"/>
                      <a:r>
                        <a:rPr lang="sl-SI"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687705504"/>
                  </a:ext>
                </a:extLst>
              </a:tr>
              <a:tr h="155405">
                <a:tc>
                  <a:txBody>
                    <a:bodyPr/>
                    <a:lstStyle/>
                    <a:p>
                      <a:pPr algn="l" fontAlgn="b"/>
                      <a:r>
                        <a:rPr lang="sl-SI"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2,77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2792981"/>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02886822"/>
                  </a:ext>
                </a:extLst>
              </a:tr>
              <a:tr h="155405">
                <a:tc>
                  <a:txBody>
                    <a:bodyPr/>
                    <a:lstStyle/>
                    <a:p>
                      <a:pPr algn="l" fontAlgn="b"/>
                      <a:r>
                        <a:rPr lang="sl-SI" sz="1000" b="0" i="0" u="none" strike="noStrike">
                          <a:solidFill>
                            <a:srgbClr val="000000"/>
                          </a:solidFill>
                          <a:effectLst/>
                          <a:latin typeface="Arial" panose="020B0604020202020204" pitchFamily="34" charset="0"/>
                        </a:rPr>
                        <a:t>[NL-D7] Maasbracht-Siersdorf 380 Z [OPP] [NL] / N-1 Sechtem - Paffendorf - Oberzier SECHTM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1666945286"/>
                  </a:ext>
                </a:extLst>
              </a:tr>
              <a:tr h="155405">
                <a:tc>
                  <a:txBody>
                    <a:bodyPr/>
                    <a:lstStyle/>
                    <a:p>
                      <a:pPr algn="l" fontAlgn="b"/>
                      <a:r>
                        <a:rPr lang="sl-SI" sz="10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43,44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3432856"/>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48366366"/>
                  </a:ext>
                </a:extLst>
              </a:tr>
              <a:tr h="155405">
                <a:tc>
                  <a:txBody>
                    <a:bodyPr/>
                    <a:lstStyle/>
                    <a:p>
                      <a:pPr algn="l" fontAlgn="b"/>
                      <a:r>
                        <a:rPr lang="sl-SI" sz="1000" b="0" i="0" u="none" strike="noStrike">
                          <a:solidFill>
                            <a:srgbClr val="000000"/>
                          </a:solidFill>
                          <a:effectLst/>
                          <a:latin typeface="Arial" panose="020B0604020202020204" pitchFamily="34" charset="0"/>
                        </a:rPr>
                        <a:t>[NL-D7] Maasbracht-Siersdorf 380 Z [OPP] [NL] / N-1 Sechtem - Paffendorf - Oberzier SECHTM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4197724144"/>
                  </a:ext>
                </a:extLst>
              </a:tr>
              <a:tr h="155405">
                <a:tc>
                  <a:txBody>
                    <a:bodyPr/>
                    <a:lstStyle/>
                    <a:p>
                      <a:pPr algn="l" fontAlgn="b"/>
                      <a:r>
                        <a:rPr lang="sl-SI" sz="10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36,22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3483147"/>
                  </a:ext>
                </a:extLst>
              </a:tr>
              <a:tr h="15540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13245551"/>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38829856"/>
                  </a:ext>
                </a:extLst>
              </a:tr>
              <a:tr h="155405">
                <a:tc>
                  <a:txBody>
                    <a:bodyPr/>
                    <a:lstStyle/>
                    <a:p>
                      <a:pPr algn="l" fontAlgn="b"/>
                      <a:r>
                        <a:rPr lang="sl-SI" sz="10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9099266"/>
                  </a:ext>
                </a:extLst>
              </a:tr>
              <a:tr h="15540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22984040"/>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693294242"/>
                  </a:ext>
                </a:extLst>
              </a:tr>
              <a:tr h="155405">
                <a:tc>
                  <a:txBody>
                    <a:bodyPr/>
                    <a:lstStyle/>
                    <a:p>
                      <a:pPr algn="l" fontAlgn="b"/>
                      <a:r>
                        <a:rPr lang="sl-SI" sz="1000" b="0" i="0" u="none" strike="noStrike">
                          <a:solidFill>
                            <a:srgbClr val="000000"/>
                          </a:solidFill>
                          <a:effectLst/>
                          <a:latin typeface="Arial" panose="020B0604020202020204" pitchFamily="34" charset="0"/>
                        </a:rPr>
                        <a:t>[RO-RO] TR Portile de Fier 400/220 3 [OPP] / N-1 Portile de Fier - Resita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936389850"/>
                  </a:ext>
                </a:extLst>
              </a:tr>
              <a:tr h="155405">
                <a:tc>
                  <a:txBody>
                    <a:bodyPr/>
                    <a:lstStyle/>
                    <a:p>
                      <a:pPr algn="l" fontAlgn="b"/>
                      <a:r>
                        <a:rPr lang="sl-SI" sz="10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4367129"/>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23464771"/>
                  </a:ext>
                </a:extLst>
              </a:tr>
              <a:tr h="155405">
                <a:tc>
                  <a:txBody>
                    <a:bodyPr/>
                    <a:lstStyle/>
                    <a:p>
                      <a:pPr algn="l" fontAlgn="b"/>
                      <a:r>
                        <a:rPr lang="sl-SI" sz="1000" b="0" i="0" u="none" strike="noStrike">
                          <a:solidFill>
                            <a:srgbClr val="000000"/>
                          </a:solidFill>
                          <a:effectLst/>
                          <a:latin typeface="Arial" panose="020B0604020202020204" pitchFamily="34" charset="0"/>
                        </a:rPr>
                        <a:t>[RO-RO] TR Portile de Fier 400/220 3 [OPP] / N-1 TR Portile de Fier 400/220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125610526"/>
                  </a:ext>
                </a:extLst>
              </a:tr>
              <a:tr h="155405">
                <a:tc>
                  <a:txBody>
                    <a:bodyPr/>
                    <a:lstStyle/>
                    <a:p>
                      <a:pPr algn="l" fontAlgn="b"/>
                      <a:r>
                        <a:rPr lang="sl-SI" sz="1000" b="0" i="0" u="none" strike="noStrike">
                          <a:solidFill>
                            <a:srgbClr val="000000"/>
                          </a:solidFill>
                          <a:effectLst/>
                          <a:latin typeface="Arial" panose="020B0604020202020204" pitchFamily="34" charset="0"/>
                        </a:rPr>
                        <a:t>[NL-D7] Maasbracht-Siersdorf 380 Z [OPP] [NL] / N-1 Sechtem - Paffendorf - Oberzier SECHTM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20,61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1890774546"/>
                  </a:ext>
                </a:extLst>
              </a:tr>
              <a:tr h="155405">
                <a:tc>
                  <a:txBody>
                    <a:bodyPr/>
                    <a:lstStyle/>
                    <a:p>
                      <a:pPr algn="l" fontAlgn="b"/>
                      <a:r>
                        <a:rPr lang="sl-SI" sz="10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51271456"/>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4601214"/>
                  </a:ext>
                </a:extLst>
              </a:tr>
              <a:tr h="155405">
                <a:tc>
                  <a:txBody>
                    <a:bodyPr/>
                    <a:lstStyle/>
                    <a:p>
                      <a:pPr algn="l" fontAlgn="b"/>
                      <a:r>
                        <a:rPr lang="de-DE" sz="1000" b="0" i="0" u="none" strike="noStrike">
                          <a:solidFill>
                            <a:srgbClr val="000000"/>
                          </a:solidFill>
                          <a:effectLst/>
                          <a:latin typeface="Arial" panose="020B0604020202020204" pitchFamily="34" charset="0"/>
                        </a:rPr>
                        <a:t>[AT-AT] Tauern - Weissenbach 221 [OPP] / N-1 Tauern - Weissenbach 221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extLst>
                  <a:ext uri="{0D108BD9-81ED-4DB2-BD59-A6C34878D82A}">
                    <a16:rowId xmlns:a16="http://schemas.microsoft.com/office/drawing/2014/main" val="4032402451"/>
                  </a:ext>
                </a:extLst>
              </a:tr>
              <a:tr h="155405">
                <a:tc>
                  <a:txBody>
                    <a:bodyPr/>
                    <a:lstStyle/>
                    <a:p>
                      <a:pPr algn="l" fontAlgn="b"/>
                      <a:r>
                        <a:rPr lang="sl-SI" sz="1000" b="0" i="0" u="none" strike="noStrike">
                          <a:solidFill>
                            <a:srgbClr val="000000"/>
                          </a:solidFill>
                          <a:effectLst/>
                          <a:latin typeface="Arial" panose="020B0604020202020204" pitchFamily="34" charset="0"/>
                        </a:rPr>
                        <a:t>[RO-RO] TR Portile de Fier 400/220 3 [OPP] / N-1 Portile de Fier - Resita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182626750"/>
                  </a:ext>
                </a:extLst>
              </a:tr>
              <a:tr h="155405">
                <a:tc>
                  <a:txBody>
                    <a:bodyPr/>
                    <a:lstStyle/>
                    <a:p>
                      <a:pPr algn="l" fontAlgn="b"/>
                      <a:r>
                        <a:rPr lang="sl-SI" sz="10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43633073"/>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52,55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79493332"/>
                  </a:ext>
                </a:extLst>
              </a:tr>
              <a:tr h="155405">
                <a:tc>
                  <a:txBody>
                    <a:bodyPr/>
                    <a:lstStyle/>
                    <a:p>
                      <a:pPr algn="l" fontAlgn="b"/>
                      <a:r>
                        <a:rPr lang="sl-SI" sz="1000" b="0" i="0" u="none" strike="noStrike">
                          <a:solidFill>
                            <a:srgbClr val="000000"/>
                          </a:solidFill>
                          <a:effectLst/>
                          <a:latin typeface="Arial" panose="020B0604020202020204" pitchFamily="34" charset="0"/>
                        </a:rPr>
                        <a:t>[RO-RO] TR Portile de Fier 400/220 3 [OPP] / N-1 TR Portile de Fier 400/220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503196665"/>
                  </a:ext>
                </a:extLst>
              </a:tr>
              <a:tr h="155405">
                <a:tc>
                  <a:txBody>
                    <a:bodyPr/>
                    <a:lstStyle/>
                    <a:p>
                      <a:pPr algn="l" fontAlgn="b"/>
                      <a:r>
                        <a:rPr lang="sl-SI" sz="1000" b="0" i="0" u="none" strike="noStrike">
                          <a:solidFill>
                            <a:srgbClr val="000000"/>
                          </a:solidFill>
                          <a:effectLst/>
                          <a:latin typeface="Arial" panose="020B0604020202020204" pitchFamily="34" charset="0"/>
                        </a:rPr>
                        <a:t>[NL-D7] Maasbracht-Siersdorf 380 Z [OPP] [NL] / N-1 Sechtem - Paffendorf - Oberzier SECHTM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43,14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1822474948"/>
                  </a:ext>
                </a:extLst>
              </a:tr>
              <a:tr h="155405">
                <a:tc>
                  <a:txBody>
                    <a:bodyPr/>
                    <a:lstStyle/>
                    <a:p>
                      <a:pPr algn="l" fontAlgn="b"/>
                      <a:r>
                        <a:rPr lang="sl-SI" sz="10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5803873"/>
                  </a:ext>
                </a:extLst>
              </a:tr>
              <a:tr h="155405">
                <a:tc>
                  <a:txBody>
                    <a:bodyPr/>
                    <a:lstStyle/>
                    <a:p>
                      <a:pPr algn="l" fontAlgn="b"/>
                      <a:r>
                        <a:rPr lang="sl-SI" sz="1000" b="0" i="0" u="none" strike="noStrike">
                          <a:solidFill>
                            <a:srgbClr val="000000"/>
                          </a:solidFill>
                          <a:effectLst/>
                          <a:latin typeface="Arial" panose="020B0604020202020204" pitchFamily="34" charset="0"/>
                        </a:rPr>
                        <a:t>[RO-RO] TR Portile de Fier 400/220 3 [OPP] / N-1 Portile de Fier - Resita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dirty="0">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3243690"/>
                  </a:ext>
                </a:extLst>
              </a:tr>
            </a:tbl>
          </a:graphicData>
        </a:graphic>
      </p:graphicFrame>
    </p:spTree>
    <p:extLst>
      <p:ext uri="{BB962C8B-B14F-4D97-AF65-F5344CB8AC3E}">
        <p14:creationId xmlns:p14="http://schemas.microsoft.com/office/powerpoint/2010/main" val="23107967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BD20210228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ela 2"/>
          <p:cNvGraphicFramePr>
            <a:graphicFrameLocks noGrp="1"/>
          </p:cNvGraphicFramePr>
          <p:nvPr/>
        </p:nvGraphicFramePr>
        <p:xfrm>
          <a:off x="943769" y="1393031"/>
          <a:ext cx="8191500" cy="3724275"/>
        </p:xfrm>
        <a:graphic>
          <a:graphicData uri="http://schemas.openxmlformats.org/drawingml/2006/table">
            <a:tbl>
              <a:tblPr/>
              <a:tblGrid>
                <a:gridCol w="6347540">
                  <a:extLst>
                    <a:ext uri="{9D8B030D-6E8A-4147-A177-3AD203B41FA5}">
                      <a16:colId xmlns:a16="http://schemas.microsoft.com/office/drawing/2014/main" val="2058992904"/>
                    </a:ext>
                  </a:extLst>
                </a:gridCol>
                <a:gridCol w="1361547">
                  <a:extLst>
                    <a:ext uri="{9D8B030D-6E8A-4147-A177-3AD203B41FA5}">
                      <a16:colId xmlns:a16="http://schemas.microsoft.com/office/drawing/2014/main" val="1289241511"/>
                    </a:ext>
                  </a:extLst>
                </a:gridCol>
                <a:gridCol w="482413">
                  <a:extLst>
                    <a:ext uri="{9D8B030D-6E8A-4147-A177-3AD203B41FA5}">
                      <a16:colId xmlns:a16="http://schemas.microsoft.com/office/drawing/2014/main" val="3780755597"/>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886131"/>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75355834"/>
                  </a:ext>
                </a:extLst>
              </a:tr>
              <a:tr h="16192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792765106"/>
                  </a:ext>
                </a:extLst>
              </a:tr>
              <a:tr h="161925">
                <a:tc>
                  <a:txBody>
                    <a:bodyPr/>
                    <a:lstStyle/>
                    <a:p>
                      <a:pPr algn="l" fontAlgn="b"/>
                      <a:r>
                        <a:rPr lang="de-DE" sz="1000" b="0" i="0" u="none" strike="noStrike">
                          <a:solidFill>
                            <a:srgbClr val="000000"/>
                          </a:solidFill>
                          <a:effectLst/>
                          <a:latin typeface="Arial" panose="020B0604020202020204" pitchFamily="34" charset="0"/>
                        </a:rPr>
                        <a:t>[AT-AT] Tauern - Weissenbach 221 [OPP] / N-1 Tauern - Weissenbach 221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114%</a:t>
                      </a:r>
                    </a:p>
                  </a:txBody>
                  <a:tcPr marL="0" marR="0" marT="0" marB="0" anchor="b">
                    <a:lnL>
                      <a:noFill/>
                    </a:lnL>
                    <a:lnR>
                      <a:noFill/>
                    </a:lnR>
                    <a:lnT>
                      <a:noFill/>
                    </a:lnT>
                    <a:lnB>
                      <a:noFill/>
                    </a:lnB>
                  </a:tcPr>
                </a:tc>
                <a:extLst>
                  <a:ext uri="{0D108BD9-81ED-4DB2-BD59-A6C34878D82A}">
                    <a16:rowId xmlns:a16="http://schemas.microsoft.com/office/drawing/2014/main" val="4015660448"/>
                  </a:ext>
                </a:extLst>
              </a:tr>
              <a:tr h="161925">
                <a:tc>
                  <a:txBody>
                    <a:bodyPr/>
                    <a:lstStyle/>
                    <a:p>
                      <a:pPr algn="l" fontAlgn="b"/>
                      <a:r>
                        <a:rPr lang="sl-SI" sz="10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07630537"/>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3231259"/>
                  </a:ext>
                </a:extLst>
              </a:tr>
              <a:tr h="16192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424135436"/>
                  </a:ext>
                </a:extLst>
              </a:tr>
              <a:tr h="161925">
                <a:tc>
                  <a:txBody>
                    <a:bodyPr/>
                    <a:lstStyle/>
                    <a:p>
                      <a:pPr algn="l" fontAlgn="b"/>
                      <a:r>
                        <a:rPr lang="de-DE" sz="1000" b="0" i="0" u="none" strike="noStrike">
                          <a:solidFill>
                            <a:srgbClr val="000000"/>
                          </a:solidFill>
                          <a:effectLst/>
                          <a:latin typeface="Arial" panose="020B0604020202020204" pitchFamily="34" charset="0"/>
                        </a:rPr>
                        <a:t>[AT-AT] Tauern - Weissenbach 221 [OPP] / N-1 Tauern - Weissenbach 221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extLst>
                  <a:ext uri="{0D108BD9-81ED-4DB2-BD59-A6C34878D82A}">
                    <a16:rowId xmlns:a16="http://schemas.microsoft.com/office/drawing/2014/main" val="1568238293"/>
                  </a:ext>
                </a:extLst>
              </a:tr>
              <a:tr h="161925">
                <a:tc>
                  <a:txBody>
                    <a:bodyPr/>
                    <a:lstStyle/>
                    <a:p>
                      <a:pPr algn="l" fontAlgn="b"/>
                      <a:r>
                        <a:rPr lang="sl-SI" sz="1000" b="0" i="0" u="none" strike="noStrike">
                          <a:solidFill>
                            <a:srgbClr val="000000"/>
                          </a:solidFill>
                          <a:effectLst/>
                          <a:latin typeface="Arial" panose="020B0604020202020204" pitchFamily="34" charset="0"/>
                        </a:rPr>
                        <a:t>[RO-RO] TR Portile de Fier 400/220 3 [OPP] / N-1 TR Portile de Fier 400/220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210079480"/>
                  </a:ext>
                </a:extLst>
              </a:tr>
              <a:tr h="161925">
                <a:tc>
                  <a:txBody>
                    <a:bodyPr/>
                    <a:lstStyle/>
                    <a:p>
                      <a:pPr algn="l" fontAlgn="b"/>
                      <a:r>
                        <a:rPr lang="sl-SI"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9906700"/>
                  </a:ext>
                </a:extLst>
              </a:tr>
              <a:tr h="161925">
                <a:tc>
                  <a:txBody>
                    <a:bodyPr/>
                    <a:lstStyle/>
                    <a:p>
                      <a:pPr algn="l" fontAlgn="b"/>
                      <a:r>
                        <a:rPr lang="sl-SI" sz="1000" b="0" i="0" u="none" strike="noStrike">
                          <a:solidFill>
                            <a:srgbClr val="000000"/>
                          </a:solidFill>
                          <a:effectLst/>
                          <a:latin typeface="Arial" panose="020B0604020202020204" pitchFamily="34" charset="0"/>
                        </a:rPr>
                        <a:t>[RO-RO] TR Portile de Fier 400/220 3 [OPP] / N-1 TR Portile de Fier 400/220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51862465"/>
                  </a:ext>
                </a:extLst>
              </a:tr>
              <a:tr h="161925">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15115664"/>
                  </a:ext>
                </a:extLst>
              </a:tr>
              <a:tr h="161925">
                <a:tc>
                  <a:txBody>
                    <a:bodyPr/>
                    <a:lstStyle/>
                    <a:p>
                      <a:pPr algn="l" fontAlgn="b"/>
                      <a:r>
                        <a:rPr lang="sl-SI" sz="1000" b="0" i="0" u="none" strike="noStrike">
                          <a:solidFill>
                            <a:srgbClr val="000000"/>
                          </a:solidFill>
                          <a:effectLst/>
                          <a:latin typeface="Arial" panose="020B0604020202020204" pitchFamily="34" charset="0"/>
                        </a:rPr>
                        <a:t>[FR-D7] Vigy - Ensdorf  VIGY1 N [DIR] [D7] / N-1 Ensdorf - Vigy VIGY2 S</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2280178"/>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263176255"/>
                  </a:ext>
                </a:extLst>
              </a:tr>
              <a:tr h="16192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94993175"/>
                  </a:ext>
                </a:extLst>
              </a:tr>
              <a:tr h="161925">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46,97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69951972"/>
                  </a:ext>
                </a:extLst>
              </a:tr>
              <a:tr h="161925">
                <a:tc>
                  <a:txBody>
                    <a:bodyPr/>
                    <a:lstStyle/>
                    <a:p>
                      <a:pPr algn="l" fontAlgn="b"/>
                      <a:r>
                        <a:rPr lang="sl-SI" sz="1000" b="0" i="0" u="none" strike="noStrike">
                          <a:solidFill>
                            <a:srgbClr val="000000"/>
                          </a:solidFill>
                          <a:effectLst/>
                          <a:latin typeface="Arial" panose="020B0604020202020204" pitchFamily="34" charset="0"/>
                        </a:rPr>
                        <a:t>[FR-D7] Vigy - Ensdorf  VIGY1 N [DIR] [D7] / N-1 Ensdorf - Vigy VIGY2 S</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46,97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36762060"/>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933171905"/>
                  </a:ext>
                </a:extLst>
              </a:tr>
              <a:tr h="161925">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69,64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52899401"/>
                  </a:ext>
                </a:extLst>
              </a:tr>
              <a:tr h="161925">
                <a:tc>
                  <a:txBody>
                    <a:bodyPr/>
                    <a:lstStyle/>
                    <a:p>
                      <a:pPr algn="l" fontAlgn="b"/>
                      <a:r>
                        <a:rPr lang="sl-SI"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3459003"/>
                  </a:ext>
                </a:extLst>
              </a:tr>
              <a:tr h="161925">
                <a:tc>
                  <a:txBody>
                    <a:bodyPr/>
                    <a:lstStyle/>
                    <a:p>
                      <a:pPr algn="l" fontAlgn="b"/>
                      <a:r>
                        <a:rPr lang="sl-SI" sz="1000" b="0" i="0" u="none" strike="noStrike">
                          <a:solidFill>
                            <a:srgbClr val="000000"/>
                          </a:solidFill>
                          <a:effectLst/>
                          <a:latin typeface="Arial" panose="020B0604020202020204" pitchFamily="34" charset="0"/>
                        </a:rPr>
                        <a:t>[FR-D7] Vigy - Ensdorf  VIGY1 N [DIR] [D7] / N-1 Ensdorf - Uchtelfangen TAUBNT S</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69,64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98064600"/>
                  </a:ext>
                </a:extLst>
              </a:tr>
              <a:tr h="16192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7843909"/>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69,64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1925%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70763383"/>
                  </a:ext>
                </a:extLst>
              </a:tr>
            </a:tbl>
          </a:graphicData>
        </a:graphic>
      </p:graphicFrame>
    </p:spTree>
    <p:extLst>
      <p:ext uri="{BB962C8B-B14F-4D97-AF65-F5344CB8AC3E}">
        <p14:creationId xmlns:p14="http://schemas.microsoft.com/office/powerpoint/2010/main" val="11601986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6387"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16388"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BD20210201</a:t>
            </a:r>
          </a:p>
        </p:txBody>
      </p:sp>
      <p:pic>
        <p:nvPicPr>
          <p:cNvPr id="16389"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9075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7411"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17412"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BD20210203</a:t>
            </a:r>
          </a:p>
        </p:txBody>
      </p:sp>
      <p:pic>
        <p:nvPicPr>
          <p:cNvPr id="17413"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95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30729510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8435"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1843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BD20210204</a:t>
            </a:r>
          </a:p>
        </p:txBody>
      </p:sp>
      <p:pic>
        <p:nvPicPr>
          <p:cNvPr id="18437"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6791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9459"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19460"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BD20210205</a:t>
            </a:r>
          </a:p>
        </p:txBody>
      </p:sp>
      <p:pic>
        <p:nvPicPr>
          <p:cNvPr id="19461"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1903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048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0484"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BD20210206</a:t>
            </a:r>
          </a:p>
        </p:txBody>
      </p:sp>
      <p:pic>
        <p:nvPicPr>
          <p:cNvPr id="20485"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8185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1507"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1508"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BD20210208</a:t>
            </a:r>
          </a:p>
        </p:txBody>
      </p:sp>
      <p:pic>
        <p:nvPicPr>
          <p:cNvPr id="21509"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7867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2531"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2532"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BD20210209</a:t>
            </a:r>
          </a:p>
        </p:txBody>
      </p:sp>
      <p:pic>
        <p:nvPicPr>
          <p:cNvPr id="22533"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1550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3555"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355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BD20210210</a:t>
            </a:r>
          </a:p>
        </p:txBody>
      </p:sp>
      <p:pic>
        <p:nvPicPr>
          <p:cNvPr id="23557"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21612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4579"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4580"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BD20210217</a:t>
            </a:r>
          </a:p>
        </p:txBody>
      </p:sp>
      <p:pic>
        <p:nvPicPr>
          <p:cNvPr id="24581"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083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560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5604"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BD20210221</a:t>
            </a:r>
          </a:p>
        </p:txBody>
      </p:sp>
      <p:pic>
        <p:nvPicPr>
          <p:cNvPr id="25605"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2416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6627"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6628"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BD20210222</a:t>
            </a:r>
          </a:p>
        </p:txBody>
      </p:sp>
      <p:pic>
        <p:nvPicPr>
          <p:cNvPr id="26629"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704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7651"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7652"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BD20210225</a:t>
            </a:r>
          </a:p>
        </p:txBody>
      </p:sp>
      <p:pic>
        <p:nvPicPr>
          <p:cNvPr id="27653"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806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1878847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8675"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ea typeface="Arial Unicode MS" panose="020B0604020202020204" pitchFamily="34" charset="-128"/>
                <a:cs typeface="Arial" panose="020B0604020202020204" pitchFamily="34" charset="0"/>
              </a:rPr>
              <a:t>KPI 11: Core Social Welfare</a:t>
            </a:r>
          </a:p>
        </p:txBody>
      </p:sp>
      <p:sp>
        <p:nvSpPr>
          <p:cNvPr id="286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sl-SI" altLang="sl-SI"/>
              <a:t>BD20210228</a:t>
            </a:r>
          </a:p>
        </p:txBody>
      </p:sp>
      <p:pic>
        <p:nvPicPr>
          <p:cNvPr id="28677"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Slik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Slika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1227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29699"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sl-SI" sz="1400" dirty="0">
                <a:solidFill>
                  <a:srgbClr val="008000"/>
                </a:solidFill>
                <a:ea typeface="Arial Unicode MS" panose="020B0604020202020204" pitchFamily="34" charset="-128"/>
                <a:cs typeface="Arial" panose="020B0604020202020204" pitchFamily="34" charset="0"/>
              </a:rPr>
              <a:t>KPI 12: Paradoxically rejected blocks (PRBs)</a:t>
            </a:r>
            <a:endParaRPr lang="sl-SI" altLang="sl-SI" sz="1400" dirty="0">
              <a:solidFill>
                <a:srgbClr val="008000"/>
              </a:solidFill>
              <a:ea typeface="Arial Unicode MS" panose="020B0604020202020204" pitchFamily="34" charset="-128"/>
              <a:cs typeface="Arial" panose="020B0604020202020204" pitchFamily="34" charset="0"/>
            </a:endParaRPr>
          </a:p>
        </p:txBody>
      </p:sp>
      <p:pic>
        <p:nvPicPr>
          <p:cNvPr id="29700" name="Slika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627188"/>
            <a:ext cx="72136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6358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a: Highest virtual margins at market balance for CORE TSOs</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F5BCE073-9659-4A6B-8362-41DBDF464083}"/>
              </a:ext>
            </a:extLst>
          </p:cNvPr>
          <p:cNvPicPr>
            <a:picLocks noChangeAspect="1"/>
          </p:cNvPicPr>
          <p:nvPr/>
        </p:nvPicPr>
        <p:blipFill>
          <a:blip r:embed="rId3"/>
          <a:srcRect/>
          <a:stretch/>
        </p:blipFill>
        <p:spPr>
          <a:xfrm>
            <a:off x="57133" y="918490"/>
            <a:ext cx="4838734" cy="2731338"/>
          </a:xfrm>
          <a:prstGeom prst="rect">
            <a:avLst/>
          </a:prstGeom>
        </p:spPr>
      </p:pic>
      <p:pic>
        <p:nvPicPr>
          <p:cNvPr id="13" name="Obraz 12">
            <a:extLst>
              <a:ext uri="{FF2B5EF4-FFF2-40B4-BE49-F238E27FC236}">
                <a16:creationId xmlns:a16="http://schemas.microsoft.com/office/drawing/2014/main" id="{F0C21608-E2D2-46CA-B084-376CFD4C063B}"/>
              </a:ext>
            </a:extLst>
          </p:cNvPr>
          <p:cNvPicPr>
            <a:picLocks noChangeAspect="1"/>
          </p:cNvPicPr>
          <p:nvPr/>
        </p:nvPicPr>
        <p:blipFill>
          <a:blip r:embed="rId4"/>
          <a:srcRect/>
          <a:stretch/>
        </p:blipFill>
        <p:spPr>
          <a:xfrm>
            <a:off x="4987701" y="978185"/>
            <a:ext cx="4781403" cy="2611948"/>
          </a:xfrm>
          <a:prstGeom prst="rect">
            <a:avLst/>
          </a:prstGeom>
        </p:spPr>
      </p:pic>
      <p:pic>
        <p:nvPicPr>
          <p:cNvPr id="10" name="Obraz 9">
            <a:extLst>
              <a:ext uri="{FF2B5EF4-FFF2-40B4-BE49-F238E27FC236}">
                <a16:creationId xmlns:a16="http://schemas.microsoft.com/office/drawing/2014/main" id="{E3E57907-C8C1-4CF2-B491-958D70B9796D}"/>
              </a:ext>
            </a:extLst>
          </p:cNvPr>
          <p:cNvPicPr>
            <a:picLocks noChangeAspect="1"/>
          </p:cNvPicPr>
          <p:nvPr/>
        </p:nvPicPr>
        <p:blipFill>
          <a:blip r:embed="rId5"/>
          <a:srcRect/>
          <a:stretch/>
        </p:blipFill>
        <p:spPr>
          <a:xfrm>
            <a:off x="81604" y="4018662"/>
            <a:ext cx="4811164" cy="2731338"/>
          </a:xfrm>
          <a:prstGeom prst="rect">
            <a:avLst/>
          </a:prstGeom>
        </p:spPr>
      </p:pic>
      <p:pic>
        <p:nvPicPr>
          <p:cNvPr id="11" name="Obraz 10">
            <a:extLst>
              <a:ext uri="{FF2B5EF4-FFF2-40B4-BE49-F238E27FC236}">
                <a16:creationId xmlns:a16="http://schemas.microsoft.com/office/drawing/2014/main" id="{634FA082-79C3-46BF-9CB5-9B007D8D0BFF}"/>
              </a:ext>
            </a:extLst>
          </p:cNvPr>
          <p:cNvPicPr>
            <a:picLocks noChangeAspect="1"/>
          </p:cNvPicPr>
          <p:nvPr/>
        </p:nvPicPr>
        <p:blipFill>
          <a:blip r:embed="rId6"/>
          <a:srcRect/>
          <a:stretch/>
        </p:blipFill>
        <p:spPr>
          <a:xfrm>
            <a:off x="5005801" y="4036177"/>
            <a:ext cx="4766576" cy="2696308"/>
          </a:xfrm>
          <a:prstGeom prst="rect">
            <a:avLst/>
          </a:prstGeom>
        </p:spPr>
      </p:pic>
    </p:spTree>
    <p:extLst>
      <p:ext uri="{BB962C8B-B14F-4D97-AF65-F5344CB8AC3E}">
        <p14:creationId xmlns:p14="http://schemas.microsoft.com/office/powerpoint/2010/main" val="18213431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a: Highest virtual margins at market balance for CORE TSOs</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F5BCE073-9659-4A6B-8362-41DBDF464083}"/>
              </a:ext>
            </a:extLst>
          </p:cNvPr>
          <p:cNvPicPr>
            <a:picLocks noChangeAspect="1"/>
          </p:cNvPicPr>
          <p:nvPr/>
        </p:nvPicPr>
        <p:blipFill>
          <a:blip r:embed="rId3"/>
          <a:srcRect/>
          <a:stretch/>
        </p:blipFill>
        <p:spPr>
          <a:xfrm>
            <a:off x="88881" y="968658"/>
            <a:ext cx="4775238" cy="2631002"/>
          </a:xfrm>
          <a:prstGeom prst="rect">
            <a:avLst/>
          </a:prstGeom>
        </p:spPr>
      </p:pic>
      <p:pic>
        <p:nvPicPr>
          <p:cNvPr id="13" name="Obraz 12">
            <a:extLst>
              <a:ext uri="{FF2B5EF4-FFF2-40B4-BE49-F238E27FC236}">
                <a16:creationId xmlns:a16="http://schemas.microsoft.com/office/drawing/2014/main" id="{F0C21608-E2D2-46CA-B084-376CFD4C063B}"/>
              </a:ext>
            </a:extLst>
          </p:cNvPr>
          <p:cNvPicPr>
            <a:picLocks noChangeAspect="1"/>
          </p:cNvPicPr>
          <p:nvPr/>
        </p:nvPicPr>
        <p:blipFill>
          <a:blip r:embed="rId4"/>
          <a:srcRect/>
          <a:stretch/>
        </p:blipFill>
        <p:spPr>
          <a:xfrm>
            <a:off x="5040304" y="976409"/>
            <a:ext cx="4676196" cy="2615499"/>
          </a:xfrm>
          <a:prstGeom prst="rect">
            <a:avLst/>
          </a:prstGeom>
        </p:spPr>
      </p:pic>
    </p:spTree>
    <p:extLst>
      <p:ext uri="{BB962C8B-B14F-4D97-AF65-F5344CB8AC3E}">
        <p14:creationId xmlns:p14="http://schemas.microsoft.com/office/powerpoint/2010/main" val="27769128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AT: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F5BCE073-9659-4A6B-8362-41DBDF464083}"/>
              </a:ext>
            </a:extLst>
          </p:cNvPr>
          <p:cNvPicPr>
            <a:picLocks noChangeAspect="1"/>
          </p:cNvPicPr>
          <p:nvPr/>
        </p:nvPicPr>
        <p:blipFill>
          <a:blip r:embed="rId3"/>
          <a:srcRect/>
          <a:stretch/>
        </p:blipFill>
        <p:spPr>
          <a:xfrm>
            <a:off x="112923" y="1148329"/>
            <a:ext cx="4768163" cy="2751564"/>
          </a:xfrm>
          <a:prstGeom prst="rect">
            <a:avLst/>
          </a:prstGeom>
        </p:spPr>
      </p:pic>
      <p:pic>
        <p:nvPicPr>
          <p:cNvPr id="11" name="Obraz 10">
            <a:extLst>
              <a:ext uri="{FF2B5EF4-FFF2-40B4-BE49-F238E27FC236}">
                <a16:creationId xmlns:a16="http://schemas.microsoft.com/office/drawing/2014/main" id="{ABBD0981-6A56-41BD-AC92-417F9D3EBE9F}"/>
              </a:ext>
            </a:extLst>
          </p:cNvPr>
          <p:cNvPicPr>
            <a:picLocks noChangeAspect="1"/>
          </p:cNvPicPr>
          <p:nvPr/>
        </p:nvPicPr>
        <p:blipFill>
          <a:blip r:embed="rId4"/>
          <a:srcRect/>
          <a:stretch/>
        </p:blipFill>
        <p:spPr>
          <a:xfrm>
            <a:off x="5097263" y="1179264"/>
            <a:ext cx="4705484" cy="2689692"/>
          </a:xfrm>
          <a:prstGeom prst="rect">
            <a:avLst/>
          </a:prstGeom>
        </p:spPr>
      </p:pic>
      <p:pic>
        <p:nvPicPr>
          <p:cNvPr id="10" name="Obraz 9">
            <a:extLst>
              <a:ext uri="{FF2B5EF4-FFF2-40B4-BE49-F238E27FC236}">
                <a16:creationId xmlns:a16="http://schemas.microsoft.com/office/drawing/2014/main" id="{A79BA660-B357-47ED-86B8-57B2D33F335E}"/>
              </a:ext>
            </a:extLst>
          </p:cNvPr>
          <p:cNvPicPr>
            <a:picLocks noChangeAspect="1"/>
          </p:cNvPicPr>
          <p:nvPr/>
        </p:nvPicPr>
        <p:blipFill>
          <a:blip r:embed="rId5"/>
          <a:srcRect/>
          <a:stretch/>
        </p:blipFill>
        <p:spPr>
          <a:xfrm>
            <a:off x="124954" y="3966784"/>
            <a:ext cx="4701270" cy="2754280"/>
          </a:xfrm>
          <a:prstGeom prst="rect">
            <a:avLst/>
          </a:prstGeom>
        </p:spPr>
      </p:pic>
      <p:pic>
        <p:nvPicPr>
          <p:cNvPr id="12" name="Obraz 11">
            <a:extLst>
              <a:ext uri="{FF2B5EF4-FFF2-40B4-BE49-F238E27FC236}">
                <a16:creationId xmlns:a16="http://schemas.microsoft.com/office/drawing/2014/main" id="{A3779B70-8AB5-40F0-8D17-F14C451CA858}"/>
              </a:ext>
            </a:extLst>
          </p:cNvPr>
          <p:cNvPicPr>
            <a:picLocks noChangeAspect="1"/>
          </p:cNvPicPr>
          <p:nvPr/>
        </p:nvPicPr>
        <p:blipFill>
          <a:blip r:embed="rId6"/>
          <a:srcRect/>
          <a:stretch/>
        </p:blipFill>
        <p:spPr>
          <a:xfrm>
            <a:off x="5089141" y="3983846"/>
            <a:ext cx="4678898" cy="2720154"/>
          </a:xfrm>
          <a:prstGeom prst="rect">
            <a:avLst/>
          </a:prstGeom>
        </p:spPr>
      </p:pic>
    </p:spTree>
    <p:extLst>
      <p:ext uri="{BB962C8B-B14F-4D97-AF65-F5344CB8AC3E}">
        <p14:creationId xmlns:p14="http://schemas.microsoft.com/office/powerpoint/2010/main" val="29756227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AT: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F5BCE073-9659-4A6B-8362-41DBDF464083}"/>
              </a:ext>
            </a:extLst>
          </p:cNvPr>
          <p:cNvPicPr>
            <a:picLocks noChangeAspect="1"/>
          </p:cNvPicPr>
          <p:nvPr/>
        </p:nvPicPr>
        <p:blipFill>
          <a:blip r:embed="rId3"/>
          <a:srcRect/>
          <a:stretch/>
        </p:blipFill>
        <p:spPr>
          <a:xfrm>
            <a:off x="170726" y="1140680"/>
            <a:ext cx="4652556" cy="2766861"/>
          </a:xfrm>
          <a:prstGeom prst="rect">
            <a:avLst/>
          </a:prstGeom>
        </p:spPr>
      </p:pic>
      <p:pic>
        <p:nvPicPr>
          <p:cNvPr id="11" name="Obraz 10">
            <a:extLst>
              <a:ext uri="{FF2B5EF4-FFF2-40B4-BE49-F238E27FC236}">
                <a16:creationId xmlns:a16="http://schemas.microsoft.com/office/drawing/2014/main" id="{ABBD0981-6A56-41BD-AC92-417F9D3EBE9F}"/>
              </a:ext>
            </a:extLst>
          </p:cNvPr>
          <p:cNvPicPr>
            <a:picLocks noChangeAspect="1"/>
          </p:cNvPicPr>
          <p:nvPr/>
        </p:nvPicPr>
        <p:blipFill>
          <a:blip r:embed="rId4"/>
          <a:srcRect/>
          <a:stretch/>
        </p:blipFill>
        <p:spPr>
          <a:xfrm>
            <a:off x="5097263" y="1165857"/>
            <a:ext cx="4705484" cy="2716507"/>
          </a:xfrm>
          <a:prstGeom prst="rect">
            <a:avLst/>
          </a:prstGeom>
        </p:spPr>
      </p:pic>
    </p:spTree>
    <p:extLst>
      <p:ext uri="{BB962C8B-B14F-4D97-AF65-F5344CB8AC3E}">
        <p14:creationId xmlns:p14="http://schemas.microsoft.com/office/powerpoint/2010/main" val="17645499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BE: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C253B091-9FB6-44A7-9D37-A324A248585C}"/>
              </a:ext>
            </a:extLst>
          </p:cNvPr>
          <p:cNvPicPr>
            <a:picLocks noChangeAspect="1"/>
          </p:cNvPicPr>
          <p:nvPr/>
        </p:nvPicPr>
        <p:blipFill>
          <a:blip r:embed="rId3"/>
          <a:srcRect/>
          <a:stretch/>
        </p:blipFill>
        <p:spPr>
          <a:xfrm>
            <a:off x="5041189" y="1123065"/>
            <a:ext cx="4817632" cy="2802091"/>
          </a:xfrm>
          <a:prstGeom prst="rect">
            <a:avLst/>
          </a:prstGeom>
        </p:spPr>
      </p:pic>
      <p:pic>
        <p:nvPicPr>
          <p:cNvPr id="10" name="Obraz 9">
            <a:extLst>
              <a:ext uri="{FF2B5EF4-FFF2-40B4-BE49-F238E27FC236}">
                <a16:creationId xmlns:a16="http://schemas.microsoft.com/office/drawing/2014/main" id="{80CC86E7-F294-476C-9DD9-EDFBA17E06D6}"/>
              </a:ext>
            </a:extLst>
          </p:cNvPr>
          <p:cNvPicPr>
            <a:picLocks noChangeAspect="1"/>
          </p:cNvPicPr>
          <p:nvPr/>
        </p:nvPicPr>
        <p:blipFill>
          <a:blip r:embed="rId4"/>
          <a:srcRect/>
          <a:stretch/>
        </p:blipFill>
        <p:spPr>
          <a:xfrm>
            <a:off x="95244" y="1129637"/>
            <a:ext cx="4803522" cy="2788947"/>
          </a:xfrm>
          <a:prstGeom prst="rect">
            <a:avLst/>
          </a:prstGeom>
        </p:spPr>
      </p:pic>
      <p:pic>
        <p:nvPicPr>
          <p:cNvPr id="11" name="Obraz 10">
            <a:extLst>
              <a:ext uri="{FF2B5EF4-FFF2-40B4-BE49-F238E27FC236}">
                <a16:creationId xmlns:a16="http://schemas.microsoft.com/office/drawing/2014/main" id="{79E67A2C-DF81-4066-8E03-5955E4B53401}"/>
              </a:ext>
            </a:extLst>
          </p:cNvPr>
          <p:cNvPicPr>
            <a:picLocks noChangeAspect="1"/>
          </p:cNvPicPr>
          <p:nvPr/>
        </p:nvPicPr>
        <p:blipFill>
          <a:blip r:embed="rId5"/>
          <a:srcRect/>
          <a:stretch/>
        </p:blipFill>
        <p:spPr>
          <a:xfrm>
            <a:off x="5059347" y="3968745"/>
            <a:ext cx="4781316" cy="2862738"/>
          </a:xfrm>
          <a:prstGeom prst="rect">
            <a:avLst/>
          </a:prstGeom>
        </p:spPr>
      </p:pic>
      <p:pic>
        <p:nvPicPr>
          <p:cNvPr id="12" name="Obraz 11">
            <a:extLst>
              <a:ext uri="{FF2B5EF4-FFF2-40B4-BE49-F238E27FC236}">
                <a16:creationId xmlns:a16="http://schemas.microsoft.com/office/drawing/2014/main" id="{37DC3110-1E32-4299-8F6E-6022AB23ADF6}"/>
              </a:ext>
            </a:extLst>
          </p:cNvPr>
          <p:cNvPicPr>
            <a:picLocks noChangeAspect="1"/>
          </p:cNvPicPr>
          <p:nvPr/>
        </p:nvPicPr>
        <p:blipFill>
          <a:blip r:embed="rId6"/>
          <a:srcRect/>
          <a:stretch/>
        </p:blipFill>
        <p:spPr>
          <a:xfrm>
            <a:off x="97802" y="3986843"/>
            <a:ext cx="4798406" cy="2826542"/>
          </a:xfrm>
          <a:prstGeom prst="rect">
            <a:avLst/>
          </a:prstGeom>
        </p:spPr>
      </p:pic>
    </p:spTree>
    <p:extLst>
      <p:ext uri="{BB962C8B-B14F-4D97-AF65-F5344CB8AC3E}">
        <p14:creationId xmlns:p14="http://schemas.microsoft.com/office/powerpoint/2010/main" val="9792702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BE: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C253B091-9FB6-44A7-9D37-A324A248585C}"/>
              </a:ext>
            </a:extLst>
          </p:cNvPr>
          <p:cNvPicPr>
            <a:picLocks noChangeAspect="1"/>
          </p:cNvPicPr>
          <p:nvPr/>
        </p:nvPicPr>
        <p:blipFill>
          <a:blip r:embed="rId3"/>
          <a:srcRect/>
          <a:stretch/>
        </p:blipFill>
        <p:spPr>
          <a:xfrm>
            <a:off x="5059976" y="1130177"/>
            <a:ext cx="4780057" cy="2787868"/>
          </a:xfrm>
          <a:prstGeom prst="rect">
            <a:avLst/>
          </a:prstGeom>
        </p:spPr>
      </p:pic>
      <p:pic>
        <p:nvPicPr>
          <p:cNvPr id="10" name="Obraz 9">
            <a:extLst>
              <a:ext uri="{FF2B5EF4-FFF2-40B4-BE49-F238E27FC236}">
                <a16:creationId xmlns:a16="http://schemas.microsoft.com/office/drawing/2014/main" id="{80CC86E7-F294-476C-9DD9-EDFBA17E06D6}"/>
              </a:ext>
            </a:extLst>
          </p:cNvPr>
          <p:cNvPicPr>
            <a:picLocks noChangeAspect="1"/>
          </p:cNvPicPr>
          <p:nvPr/>
        </p:nvPicPr>
        <p:blipFill>
          <a:blip r:embed="rId4"/>
          <a:srcRect/>
          <a:stretch/>
        </p:blipFill>
        <p:spPr>
          <a:xfrm>
            <a:off x="142893" y="1129637"/>
            <a:ext cx="4708222" cy="2788947"/>
          </a:xfrm>
          <a:prstGeom prst="rect">
            <a:avLst/>
          </a:prstGeom>
        </p:spPr>
      </p:pic>
    </p:spTree>
    <p:extLst>
      <p:ext uri="{BB962C8B-B14F-4D97-AF65-F5344CB8AC3E}">
        <p14:creationId xmlns:p14="http://schemas.microsoft.com/office/powerpoint/2010/main" val="10117329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CZ: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1" name="Obraz 10">
            <a:extLst>
              <a:ext uri="{FF2B5EF4-FFF2-40B4-BE49-F238E27FC236}">
                <a16:creationId xmlns:a16="http://schemas.microsoft.com/office/drawing/2014/main" id="{B89E9D5F-CFE6-4F7E-990D-33B42F26C754}"/>
              </a:ext>
            </a:extLst>
          </p:cNvPr>
          <p:cNvPicPr>
            <a:picLocks noChangeAspect="1"/>
          </p:cNvPicPr>
          <p:nvPr/>
        </p:nvPicPr>
        <p:blipFill>
          <a:blip r:embed="rId3"/>
          <a:srcRect/>
          <a:stretch/>
        </p:blipFill>
        <p:spPr>
          <a:xfrm>
            <a:off x="5054793" y="3994207"/>
            <a:ext cx="4790422" cy="2860690"/>
          </a:xfrm>
          <a:prstGeom prst="rect">
            <a:avLst/>
          </a:prstGeom>
        </p:spPr>
      </p:pic>
      <p:pic>
        <p:nvPicPr>
          <p:cNvPr id="12" name="Obraz 11">
            <a:extLst>
              <a:ext uri="{FF2B5EF4-FFF2-40B4-BE49-F238E27FC236}">
                <a16:creationId xmlns:a16="http://schemas.microsoft.com/office/drawing/2014/main" id="{DC923EC2-B306-43E2-8613-7DF4C3B3B9E8}"/>
              </a:ext>
            </a:extLst>
          </p:cNvPr>
          <p:cNvPicPr>
            <a:picLocks noChangeAspect="1"/>
          </p:cNvPicPr>
          <p:nvPr/>
        </p:nvPicPr>
        <p:blipFill>
          <a:blip r:embed="rId4"/>
          <a:srcRect/>
          <a:stretch/>
        </p:blipFill>
        <p:spPr>
          <a:xfrm>
            <a:off x="164951" y="4103639"/>
            <a:ext cx="4664106" cy="2641824"/>
          </a:xfrm>
          <a:prstGeom prst="rect">
            <a:avLst/>
          </a:prstGeom>
        </p:spPr>
      </p:pic>
      <p:pic>
        <p:nvPicPr>
          <p:cNvPr id="14" name="Obraz 13">
            <a:extLst>
              <a:ext uri="{FF2B5EF4-FFF2-40B4-BE49-F238E27FC236}">
                <a16:creationId xmlns:a16="http://schemas.microsoft.com/office/drawing/2014/main" id="{CAD0A9FA-D479-40F5-BDE2-D5CD13B771DE}"/>
              </a:ext>
            </a:extLst>
          </p:cNvPr>
          <p:cNvPicPr>
            <a:picLocks noChangeAspect="1"/>
          </p:cNvPicPr>
          <p:nvPr/>
        </p:nvPicPr>
        <p:blipFill>
          <a:blip r:embed="rId5"/>
          <a:srcRect/>
          <a:stretch/>
        </p:blipFill>
        <p:spPr>
          <a:xfrm>
            <a:off x="5047596" y="1137598"/>
            <a:ext cx="4804817" cy="2795312"/>
          </a:xfrm>
          <a:prstGeom prst="rect">
            <a:avLst/>
          </a:prstGeom>
        </p:spPr>
      </p:pic>
      <p:pic>
        <p:nvPicPr>
          <p:cNvPr id="15" name="Obraz 14">
            <a:extLst>
              <a:ext uri="{FF2B5EF4-FFF2-40B4-BE49-F238E27FC236}">
                <a16:creationId xmlns:a16="http://schemas.microsoft.com/office/drawing/2014/main" id="{91EAFBB2-6280-4565-8E33-DB7496B3AF6D}"/>
              </a:ext>
            </a:extLst>
          </p:cNvPr>
          <p:cNvPicPr>
            <a:picLocks noChangeAspect="1"/>
          </p:cNvPicPr>
          <p:nvPr/>
        </p:nvPicPr>
        <p:blipFill>
          <a:blip r:embed="rId6"/>
          <a:srcRect/>
          <a:stretch/>
        </p:blipFill>
        <p:spPr>
          <a:xfrm>
            <a:off x="84820" y="1136618"/>
            <a:ext cx="4824368" cy="2797271"/>
          </a:xfrm>
          <a:prstGeom prst="rect">
            <a:avLst/>
          </a:prstGeom>
        </p:spPr>
      </p:pic>
    </p:spTree>
    <p:extLst>
      <p:ext uri="{BB962C8B-B14F-4D97-AF65-F5344CB8AC3E}">
        <p14:creationId xmlns:p14="http://schemas.microsoft.com/office/powerpoint/2010/main" val="36635075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CZ: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sp>
        <p:nvSpPr>
          <p:cNvPr id="4" name="pole tekstowe 3">
            <a:extLst>
              <a:ext uri="{FF2B5EF4-FFF2-40B4-BE49-F238E27FC236}">
                <a16:creationId xmlns:a16="http://schemas.microsoft.com/office/drawing/2014/main" id="{4A9D8A96-3B8E-4223-B38E-B3A2A818B52B}"/>
              </a:ext>
            </a:extLst>
          </p:cNvPr>
          <p:cNvSpPr txBox="1"/>
          <p:nvPr/>
        </p:nvSpPr>
        <p:spPr>
          <a:xfrm>
            <a:off x="516747" y="2371711"/>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a:t>
            </a:r>
            <a:r>
              <a:rPr lang="pl-PL" sz="1400" dirty="0">
                <a:solidFill>
                  <a:schemeClr val="tx2">
                    <a:lumMod val="40000"/>
                    <a:lumOff val="60000"/>
                  </a:schemeClr>
                </a:solidFill>
                <a:latin typeface="Arial" panose="020B0604020202020204" pitchFamily="34" charset="0"/>
                <a:cs typeface="Arial" panose="020B0604020202020204" pitchFamily="34" charset="0"/>
              </a:rPr>
              <a:t>22</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r>
              <a:rPr lang="pl-PL" sz="1400" dirty="0">
                <a:solidFill>
                  <a:schemeClr val="tx2">
                    <a:lumMod val="40000"/>
                    <a:lumOff val="60000"/>
                  </a:schemeClr>
                </a:solidFill>
                <a:latin typeface="Arial" panose="020B0604020202020204" pitchFamily="34" charset="0"/>
                <a:cs typeface="Arial" panose="020B0604020202020204" pitchFamily="34" charset="0"/>
              </a:rPr>
              <a:t>28</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3" name="pole tekstowe 12">
            <a:extLst>
              <a:ext uri="{FF2B5EF4-FFF2-40B4-BE49-F238E27FC236}">
                <a16:creationId xmlns:a16="http://schemas.microsoft.com/office/drawing/2014/main" id="{40631CB1-E4BD-4125-8D5C-AC642D364E1F}"/>
              </a:ext>
            </a:extLst>
          </p:cNvPr>
          <p:cNvSpPr txBox="1"/>
          <p:nvPr/>
        </p:nvSpPr>
        <p:spPr>
          <a:xfrm>
            <a:off x="5469747" y="2371710"/>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a:t>
            </a:r>
            <a:r>
              <a:rPr lang="pl-PL" sz="1400" dirty="0">
                <a:solidFill>
                  <a:schemeClr val="tx2">
                    <a:lumMod val="40000"/>
                    <a:lumOff val="60000"/>
                  </a:schemeClr>
                </a:solidFill>
                <a:latin typeface="Arial" panose="020B0604020202020204" pitchFamily="34" charset="0"/>
                <a:cs typeface="Arial" panose="020B0604020202020204" pitchFamily="34" charset="0"/>
              </a:rPr>
              <a:t>22</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r>
              <a:rPr lang="pl-PL" sz="1400" dirty="0">
                <a:solidFill>
                  <a:schemeClr val="tx2">
                    <a:lumMod val="40000"/>
                    <a:lumOff val="60000"/>
                  </a:schemeClr>
                </a:solidFill>
                <a:latin typeface="Arial" panose="020B0604020202020204" pitchFamily="34" charset="0"/>
                <a:cs typeface="Arial" panose="020B0604020202020204" pitchFamily="34" charset="0"/>
              </a:rPr>
              <a:t>28</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163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23050900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D2: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6123A5C3-881D-4AEF-8C63-FBC3AF9A3A26}"/>
              </a:ext>
            </a:extLst>
          </p:cNvPr>
          <p:cNvPicPr>
            <a:picLocks noChangeAspect="1"/>
          </p:cNvPicPr>
          <p:nvPr/>
        </p:nvPicPr>
        <p:blipFill>
          <a:blip r:embed="rId3"/>
          <a:srcRect/>
          <a:stretch/>
        </p:blipFill>
        <p:spPr>
          <a:xfrm>
            <a:off x="5040499" y="1110902"/>
            <a:ext cx="4819010" cy="2826417"/>
          </a:xfrm>
          <a:prstGeom prst="rect">
            <a:avLst/>
          </a:prstGeom>
        </p:spPr>
      </p:pic>
      <p:pic>
        <p:nvPicPr>
          <p:cNvPr id="11" name="Obraz 10">
            <a:extLst>
              <a:ext uri="{FF2B5EF4-FFF2-40B4-BE49-F238E27FC236}">
                <a16:creationId xmlns:a16="http://schemas.microsoft.com/office/drawing/2014/main" id="{86F2EF4E-1682-4CDA-BFB0-898B5C8B88ED}"/>
              </a:ext>
            </a:extLst>
          </p:cNvPr>
          <p:cNvPicPr>
            <a:picLocks noChangeAspect="1"/>
          </p:cNvPicPr>
          <p:nvPr/>
        </p:nvPicPr>
        <p:blipFill>
          <a:blip r:embed="rId4"/>
          <a:srcRect/>
          <a:stretch/>
        </p:blipFill>
        <p:spPr>
          <a:xfrm>
            <a:off x="91809" y="1112299"/>
            <a:ext cx="4810392" cy="2823622"/>
          </a:xfrm>
          <a:prstGeom prst="rect">
            <a:avLst/>
          </a:prstGeom>
        </p:spPr>
      </p:pic>
      <p:pic>
        <p:nvPicPr>
          <p:cNvPr id="12" name="Obraz 11">
            <a:extLst>
              <a:ext uri="{FF2B5EF4-FFF2-40B4-BE49-F238E27FC236}">
                <a16:creationId xmlns:a16="http://schemas.microsoft.com/office/drawing/2014/main" id="{6AC27E0D-FFDD-4D9F-A9B4-D9065E31C0CF}"/>
              </a:ext>
            </a:extLst>
          </p:cNvPr>
          <p:cNvPicPr>
            <a:picLocks noChangeAspect="1"/>
          </p:cNvPicPr>
          <p:nvPr/>
        </p:nvPicPr>
        <p:blipFill>
          <a:blip r:embed="rId5"/>
          <a:srcRect/>
          <a:stretch/>
        </p:blipFill>
        <p:spPr>
          <a:xfrm>
            <a:off x="5034759" y="3997322"/>
            <a:ext cx="4830492" cy="2797248"/>
          </a:xfrm>
          <a:prstGeom prst="rect">
            <a:avLst/>
          </a:prstGeom>
        </p:spPr>
      </p:pic>
      <p:pic>
        <p:nvPicPr>
          <p:cNvPr id="13" name="Obraz 12">
            <a:extLst>
              <a:ext uri="{FF2B5EF4-FFF2-40B4-BE49-F238E27FC236}">
                <a16:creationId xmlns:a16="http://schemas.microsoft.com/office/drawing/2014/main" id="{93E1F456-A32E-4DE2-B694-2BE902D840DA}"/>
              </a:ext>
            </a:extLst>
          </p:cNvPr>
          <p:cNvPicPr>
            <a:picLocks noChangeAspect="1"/>
          </p:cNvPicPr>
          <p:nvPr/>
        </p:nvPicPr>
        <p:blipFill>
          <a:blip r:embed="rId6"/>
          <a:srcRect/>
          <a:stretch/>
        </p:blipFill>
        <p:spPr>
          <a:xfrm>
            <a:off x="56341" y="4003909"/>
            <a:ext cx="4881328" cy="2784074"/>
          </a:xfrm>
          <a:prstGeom prst="rect">
            <a:avLst/>
          </a:prstGeom>
        </p:spPr>
      </p:pic>
    </p:spTree>
    <p:extLst>
      <p:ext uri="{BB962C8B-B14F-4D97-AF65-F5344CB8AC3E}">
        <p14:creationId xmlns:p14="http://schemas.microsoft.com/office/powerpoint/2010/main" val="15873305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D2: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6123A5C3-881D-4AEF-8C63-FBC3AF9A3A26}"/>
              </a:ext>
            </a:extLst>
          </p:cNvPr>
          <p:cNvPicPr>
            <a:picLocks noChangeAspect="1"/>
          </p:cNvPicPr>
          <p:nvPr/>
        </p:nvPicPr>
        <p:blipFill>
          <a:blip r:embed="rId3"/>
          <a:srcRect/>
          <a:stretch/>
        </p:blipFill>
        <p:spPr>
          <a:xfrm>
            <a:off x="5080897" y="1134596"/>
            <a:ext cx="4738214" cy="2779029"/>
          </a:xfrm>
          <a:prstGeom prst="rect">
            <a:avLst/>
          </a:prstGeom>
        </p:spPr>
      </p:pic>
      <p:pic>
        <p:nvPicPr>
          <p:cNvPr id="11" name="Obraz 10">
            <a:extLst>
              <a:ext uri="{FF2B5EF4-FFF2-40B4-BE49-F238E27FC236}">
                <a16:creationId xmlns:a16="http://schemas.microsoft.com/office/drawing/2014/main" id="{86F2EF4E-1682-4CDA-BFB0-898B5C8B88ED}"/>
              </a:ext>
            </a:extLst>
          </p:cNvPr>
          <p:cNvPicPr>
            <a:picLocks noChangeAspect="1"/>
          </p:cNvPicPr>
          <p:nvPr/>
        </p:nvPicPr>
        <p:blipFill>
          <a:blip r:embed="rId4"/>
          <a:srcRect/>
          <a:stretch/>
        </p:blipFill>
        <p:spPr>
          <a:xfrm>
            <a:off x="85414" y="1160908"/>
            <a:ext cx="4823182" cy="2726404"/>
          </a:xfrm>
          <a:prstGeom prst="rect">
            <a:avLst/>
          </a:prstGeom>
        </p:spPr>
      </p:pic>
    </p:spTree>
    <p:extLst>
      <p:ext uri="{BB962C8B-B14F-4D97-AF65-F5344CB8AC3E}">
        <p14:creationId xmlns:p14="http://schemas.microsoft.com/office/powerpoint/2010/main" val="40394974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D4: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BEC8E9EC-2C91-4207-BB6E-EFF97243B61C}"/>
              </a:ext>
            </a:extLst>
          </p:cNvPr>
          <p:cNvPicPr>
            <a:picLocks noChangeAspect="1"/>
          </p:cNvPicPr>
          <p:nvPr/>
        </p:nvPicPr>
        <p:blipFill>
          <a:blip r:embed="rId3"/>
          <a:srcRect/>
          <a:stretch/>
        </p:blipFill>
        <p:spPr>
          <a:xfrm>
            <a:off x="5228294" y="1135541"/>
            <a:ext cx="4443422" cy="2777139"/>
          </a:xfrm>
          <a:prstGeom prst="rect">
            <a:avLst/>
          </a:prstGeom>
        </p:spPr>
      </p:pic>
      <p:pic>
        <p:nvPicPr>
          <p:cNvPr id="11" name="Obraz 10">
            <a:extLst>
              <a:ext uri="{FF2B5EF4-FFF2-40B4-BE49-F238E27FC236}">
                <a16:creationId xmlns:a16="http://schemas.microsoft.com/office/drawing/2014/main" id="{87AC49A1-DA92-4CED-BD6A-E5B43AAF9025}"/>
              </a:ext>
            </a:extLst>
          </p:cNvPr>
          <p:cNvPicPr>
            <a:picLocks noChangeAspect="1"/>
          </p:cNvPicPr>
          <p:nvPr/>
        </p:nvPicPr>
        <p:blipFill>
          <a:blip r:embed="rId4"/>
          <a:srcRect/>
          <a:stretch/>
        </p:blipFill>
        <p:spPr>
          <a:xfrm>
            <a:off x="230499" y="1107544"/>
            <a:ext cx="4533011" cy="2833132"/>
          </a:xfrm>
          <a:prstGeom prst="rect">
            <a:avLst/>
          </a:prstGeom>
        </p:spPr>
      </p:pic>
      <p:pic>
        <p:nvPicPr>
          <p:cNvPr id="12" name="Obraz 11">
            <a:extLst>
              <a:ext uri="{FF2B5EF4-FFF2-40B4-BE49-F238E27FC236}">
                <a16:creationId xmlns:a16="http://schemas.microsoft.com/office/drawing/2014/main" id="{7D7310AD-65DA-4368-B707-B6D43C925684}"/>
              </a:ext>
            </a:extLst>
          </p:cNvPr>
          <p:cNvPicPr>
            <a:picLocks noChangeAspect="1"/>
          </p:cNvPicPr>
          <p:nvPr/>
        </p:nvPicPr>
        <p:blipFill>
          <a:blip r:embed="rId5"/>
          <a:srcRect/>
          <a:stretch/>
        </p:blipFill>
        <p:spPr>
          <a:xfrm>
            <a:off x="5278791" y="3991067"/>
            <a:ext cx="4443422" cy="2777139"/>
          </a:xfrm>
          <a:prstGeom prst="rect">
            <a:avLst/>
          </a:prstGeom>
        </p:spPr>
      </p:pic>
      <p:pic>
        <p:nvPicPr>
          <p:cNvPr id="13" name="Obraz 12">
            <a:extLst>
              <a:ext uri="{FF2B5EF4-FFF2-40B4-BE49-F238E27FC236}">
                <a16:creationId xmlns:a16="http://schemas.microsoft.com/office/drawing/2014/main" id="{5395AEDE-5FA7-48D7-A3EA-863CE6DBADD9}"/>
              </a:ext>
            </a:extLst>
          </p:cNvPr>
          <p:cNvPicPr>
            <a:picLocks noChangeAspect="1"/>
          </p:cNvPicPr>
          <p:nvPr/>
        </p:nvPicPr>
        <p:blipFill>
          <a:blip r:embed="rId6"/>
          <a:srcRect/>
          <a:stretch/>
        </p:blipFill>
        <p:spPr>
          <a:xfrm>
            <a:off x="308377" y="3980182"/>
            <a:ext cx="4478251" cy="2798907"/>
          </a:xfrm>
          <a:prstGeom prst="rect">
            <a:avLst/>
          </a:prstGeom>
        </p:spPr>
      </p:pic>
    </p:spTree>
    <p:extLst>
      <p:ext uri="{BB962C8B-B14F-4D97-AF65-F5344CB8AC3E}">
        <p14:creationId xmlns:p14="http://schemas.microsoft.com/office/powerpoint/2010/main" val="25065890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D4: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sp>
        <p:nvSpPr>
          <p:cNvPr id="12" name="pole tekstowe 11">
            <a:extLst>
              <a:ext uri="{FF2B5EF4-FFF2-40B4-BE49-F238E27FC236}">
                <a16:creationId xmlns:a16="http://schemas.microsoft.com/office/drawing/2014/main" id="{579F5762-022E-47D6-B3F0-8D1A46EC38C4}"/>
              </a:ext>
            </a:extLst>
          </p:cNvPr>
          <p:cNvSpPr txBox="1"/>
          <p:nvPr/>
        </p:nvSpPr>
        <p:spPr>
          <a:xfrm>
            <a:off x="516747" y="2371711"/>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a:t>
            </a:r>
            <a:r>
              <a:rPr lang="pl-PL" sz="1400" dirty="0">
                <a:solidFill>
                  <a:schemeClr val="tx2">
                    <a:lumMod val="40000"/>
                    <a:lumOff val="60000"/>
                  </a:schemeClr>
                </a:solidFill>
                <a:latin typeface="Arial" panose="020B0604020202020204" pitchFamily="34" charset="0"/>
                <a:cs typeface="Arial" panose="020B0604020202020204" pitchFamily="34" charset="0"/>
              </a:rPr>
              <a:t>22</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r>
              <a:rPr lang="pl-PL" sz="1400" dirty="0">
                <a:solidFill>
                  <a:schemeClr val="tx2">
                    <a:lumMod val="40000"/>
                    <a:lumOff val="60000"/>
                  </a:schemeClr>
                </a:solidFill>
                <a:latin typeface="Arial" panose="020B0604020202020204" pitchFamily="34" charset="0"/>
                <a:cs typeface="Arial" panose="020B0604020202020204" pitchFamily="34" charset="0"/>
              </a:rPr>
              <a:t>28</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3" name="pole tekstowe 12">
            <a:extLst>
              <a:ext uri="{FF2B5EF4-FFF2-40B4-BE49-F238E27FC236}">
                <a16:creationId xmlns:a16="http://schemas.microsoft.com/office/drawing/2014/main" id="{26C18306-D3D8-4DB7-A428-0A310BC50504}"/>
              </a:ext>
            </a:extLst>
          </p:cNvPr>
          <p:cNvSpPr txBox="1"/>
          <p:nvPr/>
        </p:nvSpPr>
        <p:spPr>
          <a:xfrm>
            <a:off x="5469747" y="2371710"/>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a:t>
            </a:r>
            <a:r>
              <a:rPr lang="pl-PL" sz="1400" dirty="0">
                <a:solidFill>
                  <a:schemeClr val="tx2">
                    <a:lumMod val="40000"/>
                    <a:lumOff val="60000"/>
                  </a:schemeClr>
                </a:solidFill>
                <a:latin typeface="Arial" panose="020B0604020202020204" pitchFamily="34" charset="0"/>
                <a:cs typeface="Arial" panose="020B0604020202020204" pitchFamily="34" charset="0"/>
              </a:rPr>
              <a:t>22</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r>
              <a:rPr lang="pl-PL" sz="1400" dirty="0">
                <a:solidFill>
                  <a:schemeClr val="tx2">
                    <a:lumMod val="40000"/>
                    <a:lumOff val="60000"/>
                  </a:schemeClr>
                </a:solidFill>
                <a:latin typeface="Arial" panose="020B0604020202020204" pitchFamily="34" charset="0"/>
                <a:cs typeface="Arial" panose="020B0604020202020204" pitchFamily="34" charset="0"/>
              </a:rPr>
              <a:t>28</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4162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D7: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B6983D12-D6EC-4892-9492-70E39A716DAB}"/>
              </a:ext>
            </a:extLst>
          </p:cNvPr>
          <p:cNvPicPr>
            <a:picLocks noChangeAspect="1"/>
          </p:cNvPicPr>
          <p:nvPr/>
        </p:nvPicPr>
        <p:blipFill>
          <a:blip r:embed="rId3"/>
          <a:srcRect/>
          <a:stretch/>
        </p:blipFill>
        <p:spPr>
          <a:xfrm>
            <a:off x="5263857" y="1157768"/>
            <a:ext cx="4372296" cy="2732685"/>
          </a:xfrm>
          <a:prstGeom prst="rect">
            <a:avLst/>
          </a:prstGeom>
        </p:spPr>
      </p:pic>
      <p:pic>
        <p:nvPicPr>
          <p:cNvPr id="10" name="Obraz 9">
            <a:extLst>
              <a:ext uri="{FF2B5EF4-FFF2-40B4-BE49-F238E27FC236}">
                <a16:creationId xmlns:a16="http://schemas.microsoft.com/office/drawing/2014/main" id="{5B5CD21E-F80A-45D0-9E73-6ADE3C28E4B9}"/>
              </a:ext>
            </a:extLst>
          </p:cNvPr>
          <p:cNvPicPr>
            <a:picLocks noChangeAspect="1"/>
          </p:cNvPicPr>
          <p:nvPr/>
        </p:nvPicPr>
        <p:blipFill>
          <a:blip r:embed="rId4"/>
          <a:srcRect/>
          <a:stretch/>
        </p:blipFill>
        <p:spPr>
          <a:xfrm>
            <a:off x="235388" y="1110600"/>
            <a:ext cx="4523233" cy="2827021"/>
          </a:xfrm>
          <a:prstGeom prst="rect">
            <a:avLst/>
          </a:prstGeom>
        </p:spPr>
      </p:pic>
      <p:pic>
        <p:nvPicPr>
          <p:cNvPr id="11" name="Obraz 10">
            <a:extLst>
              <a:ext uri="{FF2B5EF4-FFF2-40B4-BE49-F238E27FC236}">
                <a16:creationId xmlns:a16="http://schemas.microsoft.com/office/drawing/2014/main" id="{C56288E3-6076-4A9E-8F72-287CB762635F}"/>
              </a:ext>
            </a:extLst>
          </p:cNvPr>
          <p:cNvPicPr>
            <a:picLocks noChangeAspect="1"/>
          </p:cNvPicPr>
          <p:nvPr/>
        </p:nvPicPr>
        <p:blipFill>
          <a:blip r:embed="rId5"/>
          <a:srcRect/>
          <a:stretch/>
        </p:blipFill>
        <p:spPr>
          <a:xfrm>
            <a:off x="5291150" y="4038384"/>
            <a:ext cx="4317710" cy="2698569"/>
          </a:xfrm>
          <a:prstGeom prst="rect">
            <a:avLst/>
          </a:prstGeom>
        </p:spPr>
      </p:pic>
      <p:pic>
        <p:nvPicPr>
          <p:cNvPr id="12" name="Obraz 11">
            <a:extLst>
              <a:ext uri="{FF2B5EF4-FFF2-40B4-BE49-F238E27FC236}">
                <a16:creationId xmlns:a16="http://schemas.microsoft.com/office/drawing/2014/main" id="{3F61E837-6AA3-4D13-BF8B-25B3046CD5A8}"/>
              </a:ext>
            </a:extLst>
          </p:cNvPr>
          <p:cNvPicPr>
            <a:picLocks noChangeAspect="1"/>
          </p:cNvPicPr>
          <p:nvPr/>
        </p:nvPicPr>
        <p:blipFill>
          <a:blip r:embed="rId6"/>
          <a:srcRect/>
          <a:stretch/>
        </p:blipFill>
        <p:spPr>
          <a:xfrm>
            <a:off x="247307" y="3981607"/>
            <a:ext cx="4499395" cy="2812122"/>
          </a:xfrm>
          <a:prstGeom prst="rect">
            <a:avLst/>
          </a:prstGeom>
        </p:spPr>
      </p:pic>
    </p:spTree>
    <p:extLst>
      <p:ext uri="{BB962C8B-B14F-4D97-AF65-F5344CB8AC3E}">
        <p14:creationId xmlns:p14="http://schemas.microsoft.com/office/powerpoint/2010/main" val="21940275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D7: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B6983D12-D6EC-4892-9492-70E39A716DAB}"/>
              </a:ext>
            </a:extLst>
          </p:cNvPr>
          <p:cNvPicPr>
            <a:picLocks noChangeAspect="1"/>
          </p:cNvPicPr>
          <p:nvPr/>
        </p:nvPicPr>
        <p:blipFill>
          <a:blip r:embed="rId3"/>
          <a:srcRect/>
          <a:stretch/>
        </p:blipFill>
        <p:spPr>
          <a:xfrm>
            <a:off x="5263856" y="1157768"/>
            <a:ext cx="4372296" cy="2732685"/>
          </a:xfrm>
          <a:prstGeom prst="rect">
            <a:avLst/>
          </a:prstGeom>
        </p:spPr>
      </p:pic>
      <p:pic>
        <p:nvPicPr>
          <p:cNvPr id="10" name="Obraz 9">
            <a:extLst>
              <a:ext uri="{FF2B5EF4-FFF2-40B4-BE49-F238E27FC236}">
                <a16:creationId xmlns:a16="http://schemas.microsoft.com/office/drawing/2014/main" id="{5B5CD21E-F80A-45D0-9E73-6ADE3C28E4B9}"/>
              </a:ext>
            </a:extLst>
          </p:cNvPr>
          <p:cNvPicPr>
            <a:picLocks noChangeAspect="1"/>
          </p:cNvPicPr>
          <p:nvPr/>
        </p:nvPicPr>
        <p:blipFill>
          <a:blip r:embed="rId4"/>
          <a:srcRect/>
          <a:stretch/>
        </p:blipFill>
        <p:spPr>
          <a:xfrm>
            <a:off x="278864" y="1137773"/>
            <a:ext cx="4436280" cy="2772675"/>
          </a:xfrm>
          <a:prstGeom prst="rect">
            <a:avLst/>
          </a:prstGeom>
        </p:spPr>
      </p:pic>
    </p:spTree>
    <p:extLst>
      <p:ext uri="{BB962C8B-B14F-4D97-AF65-F5344CB8AC3E}">
        <p14:creationId xmlns:p14="http://schemas.microsoft.com/office/powerpoint/2010/main" val="406627061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D8: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CFFC8D35-F986-4402-B763-1232D41880D5}"/>
              </a:ext>
            </a:extLst>
          </p:cNvPr>
          <p:cNvPicPr>
            <a:picLocks noChangeAspect="1"/>
          </p:cNvPicPr>
          <p:nvPr/>
        </p:nvPicPr>
        <p:blipFill>
          <a:blip r:embed="rId3"/>
          <a:srcRect/>
          <a:stretch/>
        </p:blipFill>
        <p:spPr>
          <a:xfrm>
            <a:off x="5192717" y="3940565"/>
            <a:ext cx="4514574" cy="2821609"/>
          </a:xfrm>
          <a:prstGeom prst="rect">
            <a:avLst/>
          </a:prstGeom>
        </p:spPr>
      </p:pic>
      <p:pic>
        <p:nvPicPr>
          <p:cNvPr id="10" name="Obraz 9">
            <a:extLst>
              <a:ext uri="{FF2B5EF4-FFF2-40B4-BE49-F238E27FC236}">
                <a16:creationId xmlns:a16="http://schemas.microsoft.com/office/drawing/2014/main" id="{A9B521F5-4E09-4586-A7F8-CC39B425EC17}"/>
              </a:ext>
            </a:extLst>
          </p:cNvPr>
          <p:cNvPicPr>
            <a:picLocks noChangeAspect="1"/>
          </p:cNvPicPr>
          <p:nvPr/>
        </p:nvPicPr>
        <p:blipFill>
          <a:blip r:embed="rId4"/>
          <a:srcRect/>
          <a:stretch/>
        </p:blipFill>
        <p:spPr>
          <a:xfrm>
            <a:off x="210939" y="3922578"/>
            <a:ext cx="4572132" cy="2857583"/>
          </a:xfrm>
          <a:prstGeom prst="rect">
            <a:avLst/>
          </a:prstGeom>
        </p:spPr>
      </p:pic>
      <p:pic>
        <p:nvPicPr>
          <p:cNvPr id="13" name="Obraz 12">
            <a:extLst>
              <a:ext uri="{FF2B5EF4-FFF2-40B4-BE49-F238E27FC236}">
                <a16:creationId xmlns:a16="http://schemas.microsoft.com/office/drawing/2014/main" id="{5734760C-F026-4009-A3F1-82CCD4160A8B}"/>
              </a:ext>
            </a:extLst>
          </p:cNvPr>
          <p:cNvPicPr>
            <a:picLocks noChangeAspect="1"/>
          </p:cNvPicPr>
          <p:nvPr/>
        </p:nvPicPr>
        <p:blipFill>
          <a:blip r:embed="rId5"/>
          <a:srcRect/>
          <a:stretch/>
        </p:blipFill>
        <p:spPr>
          <a:xfrm>
            <a:off x="5192717" y="1018867"/>
            <a:ext cx="4514574" cy="2821609"/>
          </a:xfrm>
          <a:prstGeom prst="rect">
            <a:avLst/>
          </a:prstGeom>
        </p:spPr>
      </p:pic>
      <p:pic>
        <p:nvPicPr>
          <p:cNvPr id="14" name="Obraz 13">
            <a:extLst>
              <a:ext uri="{FF2B5EF4-FFF2-40B4-BE49-F238E27FC236}">
                <a16:creationId xmlns:a16="http://schemas.microsoft.com/office/drawing/2014/main" id="{249ED30D-2D6C-479B-A79B-BB7AB342278D}"/>
              </a:ext>
            </a:extLst>
          </p:cNvPr>
          <p:cNvPicPr>
            <a:picLocks noChangeAspect="1"/>
          </p:cNvPicPr>
          <p:nvPr/>
        </p:nvPicPr>
        <p:blipFill>
          <a:blip r:embed="rId6"/>
          <a:srcRect/>
          <a:stretch/>
        </p:blipFill>
        <p:spPr>
          <a:xfrm>
            <a:off x="210939" y="1000880"/>
            <a:ext cx="4572132" cy="2857583"/>
          </a:xfrm>
          <a:prstGeom prst="rect">
            <a:avLst/>
          </a:prstGeom>
        </p:spPr>
      </p:pic>
    </p:spTree>
    <p:extLst>
      <p:ext uri="{BB962C8B-B14F-4D97-AF65-F5344CB8AC3E}">
        <p14:creationId xmlns:p14="http://schemas.microsoft.com/office/powerpoint/2010/main" val="33345246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D8: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48216481-DECB-44E0-A227-E0621ED101D1}"/>
              </a:ext>
            </a:extLst>
          </p:cNvPr>
          <p:cNvPicPr>
            <a:picLocks noChangeAspect="1"/>
          </p:cNvPicPr>
          <p:nvPr/>
        </p:nvPicPr>
        <p:blipFill>
          <a:blip r:embed="rId3"/>
          <a:srcRect/>
          <a:stretch/>
        </p:blipFill>
        <p:spPr>
          <a:xfrm>
            <a:off x="5192717" y="978495"/>
            <a:ext cx="4514574" cy="2821609"/>
          </a:xfrm>
          <a:prstGeom prst="rect">
            <a:avLst/>
          </a:prstGeom>
        </p:spPr>
      </p:pic>
      <p:pic>
        <p:nvPicPr>
          <p:cNvPr id="14" name="Obraz 13">
            <a:extLst>
              <a:ext uri="{FF2B5EF4-FFF2-40B4-BE49-F238E27FC236}">
                <a16:creationId xmlns:a16="http://schemas.microsoft.com/office/drawing/2014/main" id="{9EED7685-C7DB-413D-B7B7-25A73756D301}"/>
              </a:ext>
            </a:extLst>
          </p:cNvPr>
          <p:cNvPicPr>
            <a:picLocks noChangeAspect="1"/>
          </p:cNvPicPr>
          <p:nvPr/>
        </p:nvPicPr>
        <p:blipFill>
          <a:blip r:embed="rId4"/>
          <a:srcRect/>
          <a:stretch/>
        </p:blipFill>
        <p:spPr>
          <a:xfrm>
            <a:off x="265751" y="994765"/>
            <a:ext cx="4462508" cy="2789068"/>
          </a:xfrm>
          <a:prstGeom prst="rect">
            <a:avLst/>
          </a:prstGeom>
        </p:spPr>
      </p:pic>
    </p:spTree>
    <p:extLst>
      <p:ext uri="{BB962C8B-B14F-4D97-AF65-F5344CB8AC3E}">
        <p14:creationId xmlns:p14="http://schemas.microsoft.com/office/powerpoint/2010/main" val="33588165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FR: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17444248-6299-4FCA-A0DA-BD5690404D40}"/>
              </a:ext>
            </a:extLst>
          </p:cNvPr>
          <p:cNvPicPr>
            <a:picLocks noChangeAspect="1"/>
          </p:cNvPicPr>
          <p:nvPr/>
        </p:nvPicPr>
        <p:blipFill>
          <a:blip r:embed="rId3"/>
          <a:srcRect/>
          <a:stretch/>
        </p:blipFill>
        <p:spPr>
          <a:xfrm>
            <a:off x="5280721" y="1168309"/>
            <a:ext cx="4338566" cy="2711604"/>
          </a:xfrm>
          <a:prstGeom prst="rect">
            <a:avLst/>
          </a:prstGeom>
        </p:spPr>
      </p:pic>
      <p:pic>
        <p:nvPicPr>
          <p:cNvPr id="10" name="Obraz 9">
            <a:extLst>
              <a:ext uri="{FF2B5EF4-FFF2-40B4-BE49-F238E27FC236}">
                <a16:creationId xmlns:a16="http://schemas.microsoft.com/office/drawing/2014/main" id="{295065C5-13C4-4687-8B29-AEF767F1EB9B}"/>
              </a:ext>
            </a:extLst>
          </p:cNvPr>
          <p:cNvPicPr>
            <a:picLocks noChangeAspect="1"/>
          </p:cNvPicPr>
          <p:nvPr/>
        </p:nvPicPr>
        <p:blipFill>
          <a:blip r:embed="rId4"/>
          <a:srcRect/>
          <a:stretch/>
        </p:blipFill>
        <p:spPr>
          <a:xfrm>
            <a:off x="288384" y="1143723"/>
            <a:ext cx="4417241" cy="2760776"/>
          </a:xfrm>
          <a:prstGeom prst="rect">
            <a:avLst/>
          </a:prstGeom>
        </p:spPr>
      </p:pic>
      <p:pic>
        <p:nvPicPr>
          <p:cNvPr id="11" name="Obraz 10">
            <a:extLst>
              <a:ext uri="{FF2B5EF4-FFF2-40B4-BE49-F238E27FC236}">
                <a16:creationId xmlns:a16="http://schemas.microsoft.com/office/drawing/2014/main" id="{35B91398-73DC-4C3A-904D-FAABB851FAF1}"/>
              </a:ext>
            </a:extLst>
          </p:cNvPr>
          <p:cNvPicPr>
            <a:picLocks noChangeAspect="1"/>
          </p:cNvPicPr>
          <p:nvPr/>
        </p:nvPicPr>
        <p:blipFill>
          <a:blip r:embed="rId5"/>
          <a:srcRect/>
          <a:stretch/>
        </p:blipFill>
        <p:spPr>
          <a:xfrm>
            <a:off x="5292257" y="4020833"/>
            <a:ext cx="4403683" cy="2752302"/>
          </a:xfrm>
          <a:prstGeom prst="rect">
            <a:avLst/>
          </a:prstGeom>
        </p:spPr>
      </p:pic>
      <p:pic>
        <p:nvPicPr>
          <p:cNvPr id="12" name="Obraz 11">
            <a:extLst>
              <a:ext uri="{FF2B5EF4-FFF2-40B4-BE49-F238E27FC236}">
                <a16:creationId xmlns:a16="http://schemas.microsoft.com/office/drawing/2014/main" id="{478CCB41-1568-447F-9240-7FEEF0385C31}"/>
              </a:ext>
            </a:extLst>
          </p:cNvPr>
          <p:cNvPicPr>
            <a:picLocks noChangeAspect="1"/>
          </p:cNvPicPr>
          <p:nvPr/>
        </p:nvPicPr>
        <p:blipFill>
          <a:blip r:embed="rId6"/>
          <a:srcRect/>
          <a:stretch/>
        </p:blipFill>
        <p:spPr>
          <a:xfrm>
            <a:off x="332478" y="4016596"/>
            <a:ext cx="4417241" cy="2760776"/>
          </a:xfrm>
          <a:prstGeom prst="rect">
            <a:avLst/>
          </a:prstGeom>
        </p:spPr>
      </p:pic>
    </p:spTree>
    <p:extLst>
      <p:ext uri="{BB962C8B-B14F-4D97-AF65-F5344CB8AC3E}">
        <p14:creationId xmlns:p14="http://schemas.microsoft.com/office/powerpoint/2010/main" val="11605003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FR: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17444248-6299-4FCA-A0DA-BD5690404D40}"/>
              </a:ext>
            </a:extLst>
          </p:cNvPr>
          <p:cNvPicPr>
            <a:picLocks noChangeAspect="1"/>
          </p:cNvPicPr>
          <p:nvPr/>
        </p:nvPicPr>
        <p:blipFill>
          <a:blip r:embed="rId3"/>
          <a:srcRect/>
          <a:stretch/>
        </p:blipFill>
        <p:spPr>
          <a:xfrm>
            <a:off x="5232872" y="1138403"/>
            <a:ext cx="4434265" cy="2771416"/>
          </a:xfrm>
          <a:prstGeom prst="rect">
            <a:avLst/>
          </a:prstGeom>
        </p:spPr>
      </p:pic>
      <p:pic>
        <p:nvPicPr>
          <p:cNvPr id="10" name="Obraz 9">
            <a:extLst>
              <a:ext uri="{FF2B5EF4-FFF2-40B4-BE49-F238E27FC236}">
                <a16:creationId xmlns:a16="http://schemas.microsoft.com/office/drawing/2014/main" id="{295065C5-13C4-4687-8B29-AEF767F1EB9B}"/>
              </a:ext>
            </a:extLst>
          </p:cNvPr>
          <p:cNvPicPr>
            <a:picLocks noChangeAspect="1"/>
          </p:cNvPicPr>
          <p:nvPr/>
        </p:nvPicPr>
        <p:blipFill>
          <a:blip r:embed="rId4"/>
          <a:srcRect/>
          <a:stretch/>
        </p:blipFill>
        <p:spPr>
          <a:xfrm>
            <a:off x="288384" y="1143723"/>
            <a:ext cx="4417241" cy="2760776"/>
          </a:xfrm>
          <a:prstGeom prst="rect">
            <a:avLst/>
          </a:prstGeom>
        </p:spPr>
      </p:pic>
    </p:spTree>
    <p:extLst>
      <p:ext uri="{BB962C8B-B14F-4D97-AF65-F5344CB8AC3E}">
        <p14:creationId xmlns:p14="http://schemas.microsoft.com/office/powerpoint/2010/main" val="67837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5110980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HR: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9F683843-5FB2-4D5E-91EE-DE93F2FAA7A2}"/>
              </a:ext>
            </a:extLst>
          </p:cNvPr>
          <p:cNvPicPr>
            <a:picLocks noChangeAspect="1"/>
          </p:cNvPicPr>
          <p:nvPr/>
        </p:nvPicPr>
        <p:blipFill>
          <a:blip r:embed="rId3"/>
          <a:srcRect/>
          <a:stretch/>
        </p:blipFill>
        <p:spPr>
          <a:xfrm>
            <a:off x="5156488" y="1090663"/>
            <a:ext cx="4587033" cy="2866896"/>
          </a:xfrm>
          <a:prstGeom prst="rect">
            <a:avLst/>
          </a:prstGeom>
        </p:spPr>
      </p:pic>
      <p:pic>
        <p:nvPicPr>
          <p:cNvPr id="10" name="Obraz 9">
            <a:extLst>
              <a:ext uri="{FF2B5EF4-FFF2-40B4-BE49-F238E27FC236}">
                <a16:creationId xmlns:a16="http://schemas.microsoft.com/office/drawing/2014/main" id="{6C02DF58-C8B6-44D8-822C-D50EDA3CE48C}"/>
              </a:ext>
            </a:extLst>
          </p:cNvPr>
          <p:cNvPicPr>
            <a:picLocks noChangeAspect="1"/>
          </p:cNvPicPr>
          <p:nvPr/>
        </p:nvPicPr>
        <p:blipFill>
          <a:blip r:embed="rId4"/>
          <a:srcRect/>
          <a:stretch/>
        </p:blipFill>
        <p:spPr>
          <a:xfrm>
            <a:off x="256039" y="1123507"/>
            <a:ext cx="4481931" cy="2801207"/>
          </a:xfrm>
          <a:prstGeom prst="rect">
            <a:avLst/>
          </a:prstGeom>
        </p:spPr>
      </p:pic>
      <p:pic>
        <p:nvPicPr>
          <p:cNvPr id="11" name="Obraz 10">
            <a:extLst>
              <a:ext uri="{FF2B5EF4-FFF2-40B4-BE49-F238E27FC236}">
                <a16:creationId xmlns:a16="http://schemas.microsoft.com/office/drawing/2014/main" id="{6BE8FCE4-FB87-4C9E-9729-67AD4EB06DAC}"/>
              </a:ext>
            </a:extLst>
          </p:cNvPr>
          <p:cNvPicPr>
            <a:picLocks noChangeAspect="1"/>
          </p:cNvPicPr>
          <p:nvPr/>
        </p:nvPicPr>
        <p:blipFill>
          <a:blip r:embed="rId5"/>
          <a:srcRect/>
          <a:stretch/>
        </p:blipFill>
        <p:spPr>
          <a:xfrm>
            <a:off x="5219956" y="4030771"/>
            <a:ext cx="4460097" cy="2787561"/>
          </a:xfrm>
          <a:prstGeom prst="rect">
            <a:avLst/>
          </a:prstGeom>
        </p:spPr>
      </p:pic>
      <p:pic>
        <p:nvPicPr>
          <p:cNvPr id="12" name="Obraz 11">
            <a:extLst>
              <a:ext uri="{FF2B5EF4-FFF2-40B4-BE49-F238E27FC236}">
                <a16:creationId xmlns:a16="http://schemas.microsoft.com/office/drawing/2014/main" id="{E34C24A3-155B-4B1B-97FC-AD9D6E9C6248}"/>
              </a:ext>
            </a:extLst>
          </p:cNvPr>
          <p:cNvPicPr>
            <a:picLocks noChangeAspect="1"/>
          </p:cNvPicPr>
          <p:nvPr/>
        </p:nvPicPr>
        <p:blipFill>
          <a:blip r:embed="rId6"/>
          <a:srcRect/>
          <a:stretch/>
        </p:blipFill>
        <p:spPr>
          <a:xfrm>
            <a:off x="256039" y="4023948"/>
            <a:ext cx="4481931" cy="2801207"/>
          </a:xfrm>
          <a:prstGeom prst="rect">
            <a:avLst/>
          </a:prstGeom>
        </p:spPr>
      </p:pic>
    </p:spTree>
    <p:extLst>
      <p:ext uri="{BB962C8B-B14F-4D97-AF65-F5344CB8AC3E}">
        <p14:creationId xmlns:p14="http://schemas.microsoft.com/office/powerpoint/2010/main" val="150363327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HR: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9F683843-5FB2-4D5E-91EE-DE93F2FAA7A2}"/>
              </a:ext>
            </a:extLst>
          </p:cNvPr>
          <p:cNvPicPr>
            <a:picLocks noChangeAspect="1"/>
          </p:cNvPicPr>
          <p:nvPr/>
        </p:nvPicPr>
        <p:blipFill>
          <a:blip r:embed="rId3"/>
          <a:srcRect/>
          <a:stretch/>
        </p:blipFill>
        <p:spPr>
          <a:xfrm>
            <a:off x="5190431" y="1111877"/>
            <a:ext cx="4519147" cy="2824467"/>
          </a:xfrm>
          <a:prstGeom prst="rect">
            <a:avLst/>
          </a:prstGeom>
        </p:spPr>
      </p:pic>
      <p:pic>
        <p:nvPicPr>
          <p:cNvPr id="10" name="Obraz 9">
            <a:extLst>
              <a:ext uri="{FF2B5EF4-FFF2-40B4-BE49-F238E27FC236}">
                <a16:creationId xmlns:a16="http://schemas.microsoft.com/office/drawing/2014/main" id="{6C02DF58-C8B6-44D8-822C-D50EDA3CE48C}"/>
              </a:ext>
            </a:extLst>
          </p:cNvPr>
          <p:cNvPicPr>
            <a:picLocks noChangeAspect="1"/>
          </p:cNvPicPr>
          <p:nvPr/>
        </p:nvPicPr>
        <p:blipFill>
          <a:blip r:embed="rId4"/>
          <a:srcRect/>
          <a:stretch/>
        </p:blipFill>
        <p:spPr>
          <a:xfrm>
            <a:off x="256039" y="1123507"/>
            <a:ext cx="4481931" cy="2801207"/>
          </a:xfrm>
          <a:prstGeom prst="rect">
            <a:avLst/>
          </a:prstGeom>
        </p:spPr>
      </p:pic>
    </p:spTree>
    <p:extLst>
      <p:ext uri="{BB962C8B-B14F-4D97-AF65-F5344CB8AC3E}">
        <p14:creationId xmlns:p14="http://schemas.microsoft.com/office/powerpoint/2010/main" val="307800624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HU: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75B7AB47-06C4-4CCF-8F74-F4A47AE2E264}"/>
              </a:ext>
            </a:extLst>
          </p:cNvPr>
          <p:cNvPicPr>
            <a:picLocks noChangeAspect="1"/>
          </p:cNvPicPr>
          <p:nvPr/>
        </p:nvPicPr>
        <p:blipFill>
          <a:blip r:embed="rId3"/>
          <a:srcRect/>
          <a:stretch/>
        </p:blipFill>
        <p:spPr>
          <a:xfrm>
            <a:off x="5217237" y="3917922"/>
            <a:ext cx="4587033" cy="2866896"/>
          </a:xfrm>
          <a:prstGeom prst="rect">
            <a:avLst/>
          </a:prstGeom>
        </p:spPr>
      </p:pic>
      <p:pic>
        <p:nvPicPr>
          <p:cNvPr id="10" name="Obraz 9">
            <a:extLst>
              <a:ext uri="{FF2B5EF4-FFF2-40B4-BE49-F238E27FC236}">
                <a16:creationId xmlns:a16="http://schemas.microsoft.com/office/drawing/2014/main" id="{E08DAC84-BC1A-46E1-B1FF-6E749DDD7BEB}"/>
              </a:ext>
            </a:extLst>
          </p:cNvPr>
          <p:cNvPicPr>
            <a:picLocks noChangeAspect="1"/>
          </p:cNvPicPr>
          <p:nvPr/>
        </p:nvPicPr>
        <p:blipFill>
          <a:blip r:embed="rId4"/>
          <a:srcRect/>
          <a:stretch/>
        </p:blipFill>
        <p:spPr>
          <a:xfrm>
            <a:off x="274773" y="3924506"/>
            <a:ext cx="4565963" cy="2853727"/>
          </a:xfrm>
          <a:prstGeom prst="rect">
            <a:avLst/>
          </a:prstGeom>
        </p:spPr>
      </p:pic>
      <p:pic>
        <p:nvPicPr>
          <p:cNvPr id="13" name="Obraz 12">
            <a:extLst>
              <a:ext uri="{FF2B5EF4-FFF2-40B4-BE49-F238E27FC236}">
                <a16:creationId xmlns:a16="http://schemas.microsoft.com/office/drawing/2014/main" id="{14992469-F6BD-4DD7-BA96-4D1A83153499}"/>
              </a:ext>
            </a:extLst>
          </p:cNvPr>
          <p:cNvPicPr>
            <a:picLocks noChangeAspect="1"/>
          </p:cNvPicPr>
          <p:nvPr/>
        </p:nvPicPr>
        <p:blipFill>
          <a:blip r:embed="rId5"/>
          <a:srcRect/>
          <a:stretch/>
        </p:blipFill>
        <p:spPr>
          <a:xfrm>
            <a:off x="5217237" y="941802"/>
            <a:ext cx="4587033" cy="2866896"/>
          </a:xfrm>
          <a:prstGeom prst="rect">
            <a:avLst/>
          </a:prstGeom>
        </p:spPr>
      </p:pic>
      <p:pic>
        <p:nvPicPr>
          <p:cNvPr id="14" name="Obraz 13">
            <a:extLst>
              <a:ext uri="{FF2B5EF4-FFF2-40B4-BE49-F238E27FC236}">
                <a16:creationId xmlns:a16="http://schemas.microsoft.com/office/drawing/2014/main" id="{8B6E83F4-68F5-46D6-BED2-A892EE060794}"/>
              </a:ext>
            </a:extLst>
          </p:cNvPr>
          <p:cNvPicPr>
            <a:picLocks noChangeAspect="1"/>
          </p:cNvPicPr>
          <p:nvPr/>
        </p:nvPicPr>
        <p:blipFill>
          <a:blip r:embed="rId6"/>
          <a:srcRect/>
          <a:stretch/>
        </p:blipFill>
        <p:spPr>
          <a:xfrm>
            <a:off x="274773" y="948386"/>
            <a:ext cx="4565963" cy="2853727"/>
          </a:xfrm>
          <a:prstGeom prst="rect">
            <a:avLst/>
          </a:prstGeom>
        </p:spPr>
      </p:pic>
    </p:spTree>
    <p:extLst>
      <p:ext uri="{BB962C8B-B14F-4D97-AF65-F5344CB8AC3E}">
        <p14:creationId xmlns:p14="http://schemas.microsoft.com/office/powerpoint/2010/main" val="11966540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HU: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75B7AB47-06C4-4CCF-8F74-F4A47AE2E264}"/>
              </a:ext>
            </a:extLst>
          </p:cNvPr>
          <p:cNvPicPr>
            <a:picLocks noChangeAspect="1"/>
          </p:cNvPicPr>
          <p:nvPr/>
        </p:nvPicPr>
        <p:blipFill>
          <a:blip r:embed="rId3"/>
          <a:srcRect/>
          <a:stretch/>
        </p:blipFill>
        <p:spPr>
          <a:xfrm>
            <a:off x="5317797" y="993189"/>
            <a:ext cx="4422593" cy="2764121"/>
          </a:xfrm>
          <a:prstGeom prst="rect">
            <a:avLst/>
          </a:prstGeom>
        </p:spPr>
      </p:pic>
      <p:pic>
        <p:nvPicPr>
          <p:cNvPr id="10" name="Obraz 9">
            <a:extLst>
              <a:ext uri="{FF2B5EF4-FFF2-40B4-BE49-F238E27FC236}">
                <a16:creationId xmlns:a16="http://schemas.microsoft.com/office/drawing/2014/main" id="{E08DAC84-BC1A-46E1-B1FF-6E749DDD7BEB}"/>
              </a:ext>
            </a:extLst>
          </p:cNvPr>
          <p:cNvPicPr>
            <a:picLocks noChangeAspect="1"/>
          </p:cNvPicPr>
          <p:nvPr/>
        </p:nvPicPr>
        <p:blipFill>
          <a:blip r:embed="rId4"/>
          <a:srcRect/>
          <a:stretch/>
        </p:blipFill>
        <p:spPr>
          <a:xfrm>
            <a:off x="384739" y="1005652"/>
            <a:ext cx="4382710" cy="2739194"/>
          </a:xfrm>
          <a:prstGeom prst="rect">
            <a:avLst/>
          </a:prstGeom>
        </p:spPr>
      </p:pic>
    </p:spTree>
    <p:extLst>
      <p:ext uri="{BB962C8B-B14F-4D97-AF65-F5344CB8AC3E}">
        <p14:creationId xmlns:p14="http://schemas.microsoft.com/office/powerpoint/2010/main" val="387063254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PL: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42FA8167-789E-475B-A239-E557596123FE}"/>
              </a:ext>
            </a:extLst>
          </p:cNvPr>
          <p:cNvPicPr>
            <a:picLocks noChangeAspect="1"/>
          </p:cNvPicPr>
          <p:nvPr/>
        </p:nvPicPr>
        <p:blipFill>
          <a:blip r:embed="rId3"/>
          <a:srcRect/>
          <a:stretch/>
        </p:blipFill>
        <p:spPr>
          <a:xfrm>
            <a:off x="5166862" y="1097147"/>
            <a:ext cx="4566284" cy="2853928"/>
          </a:xfrm>
          <a:prstGeom prst="rect">
            <a:avLst/>
          </a:prstGeom>
        </p:spPr>
      </p:pic>
      <p:pic>
        <p:nvPicPr>
          <p:cNvPr id="10" name="Obraz 9">
            <a:extLst>
              <a:ext uri="{FF2B5EF4-FFF2-40B4-BE49-F238E27FC236}">
                <a16:creationId xmlns:a16="http://schemas.microsoft.com/office/drawing/2014/main" id="{7AA2CD22-AFEA-4FD7-BD6F-B45954FC6229}"/>
              </a:ext>
            </a:extLst>
          </p:cNvPr>
          <p:cNvPicPr>
            <a:picLocks noChangeAspect="1"/>
          </p:cNvPicPr>
          <p:nvPr/>
        </p:nvPicPr>
        <p:blipFill>
          <a:blip r:embed="rId4"/>
          <a:srcRect/>
          <a:stretch/>
        </p:blipFill>
        <p:spPr>
          <a:xfrm>
            <a:off x="269366" y="1131836"/>
            <a:ext cx="4455278" cy="2784549"/>
          </a:xfrm>
          <a:prstGeom prst="rect">
            <a:avLst/>
          </a:prstGeom>
        </p:spPr>
      </p:pic>
      <p:pic>
        <p:nvPicPr>
          <p:cNvPr id="11" name="Obraz 10">
            <a:extLst>
              <a:ext uri="{FF2B5EF4-FFF2-40B4-BE49-F238E27FC236}">
                <a16:creationId xmlns:a16="http://schemas.microsoft.com/office/drawing/2014/main" id="{C5AA3ED6-1E80-474B-B906-6EAC6CC77D54}"/>
              </a:ext>
            </a:extLst>
          </p:cNvPr>
          <p:cNvPicPr>
            <a:picLocks noChangeAspect="1"/>
          </p:cNvPicPr>
          <p:nvPr/>
        </p:nvPicPr>
        <p:blipFill>
          <a:blip r:embed="rId5"/>
          <a:srcRect/>
          <a:stretch/>
        </p:blipFill>
        <p:spPr>
          <a:xfrm>
            <a:off x="5205937" y="4022009"/>
            <a:ext cx="4488136" cy="2805085"/>
          </a:xfrm>
          <a:prstGeom prst="rect">
            <a:avLst/>
          </a:prstGeom>
        </p:spPr>
      </p:pic>
      <p:pic>
        <p:nvPicPr>
          <p:cNvPr id="12" name="Obraz 11">
            <a:extLst>
              <a:ext uri="{FF2B5EF4-FFF2-40B4-BE49-F238E27FC236}">
                <a16:creationId xmlns:a16="http://schemas.microsoft.com/office/drawing/2014/main" id="{FCE61A86-C924-4870-AB1F-9DEE98857149}"/>
              </a:ext>
            </a:extLst>
          </p:cNvPr>
          <p:cNvPicPr>
            <a:picLocks noChangeAspect="1"/>
          </p:cNvPicPr>
          <p:nvPr/>
        </p:nvPicPr>
        <p:blipFill>
          <a:blip r:embed="rId6"/>
          <a:srcRect/>
          <a:stretch/>
        </p:blipFill>
        <p:spPr>
          <a:xfrm>
            <a:off x="281189" y="4039667"/>
            <a:ext cx="4431632" cy="2769770"/>
          </a:xfrm>
          <a:prstGeom prst="rect">
            <a:avLst/>
          </a:prstGeom>
        </p:spPr>
      </p:pic>
    </p:spTree>
    <p:extLst>
      <p:ext uri="{BB962C8B-B14F-4D97-AF65-F5344CB8AC3E}">
        <p14:creationId xmlns:p14="http://schemas.microsoft.com/office/powerpoint/2010/main" val="17493988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PL: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42FA8167-789E-475B-A239-E557596123FE}"/>
              </a:ext>
            </a:extLst>
          </p:cNvPr>
          <p:cNvPicPr>
            <a:picLocks noChangeAspect="1"/>
          </p:cNvPicPr>
          <p:nvPr/>
        </p:nvPicPr>
        <p:blipFill>
          <a:blip r:embed="rId3"/>
          <a:srcRect/>
          <a:stretch/>
        </p:blipFill>
        <p:spPr>
          <a:xfrm>
            <a:off x="5173228" y="1101125"/>
            <a:ext cx="4553553" cy="2845971"/>
          </a:xfrm>
          <a:prstGeom prst="rect">
            <a:avLst/>
          </a:prstGeom>
        </p:spPr>
      </p:pic>
      <p:pic>
        <p:nvPicPr>
          <p:cNvPr id="10" name="Obraz 9">
            <a:extLst>
              <a:ext uri="{FF2B5EF4-FFF2-40B4-BE49-F238E27FC236}">
                <a16:creationId xmlns:a16="http://schemas.microsoft.com/office/drawing/2014/main" id="{7AA2CD22-AFEA-4FD7-BD6F-B45954FC6229}"/>
              </a:ext>
            </a:extLst>
          </p:cNvPr>
          <p:cNvPicPr>
            <a:picLocks noChangeAspect="1"/>
          </p:cNvPicPr>
          <p:nvPr/>
        </p:nvPicPr>
        <p:blipFill>
          <a:blip r:embed="rId4"/>
          <a:srcRect/>
          <a:stretch/>
        </p:blipFill>
        <p:spPr>
          <a:xfrm>
            <a:off x="269365" y="1131836"/>
            <a:ext cx="4455278" cy="2784549"/>
          </a:xfrm>
          <a:prstGeom prst="rect">
            <a:avLst/>
          </a:prstGeom>
        </p:spPr>
      </p:pic>
    </p:spTree>
    <p:extLst>
      <p:ext uri="{BB962C8B-B14F-4D97-AF65-F5344CB8AC3E}">
        <p14:creationId xmlns:p14="http://schemas.microsoft.com/office/powerpoint/2010/main" val="66227257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NL: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72214088-0738-4406-9B11-31AA5DB6EE52}"/>
              </a:ext>
            </a:extLst>
          </p:cNvPr>
          <p:cNvPicPr>
            <a:picLocks noChangeAspect="1"/>
          </p:cNvPicPr>
          <p:nvPr/>
        </p:nvPicPr>
        <p:blipFill>
          <a:blip r:embed="rId3"/>
          <a:srcRect/>
          <a:stretch/>
        </p:blipFill>
        <p:spPr>
          <a:xfrm>
            <a:off x="5156487" y="1090663"/>
            <a:ext cx="4587033" cy="2866896"/>
          </a:xfrm>
          <a:prstGeom prst="rect">
            <a:avLst/>
          </a:prstGeom>
        </p:spPr>
      </p:pic>
      <p:pic>
        <p:nvPicPr>
          <p:cNvPr id="10" name="Obraz 9">
            <a:extLst>
              <a:ext uri="{FF2B5EF4-FFF2-40B4-BE49-F238E27FC236}">
                <a16:creationId xmlns:a16="http://schemas.microsoft.com/office/drawing/2014/main" id="{D4767677-334C-4948-8159-5DFBFF8462D7}"/>
              </a:ext>
            </a:extLst>
          </p:cNvPr>
          <p:cNvPicPr>
            <a:picLocks noChangeAspect="1"/>
          </p:cNvPicPr>
          <p:nvPr/>
        </p:nvPicPr>
        <p:blipFill>
          <a:blip r:embed="rId4"/>
          <a:srcRect/>
          <a:stretch/>
        </p:blipFill>
        <p:spPr>
          <a:xfrm>
            <a:off x="277316" y="1136806"/>
            <a:ext cx="4439376" cy="2774610"/>
          </a:xfrm>
          <a:prstGeom prst="rect">
            <a:avLst/>
          </a:prstGeom>
        </p:spPr>
      </p:pic>
      <p:pic>
        <p:nvPicPr>
          <p:cNvPr id="11" name="Obraz 10">
            <a:extLst>
              <a:ext uri="{FF2B5EF4-FFF2-40B4-BE49-F238E27FC236}">
                <a16:creationId xmlns:a16="http://schemas.microsoft.com/office/drawing/2014/main" id="{8165B3E9-8D91-48B8-8DC7-B2EB168D6B0D}"/>
              </a:ext>
            </a:extLst>
          </p:cNvPr>
          <p:cNvPicPr>
            <a:picLocks noChangeAspect="1"/>
          </p:cNvPicPr>
          <p:nvPr/>
        </p:nvPicPr>
        <p:blipFill>
          <a:blip r:embed="rId5"/>
          <a:srcRect/>
          <a:stretch/>
        </p:blipFill>
        <p:spPr>
          <a:xfrm>
            <a:off x="5180824" y="3971829"/>
            <a:ext cx="4538360" cy="2836475"/>
          </a:xfrm>
          <a:prstGeom prst="rect">
            <a:avLst/>
          </a:prstGeom>
        </p:spPr>
      </p:pic>
      <p:pic>
        <p:nvPicPr>
          <p:cNvPr id="12" name="Obraz 11">
            <a:extLst>
              <a:ext uri="{FF2B5EF4-FFF2-40B4-BE49-F238E27FC236}">
                <a16:creationId xmlns:a16="http://schemas.microsoft.com/office/drawing/2014/main" id="{9809EC61-06C3-4FD7-A32B-36ADC75FF3DF}"/>
              </a:ext>
            </a:extLst>
          </p:cNvPr>
          <p:cNvPicPr>
            <a:picLocks noChangeAspect="1"/>
          </p:cNvPicPr>
          <p:nvPr/>
        </p:nvPicPr>
        <p:blipFill>
          <a:blip r:embed="rId6"/>
          <a:srcRect/>
          <a:stretch/>
        </p:blipFill>
        <p:spPr>
          <a:xfrm>
            <a:off x="290617" y="4011075"/>
            <a:ext cx="4412774" cy="2757984"/>
          </a:xfrm>
          <a:prstGeom prst="rect">
            <a:avLst/>
          </a:prstGeom>
        </p:spPr>
      </p:pic>
    </p:spTree>
    <p:extLst>
      <p:ext uri="{BB962C8B-B14F-4D97-AF65-F5344CB8AC3E}">
        <p14:creationId xmlns:p14="http://schemas.microsoft.com/office/powerpoint/2010/main" val="41386812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NL: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72214088-0738-4406-9B11-31AA5DB6EE52}"/>
              </a:ext>
            </a:extLst>
          </p:cNvPr>
          <p:cNvPicPr>
            <a:picLocks noChangeAspect="1"/>
          </p:cNvPicPr>
          <p:nvPr/>
        </p:nvPicPr>
        <p:blipFill>
          <a:blip r:embed="rId3"/>
          <a:srcRect/>
          <a:stretch/>
        </p:blipFill>
        <p:spPr>
          <a:xfrm>
            <a:off x="5162324" y="1094311"/>
            <a:ext cx="4575360" cy="2859600"/>
          </a:xfrm>
          <a:prstGeom prst="rect">
            <a:avLst/>
          </a:prstGeom>
        </p:spPr>
      </p:pic>
      <p:pic>
        <p:nvPicPr>
          <p:cNvPr id="10" name="Obraz 9">
            <a:extLst>
              <a:ext uri="{FF2B5EF4-FFF2-40B4-BE49-F238E27FC236}">
                <a16:creationId xmlns:a16="http://schemas.microsoft.com/office/drawing/2014/main" id="{D4767677-334C-4948-8159-5DFBFF8462D7}"/>
              </a:ext>
            </a:extLst>
          </p:cNvPr>
          <p:cNvPicPr>
            <a:picLocks noChangeAspect="1"/>
          </p:cNvPicPr>
          <p:nvPr/>
        </p:nvPicPr>
        <p:blipFill>
          <a:blip r:embed="rId4"/>
          <a:srcRect/>
          <a:stretch/>
        </p:blipFill>
        <p:spPr>
          <a:xfrm>
            <a:off x="285778" y="1142094"/>
            <a:ext cx="4422452" cy="2764033"/>
          </a:xfrm>
          <a:prstGeom prst="rect">
            <a:avLst/>
          </a:prstGeom>
        </p:spPr>
      </p:pic>
    </p:spTree>
    <p:extLst>
      <p:ext uri="{BB962C8B-B14F-4D97-AF65-F5344CB8AC3E}">
        <p14:creationId xmlns:p14="http://schemas.microsoft.com/office/powerpoint/2010/main" val="12431281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RO: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66DC0EA-A44D-4912-871D-68B3753281D3}"/>
              </a:ext>
            </a:extLst>
          </p:cNvPr>
          <p:cNvPicPr>
            <a:picLocks noChangeAspect="1"/>
          </p:cNvPicPr>
          <p:nvPr/>
        </p:nvPicPr>
        <p:blipFill>
          <a:blip r:embed="rId3"/>
          <a:srcRect/>
          <a:stretch/>
        </p:blipFill>
        <p:spPr>
          <a:xfrm>
            <a:off x="5194374" y="1114341"/>
            <a:ext cx="4511262" cy="2819539"/>
          </a:xfrm>
          <a:prstGeom prst="rect">
            <a:avLst/>
          </a:prstGeom>
        </p:spPr>
      </p:pic>
      <p:pic>
        <p:nvPicPr>
          <p:cNvPr id="10" name="Obraz 9">
            <a:extLst>
              <a:ext uri="{FF2B5EF4-FFF2-40B4-BE49-F238E27FC236}">
                <a16:creationId xmlns:a16="http://schemas.microsoft.com/office/drawing/2014/main" id="{DB38811C-C4E1-4D52-BD96-7F45CFB88DE3}"/>
              </a:ext>
            </a:extLst>
          </p:cNvPr>
          <p:cNvPicPr>
            <a:picLocks noChangeAspect="1"/>
          </p:cNvPicPr>
          <p:nvPr/>
        </p:nvPicPr>
        <p:blipFill>
          <a:blip r:embed="rId4"/>
          <a:srcRect/>
          <a:stretch/>
        </p:blipFill>
        <p:spPr>
          <a:xfrm>
            <a:off x="203488" y="1090663"/>
            <a:ext cx="4587033" cy="2866896"/>
          </a:xfrm>
          <a:prstGeom prst="rect">
            <a:avLst/>
          </a:prstGeom>
        </p:spPr>
      </p:pic>
      <p:pic>
        <p:nvPicPr>
          <p:cNvPr id="11" name="Obraz 10">
            <a:extLst>
              <a:ext uri="{FF2B5EF4-FFF2-40B4-BE49-F238E27FC236}">
                <a16:creationId xmlns:a16="http://schemas.microsoft.com/office/drawing/2014/main" id="{B91AC720-4419-4B69-8CC9-E1A0D910224B}"/>
              </a:ext>
            </a:extLst>
          </p:cNvPr>
          <p:cNvPicPr>
            <a:picLocks noChangeAspect="1"/>
          </p:cNvPicPr>
          <p:nvPr/>
        </p:nvPicPr>
        <p:blipFill>
          <a:blip r:embed="rId5"/>
          <a:srcRect/>
          <a:stretch/>
        </p:blipFill>
        <p:spPr>
          <a:xfrm>
            <a:off x="5194374" y="3983071"/>
            <a:ext cx="4511262" cy="2819539"/>
          </a:xfrm>
          <a:prstGeom prst="rect">
            <a:avLst/>
          </a:prstGeom>
        </p:spPr>
      </p:pic>
      <p:pic>
        <p:nvPicPr>
          <p:cNvPr id="12" name="Obraz 11">
            <a:extLst>
              <a:ext uri="{FF2B5EF4-FFF2-40B4-BE49-F238E27FC236}">
                <a16:creationId xmlns:a16="http://schemas.microsoft.com/office/drawing/2014/main" id="{AF863AF0-0C2C-4E59-9731-C8E78F919122}"/>
              </a:ext>
            </a:extLst>
          </p:cNvPr>
          <p:cNvPicPr>
            <a:picLocks noChangeAspect="1"/>
          </p:cNvPicPr>
          <p:nvPr/>
        </p:nvPicPr>
        <p:blipFill>
          <a:blip r:embed="rId6"/>
          <a:srcRect/>
          <a:stretch/>
        </p:blipFill>
        <p:spPr>
          <a:xfrm>
            <a:off x="274598" y="4003836"/>
            <a:ext cx="4444814" cy="2778009"/>
          </a:xfrm>
          <a:prstGeom prst="rect">
            <a:avLst/>
          </a:prstGeom>
        </p:spPr>
      </p:pic>
    </p:spTree>
    <p:extLst>
      <p:ext uri="{BB962C8B-B14F-4D97-AF65-F5344CB8AC3E}">
        <p14:creationId xmlns:p14="http://schemas.microsoft.com/office/powerpoint/2010/main" val="27379244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RO: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66DC0EA-A44D-4912-871D-68B3753281D3}"/>
              </a:ext>
            </a:extLst>
          </p:cNvPr>
          <p:cNvPicPr>
            <a:picLocks noChangeAspect="1"/>
          </p:cNvPicPr>
          <p:nvPr/>
        </p:nvPicPr>
        <p:blipFill>
          <a:blip r:embed="rId3"/>
          <a:srcRect/>
          <a:stretch/>
        </p:blipFill>
        <p:spPr>
          <a:xfrm>
            <a:off x="5194374" y="1114341"/>
            <a:ext cx="4511262" cy="2819539"/>
          </a:xfrm>
          <a:prstGeom prst="rect">
            <a:avLst/>
          </a:prstGeom>
        </p:spPr>
      </p:pic>
      <p:pic>
        <p:nvPicPr>
          <p:cNvPr id="10" name="Obraz 9">
            <a:extLst>
              <a:ext uri="{FF2B5EF4-FFF2-40B4-BE49-F238E27FC236}">
                <a16:creationId xmlns:a16="http://schemas.microsoft.com/office/drawing/2014/main" id="{DB38811C-C4E1-4D52-BD96-7F45CFB88DE3}"/>
              </a:ext>
            </a:extLst>
          </p:cNvPr>
          <p:cNvPicPr>
            <a:picLocks noChangeAspect="1"/>
          </p:cNvPicPr>
          <p:nvPr/>
        </p:nvPicPr>
        <p:blipFill>
          <a:blip r:embed="rId4"/>
          <a:srcRect/>
          <a:stretch/>
        </p:blipFill>
        <p:spPr>
          <a:xfrm>
            <a:off x="203488" y="1090663"/>
            <a:ext cx="4587033" cy="2866896"/>
          </a:xfrm>
          <a:prstGeom prst="rect">
            <a:avLst/>
          </a:prstGeom>
        </p:spPr>
      </p:pic>
    </p:spTree>
    <p:extLst>
      <p:ext uri="{BB962C8B-B14F-4D97-AF65-F5344CB8AC3E}">
        <p14:creationId xmlns:p14="http://schemas.microsoft.com/office/powerpoint/2010/main" val="103709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25476406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SI: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57830FD0-A691-4A43-A6C2-A13FABA8660E}"/>
              </a:ext>
            </a:extLst>
          </p:cNvPr>
          <p:cNvPicPr>
            <a:picLocks noChangeAspect="1"/>
          </p:cNvPicPr>
          <p:nvPr/>
        </p:nvPicPr>
        <p:blipFill>
          <a:blip r:embed="rId3"/>
          <a:srcRect/>
          <a:stretch/>
        </p:blipFill>
        <p:spPr>
          <a:xfrm>
            <a:off x="5183053" y="1107266"/>
            <a:ext cx="4533904" cy="2833690"/>
          </a:xfrm>
          <a:prstGeom prst="rect">
            <a:avLst/>
          </a:prstGeom>
        </p:spPr>
      </p:pic>
      <p:pic>
        <p:nvPicPr>
          <p:cNvPr id="10" name="Obraz 9">
            <a:extLst>
              <a:ext uri="{FF2B5EF4-FFF2-40B4-BE49-F238E27FC236}">
                <a16:creationId xmlns:a16="http://schemas.microsoft.com/office/drawing/2014/main" id="{7725C8F6-67A0-42BE-A070-991D2968C62D}"/>
              </a:ext>
            </a:extLst>
          </p:cNvPr>
          <p:cNvPicPr>
            <a:picLocks noChangeAspect="1"/>
          </p:cNvPicPr>
          <p:nvPr/>
        </p:nvPicPr>
        <p:blipFill>
          <a:blip r:embed="rId4"/>
          <a:srcRect/>
          <a:stretch/>
        </p:blipFill>
        <p:spPr>
          <a:xfrm>
            <a:off x="249185" y="1119224"/>
            <a:ext cx="4495638" cy="2809774"/>
          </a:xfrm>
          <a:prstGeom prst="rect">
            <a:avLst/>
          </a:prstGeom>
        </p:spPr>
      </p:pic>
      <p:pic>
        <p:nvPicPr>
          <p:cNvPr id="13" name="Obraz 12">
            <a:extLst>
              <a:ext uri="{FF2B5EF4-FFF2-40B4-BE49-F238E27FC236}">
                <a16:creationId xmlns:a16="http://schemas.microsoft.com/office/drawing/2014/main" id="{433AABAC-2980-4E24-A5E8-0947ADF2EA97}"/>
              </a:ext>
            </a:extLst>
          </p:cNvPr>
          <p:cNvPicPr>
            <a:picLocks noChangeAspect="1"/>
          </p:cNvPicPr>
          <p:nvPr/>
        </p:nvPicPr>
        <p:blipFill>
          <a:blip r:embed="rId5"/>
          <a:srcRect/>
          <a:stretch/>
        </p:blipFill>
        <p:spPr>
          <a:xfrm>
            <a:off x="5184697" y="4057782"/>
            <a:ext cx="4465059" cy="2790662"/>
          </a:xfrm>
          <a:prstGeom prst="rect">
            <a:avLst/>
          </a:prstGeom>
        </p:spPr>
      </p:pic>
      <p:pic>
        <p:nvPicPr>
          <p:cNvPr id="14" name="Obraz 13">
            <a:extLst>
              <a:ext uri="{FF2B5EF4-FFF2-40B4-BE49-F238E27FC236}">
                <a16:creationId xmlns:a16="http://schemas.microsoft.com/office/drawing/2014/main" id="{97C704B7-5D48-412F-B0C3-2220266A5F8C}"/>
              </a:ext>
            </a:extLst>
          </p:cNvPr>
          <p:cNvPicPr>
            <a:picLocks noChangeAspect="1"/>
          </p:cNvPicPr>
          <p:nvPr/>
        </p:nvPicPr>
        <p:blipFill>
          <a:blip r:embed="rId6"/>
          <a:srcRect/>
          <a:stretch/>
        </p:blipFill>
        <p:spPr>
          <a:xfrm>
            <a:off x="226994" y="4054843"/>
            <a:ext cx="4474464" cy="2796540"/>
          </a:xfrm>
          <a:prstGeom prst="rect">
            <a:avLst/>
          </a:prstGeom>
        </p:spPr>
      </p:pic>
    </p:spTree>
    <p:extLst>
      <p:ext uri="{BB962C8B-B14F-4D97-AF65-F5344CB8AC3E}">
        <p14:creationId xmlns:p14="http://schemas.microsoft.com/office/powerpoint/2010/main" val="9918834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SI: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66DC0EA-A44D-4912-871D-68B3753281D3}"/>
              </a:ext>
            </a:extLst>
          </p:cNvPr>
          <p:cNvPicPr>
            <a:picLocks noChangeAspect="1"/>
          </p:cNvPicPr>
          <p:nvPr/>
        </p:nvPicPr>
        <p:blipFill>
          <a:blip r:embed="rId3"/>
          <a:srcRect/>
          <a:stretch/>
        </p:blipFill>
        <p:spPr>
          <a:xfrm>
            <a:off x="5194374" y="1114341"/>
            <a:ext cx="4511262" cy="2819539"/>
          </a:xfrm>
          <a:prstGeom prst="rect">
            <a:avLst/>
          </a:prstGeom>
        </p:spPr>
      </p:pic>
      <p:pic>
        <p:nvPicPr>
          <p:cNvPr id="10" name="Obraz 9">
            <a:extLst>
              <a:ext uri="{FF2B5EF4-FFF2-40B4-BE49-F238E27FC236}">
                <a16:creationId xmlns:a16="http://schemas.microsoft.com/office/drawing/2014/main" id="{DB38811C-C4E1-4D52-BD96-7F45CFB88DE3}"/>
              </a:ext>
            </a:extLst>
          </p:cNvPr>
          <p:cNvPicPr>
            <a:picLocks noChangeAspect="1"/>
          </p:cNvPicPr>
          <p:nvPr/>
        </p:nvPicPr>
        <p:blipFill>
          <a:blip r:embed="rId4"/>
          <a:srcRect/>
          <a:stretch/>
        </p:blipFill>
        <p:spPr>
          <a:xfrm>
            <a:off x="203488" y="1090663"/>
            <a:ext cx="4587033" cy="2866896"/>
          </a:xfrm>
          <a:prstGeom prst="rect">
            <a:avLst/>
          </a:prstGeom>
        </p:spPr>
      </p:pic>
    </p:spTree>
    <p:extLst>
      <p:ext uri="{BB962C8B-B14F-4D97-AF65-F5344CB8AC3E}">
        <p14:creationId xmlns:p14="http://schemas.microsoft.com/office/powerpoint/2010/main" val="223796993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SK: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1" name="Obraz 10">
            <a:extLst>
              <a:ext uri="{FF2B5EF4-FFF2-40B4-BE49-F238E27FC236}">
                <a16:creationId xmlns:a16="http://schemas.microsoft.com/office/drawing/2014/main" id="{9904BE43-FF96-4257-98DC-E4E05C72103C}"/>
              </a:ext>
            </a:extLst>
          </p:cNvPr>
          <p:cNvPicPr>
            <a:picLocks noChangeAspect="1"/>
          </p:cNvPicPr>
          <p:nvPr/>
        </p:nvPicPr>
        <p:blipFill>
          <a:blip r:embed="rId3"/>
          <a:srcRect/>
          <a:stretch/>
        </p:blipFill>
        <p:spPr>
          <a:xfrm>
            <a:off x="5158850" y="1022201"/>
            <a:ext cx="4557627" cy="2848517"/>
          </a:xfrm>
          <a:prstGeom prst="rect">
            <a:avLst/>
          </a:prstGeom>
        </p:spPr>
      </p:pic>
      <p:pic>
        <p:nvPicPr>
          <p:cNvPr id="12" name="Obraz 11">
            <a:extLst>
              <a:ext uri="{FF2B5EF4-FFF2-40B4-BE49-F238E27FC236}">
                <a16:creationId xmlns:a16="http://schemas.microsoft.com/office/drawing/2014/main" id="{C91420B4-E66A-4B46-885A-CC8663B1042A}"/>
              </a:ext>
            </a:extLst>
          </p:cNvPr>
          <p:cNvPicPr>
            <a:picLocks noChangeAspect="1"/>
          </p:cNvPicPr>
          <p:nvPr/>
        </p:nvPicPr>
        <p:blipFill>
          <a:blip r:embed="rId4"/>
          <a:srcRect/>
          <a:stretch/>
        </p:blipFill>
        <p:spPr>
          <a:xfrm>
            <a:off x="248516" y="1048867"/>
            <a:ext cx="4472296" cy="2795185"/>
          </a:xfrm>
          <a:prstGeom prst="rect">
            <a:avLst/>
          </a:prstGeom>
        </p:spPr>
      </p:pic>
      <p:sp>
        <p:nvSpPr>
          <p:cNvPr id="13" name="pole tekstowe 12">
            <a:extLst>
              <a:ext uri="{FF2B5EF4-FFF2-40B4-BE49-F238E27FC236}">
                <a16:creationId xmlns:a16="http://schemas.microsoft.com/office/drawing/2014/main" id="{25011CB3-76F2-4E1E-9FBF-0408987F3558}"/>
              </a:ext>
            </a:extLst>
          </p:cNvPr>
          <p:cNvSpPr txBox="1"/>
          <p:nvPr/>
        </p:nvSpPr>
        <p:spPr>
          <a:xfrm>
            <a:off x="527596" y="5269636"/>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a:t>
            </a:r>
            <a:r>
              <a:rPr lang="de-DE" sz="1400" dirty="0">
                <a:solidFill>
                  <a:schemeClr val="tx2">
                    <a:lumMod val="40000"/>
                    <a:lumOff val="60000"/>
                  </a:schemeClr>
                </a:solidFill>
                <a:latin typeface="Arial" panose="020B0604020202020204" pitchFamily="34" charset="0"/>
                <a:cs typeface="Arial" panose="020B0604020202020204" pitchFamily="34" charset="0"/>
              </a:rPr>
              <a:t>08</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/2021-10/0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4" name="pole tekstowe 13">
            <a:extLst>
              <a:ext uri="{FF2B5EF4-FFF2-40B4-BE49-F238E27FC236}">
                <a16:creationId xmlns:a16="http://schemas.microsoft.com/office/drawing/2014/main" id="{527962BD-58E0-40DC-8290-115FD2348158}"/>
              </a:ext>
            </a:extLst>
          </p:cNvPr>
          <p:cNvSpPr txBox="1"/>
          <p:nvPr/>
        </p:nvSpPr>
        <p:spPr>
          <a:xfrm>
            <a:off x="5480596" y="5269635"/>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a:t>
            </a:r>
            <a:r>
              <a:rPr lang="de-DE" sz="1400" dirty="0">
                <a:solidFill>
                  <a:schemeClr val="tx2">
                    <a:lumMod val="40000"/>
                    <a:lumOff val="60000"/>
                  </a:schemeClr>
                </a:solidFill>
                <a:latin typeface="Arial" panose="020B0604020202020204" pitchFamily="34" charset="0"/>
                <a:cs typeface="Arial" panose="020B0604020202020204" pitchFamily="34" charset="0"/>
              </a:rPr>
              <a:t>08</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/2021-10/0</a:t>
            </a:r>
            <a:r>
              <a:rPr lang="pl-PL" sz="1400" dirty="0">
                <a:solidFill>
                  <a:schemeClr val="tx2">
                    <a:lumMod val="40000"/>
                    <a:lumOff val="60000"/>
                  </a:schemeClr>
                </a:solidFill>
                <a:latin typeface="Arial" panose="020B0604020202020204" pitchFamily="34" charset="0"/>
                <a:cs typeface="Arial" panose="020B0604020202020204" pitchFamily="34" charset="0"/>
              </a:rPr>
              <a:t>2</a:t>
            </a:r>
            <a:r>
              <a:rPr lang="en-US" sz="1400" dirty="0">
                <a:solidFill>
                  <a:schemeClr val="tx2">
                    <a:lumMod val="40000"/>
                    <a:lumOff val="60000"/>
                  </a:schemeClr>
                </a:solidFill>
                <a:latin typeface="Arial" panose="020B0604020202020204" pitchFamily="34" charset="0"/>
                <a:cs typeface="Arial" panose="020B0604020202020204" pitchFamily="34" charset="0"/>
              </a:rPr>
              <a:t>/2021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3993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SK: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B79999F5-563B-488A-88F5-E3B7A5318964}"/>
              </a:ext>
            </a:extLst>
          </p:cNvPr>
          <p:cNvPicPr>
            <a:picLocks noChangeAspect="1"/>
          </p:cNvPicPr>
          <p:nvPr/>
        </p:nvPicPr>
        <p:blipFill>
          <a:blip r:embed="rId3"/>
          <a:srcRect/>
          <a:stretch/>
        </p:blipFill>
        <p:spPr>
          <a:xfrm>
            <a:off x="5190507" y="1111924"/>
            <a:ext cx="4518996" cy="2824373"/>
          </a:xfrm>
          <a:prstGeom prst="rect">
            <a:avLst/>
          </a:prstGeom>
        </p:spPr>
      </p:pic>
      <p:pic>
        <p:nvPicPr>
          <p:cNvPr id="10" name="Obraz 9">
            <a:extLst>
              <a:ext uri="{FF2B5EF4-FFF2-40B4-BE49-F238E27FC236}">
                <a16:creationId xmlns:a16="http://schemas.microsoft.com/office/drawing/2014/main" id="{E3B3FCFB-76CB-4745-BC04-EAE639F954EA}"/>
              </a:ext>
            </a:extLst>
          </p:cNvPr>
          <p:cNvPicPr>
            <a:picLocks noChangeAspect="1"/>
          </p:cNvPicPr>
          <p:nvPr/>
        </p:nvPicPr>
        <p:blipFill>
          <a:blip r:embed="rId4"/>
          <a:srcRect/>
          <a:stretch/>
        </p:blipFill>
        <p:spPr>
          <a:xfrm>
            <a:off x="247948" y="1118450"/>
            <a:ext cx="4498113" cy="2811321"/>
          </a:xfrm>
          <a:prstGeom prst="rect">
            <a:avLst/>
          </a:prstGeom>
        </p:spPr>
      </p:pic>
    </p:spTree>
    <p:extLst>
      <p:ext uri="{BB962C8B-B14F-4D97-AF65-F5344CB8AC3E}">
        <p14:creationId xmlns:p14="http://schemas.microsoft.com/office/powerpoint/2010/main" val="2205937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Introduction</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Context</a:t>
            </a:r>
          </a:p>
          <a:p>
            <a:pPr lvl="1"/>
            <a:r>
              <a:rPr lang="en-US" dirty="0"/>
              <a:t>According to Article 28(4) of the Core FB DA CCM, Core TSOs</a:t>
            </a:r>
          </a:p>
          <a:p>
            <a:pPr lvl="2"/>
            <a:r>
              <a:rPr lang="en-US" dirty="0"/>
              <a:t>shall continuously monitor the effects and the performance of the application of this methodology during the parallel run</a:t>
            </a:r>
          </a:p>
          <a:p>
            <a:pPr lvl="2"/>
            <a:r>
              <a:rPr lang="en-US" dirty="0"/>
              <a:t>shall develop, in coordination with the Core regulatory authorities, the Agency and stakeholders, the monitoring and performance criteria and report on the outcome of this monitoring on quarterly basis in a report</a:t>
            </a:r>
          </a:p>
          <a:p>
            <a:pPr lvl="1"/>
            <a:r>
              <a:rPr lang="en-US" dirty="0"/>
              <a:t>Core TSOs &amp; NEMOs have aligned on the</a:t>
            </a:r>
          </a:p>
          <a:p>
            <a:pPr lvl="2"/>
            <a:r>
              <a:rPr lang="en-US" dirty="0"/>
              <a:t>Specific KPIs with NRAs and this alignment resulted in the format of this KPI report</a:t>
            </a:r>
          </a:p>
          <a:p>
            <a:pPr lvl="2"/>
            <a:r>
              <a:rPr lang="en-US" dirty="0"/>
              <a:t>Frequency of provision of the report, which was increased to monthly, going beyond formal requirements</a:t>
            </a:r>
          </a:p>
          <a:p>
            <a:pPr lvl="2"/>
            <a:r>
              <a:rPr lang="en-US" dirty="0"/>
              <a:t>Agreement to have the increased frequency reflected in the Core CCM amendment (November 2020)</a:t>
            </a:r>
          </a:p>
          <a:p>
            <a:pPr lvl="1"/>
            <a:endParaRPr lang="en-US" dirty="0"/>
          </a:p>
          <a:p>
            <a:r>
              <a:rPr lang="en-US" dirty="0"/>
              <a:t>In the next slide the overview of the KPIs covered in this monthly KPI report is provided: </a:t>
            </a:r>
          </a:p>
          <a:p>
            <a:pPr lvl="1"/>
            <a:r>
              <a:rPr lang="en-US" dirty="0"/>
              <a:t>KPIs related to Capacity Calculation in </a:t>
            </a:r>
            <a:r>
              <a:rPr lang="en-US" sz="1400" dirty="0">
                <a:solidFill>
                  <a:srgbClr val="3366FF"/>
                </a:solidFill>
              </a:rPr>
              <a:t>blue</a:t>
            </a:r>
          </a:p>
          <a:p>
            <a:pPr lvl="1"/>
            <a:r>
              <a:rPr lang="en-US" dirty="0"/>
              <a:t>KPIs related to Market Coupling simulations in </a:t>
            </a:r>
            <a:r>
              <a:rPr lang="en-US" sz="1400" dirty="0">
                <a:solidFill>
                  <a:srgbClr val="008000"/>
                </a:solidFill>
              </a:rPr>
              <a:t>green</a:t>
            </a:r>
          </a:p>
          <a:p>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767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83950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707178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3219625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407564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40205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3308671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3930888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3488826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124366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1696185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of Core FB MC 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883200"/>
            <a:ext cx="9000000" cy="5670000"/>
          </a:xfrm>
        </p:spPr>
        <p:txBody>
          <a:bodyPr/>
          <a:lstStyle/>
          <a:p>
            <a:pPr marL="0" lvl="1" indent="0" fontAlgn="ctr">
              <a:buClr>
                <a:schemeClr val="bg1"/>
              </a:buClr>
              <a:buSzPct val="120000"/>
              <a:buNone/>
            </a:pPr>
            <a:r>
              <a:rPr lang="en-US" sz="1400" dirty="0">
                <a:solidFill>
                  <a:srgbClr val="3366FF"/>
                </a:solidFill>
              </a:rPr>
              <a:t>Adjustment for minimum RAM and LTA Inclusion | </a:t>
            </a:r>
            <a:r>
              <a:rPr lang="en-US" sz="1400" dirty="0">
                <a:solidFill>
                  <a:srgbClr val="3366FF"/>
                </a:solidFill>
                <a:hlinkClick r:id="rId3" action="ppaction://hlinksldjump"/>
              </a:rPr>
              <a:t>Slide 7 - 58 </a:t>
            </a:r>
            <a:endParaRPr lang="en-US" sz="1400" dirty="0">
              <a:solidFill>
                <a:srgbClr val="3366FF"/>
              </a:solidFill>
            </a:endParaRPr>
          </a:p>
          <a:p>
            <a:pPr lvl="2" fontAlgn="ctr">
              <a:buFont typeface="+mj-lt"/>
              <a:buAutoNum type="arabicPeriod"/>
            </a:pPr>
            <a:r>
              <a:rPr lang="en-US" dirty="0"/>
              <a:t>Average maximum AMR per CNE per BD</a:t>
            </a:r>
          </a:p>
          <a:p>
            <a:pPr lvl="2" fontAlgn="ctr">
              <a:buFont typeface="+mj-lt"/>
              <a:buAutoNum type="arabicPeriod"/>
            </a:pPr>
            <a:r>
              <a:rPr lang="en-US" dirty="0"/>
              <a:t>Average maximum AMR per TSO per BD</a:t>
            </a:r>
          </a:p>
          <a:p>
            <a:pPr lvl="2" fontAlgn="ctr">
              <a:buFont typeface="+mj-lt"/>
              <a:buAutoNum type="arabicPeriod"/>
            </a:pPr>
            <a:r>
              <a:rPr lang="en-US" dirty="0"/>
              <a:t>Average maximum </a:t>
            </a:r>
            <a:r>
              <a:rPr lang="en-US" dirty="0" err="1"/>
              <a:t>AMR+LTAmargin</a:t>
            </a:r>
            <a:r>
              <a:rPr lang="en-US" dirty="0"/>
              <a:t> per CNE per BD</a:t>
            </a:r>
          </a:p>
          <a:p>
            <a:pPr lvl="2" fontAlgn="ctr">
              <a:buFont typeface="+mj-lt"/>
              <a:buAutoNum type="arabicPeriod"/>
            </a:pPr>
            <a:r>
              <a:rPr lang="en-US" dirty="0"/>
              <a:t>Average maximum </a:t>
            </a:r>
            <a:r>
              <a:rPr lang="en-US" dirty="0" err="1"/>
              <a:t>AMR+LTAmargin</a:t>
            </a:r>
            <a:r>
              <a:rPr lang="en-US" dirty="0"/>
              <a:t> per TSO per BD</a:t>
            </a:r>
          </a:p>
          <a:p>
            <a:pPr indent="-266700" fontAlgn="ctr"/>
            <a:endParaRPr lang="en-US" sz="200" dirty="0"/>
          </a:p>
          <a:p>
            <a:pPr marL="0" lvl="1" indent="0" fontAlgn="ctr">
              <a:buClr>
                <a:schemeClr val="bg1"/>
              </a:buClr>
              <a:buSzPct val="120000"/>
              <a:buNone/>
            </a:pPr>
            <a:endParaRPr lang="en-US" sz="200" dirty="0">
              <a:solidFill>
                <a:srgbClr val="3366FF"/>
              </a:solidFill>
            </a:endParaRPr>
          </a:p>
          <a:p>
            <a:pPr marL="0" lvl="1" indent="0" fontAlgn="ctr">
              <a:buClr>
                <a:schemeClr val="bg1"/>
              </a:buClr>
              <a:buSzPct val="120000"/>
              <a:buNone/>
            </a:pPr>
            <a:r>
              <a:rPr lang="en-US" sz="1400" dirty="0">
                <a:solidFill>
                  <a:srgbClr val="3366FF"/>
                </a:solidFill>
              </a:rPr>
              <a:t>TSOs’ adjustment after validation | </a:t>
            </a:r>
            <a:r>
              <a:rPr lang="en-US" sz="1400" dirty="0">
                <a:solidFill>
                  <a:srgbClr val="3366FF"/>
                </a:solidFill>
                <a:hlinkClick r:id="rId4" action="ppaction://hlinksldjump"/>
              </a:rPr>
              <a:t>Slide 59 - 70</a:t>
            </a:r>
            <a:endParaRPr lang="en-US" sz="1400" dirty="0">
              <a:solidFill>
                <a:srgbClr val="3366FF"/>
              </a:solidFill>
            </a:endParaRPr>
          </a:p>
          <a:p>
            <a:pPr lvl="2" fontAlgn="ctr">
              <a:buFont typeface="+mj-lt"/>
              <a:buAutoNum type="arabicPeriod" startAt="5"/>
            </a:pPr>
            <a:r>
              <a:rPr lang="en-GB" dirty="0"/>
              <a:t>Share of MTUs with intervention per TSO</a:t>
            </a:r>
          </a:p>
          <a:p>
            <a:pPr lvl="2" fontAlgn="ctr">
              <a:buFont typeface="+mj-lt"/>
              <a:buAutoNum type="arabicPeriod" startAt="5"/>
            </a:pPr>
            <a:r>
              <a:rPr lang="en-GB" dirty="0"/>
              <a:t>Total IVA applied per BD for each CNE affected by TSO intervention</a:t>
            </a:r>
            <a:endParaRPr lang="en-US" dirty="0"/>
          </a:p>
          <a:p>
            <a:endParaRPr lang="en-US" sz="200" dirty="0"/>
          </a:p>
          <a:p>
            <a:pPr marL="0" lvl="1" indent="0" fontAlgn="ctr">
              <a:buClr>
                <a:schemeClr val="bg1"/>
              </a:buClr>
              <a:buSzPct val="120000"/>
              <a:buNone/>
            </a:pPr>
            <a:endParaRPr lang="en-GB" sz="200" dirty="0">
              <a:solidFill>
                <a:srgbClr val="3366FF"/>
              </a:solidFill>
            </a:endParaRPr>
          </a:p>
          <a:p>
            <a:pPr marL="0" lvl="1" indent="0" fontAlgn="ctr">
              <a:buClr>
                <a:schemeClr val="bg1"/>
              </a:buClr>
              <a:buSzPct val="120000"/>
              <a:buNone/>
            </a:pPr>
            <a:r>
              <a:rPr lang="en-GB" sz="1400" dirty="0">
                <a:solidFill>
                  <a:srgbClr val="3366FF"/>
                </a:solidFill>
              </a:rPr>
              <a:t>Power System Impact Analysis | </a:t>
            </a:r>
            <a:r>
              <a:rPr lang="en-GB" sz="1400" dirty="0">
                <a:solidFill>
                  <a:srgbClr val="3366FF"/>
                </a:solidFill>
                <a:hlinkClick r:id="rId5" action="ppaction://hlinksldjump"/>
              </a:rPr>
              <a:t>Slide 71 - 109</a:t>
            </a:r>
            <a:endParaRPr lang="en-GB" sz="1400" dirty="0">
              <a:solidFill>
                <a:srgbClr val="3366FF"/>
              </a:solidFill>
            </a:endParaRPr>
          </a:p>
          <a:p>
            <a:pPr lvl="2" fontAlgn="ctr">
              <a:buFont typeface="+mj-lt"/>
              <a:buAutoNum type="arabicPeriod" startAt="13"/>
            </a:pPr>
            <a:r>
              <a:rPr lang="nl-NL" dirty="0"/>
              <a:t>Min &amp; max Net </a:t>
            </a:r>
            <a:r>
              <a:rPr lang="nl-NL" dirty="0" err="1"/>
              <a:t>Position</a:t>
            </a:r>
            <a:r>
              <a:rPr lang="nl-NL" dirty="0"/>
              <a:t> per BZ hub</a:t>
            </a:r>
          </a:p>
          <a:p>
            <a:pPr lvl="2" fontAlgn="ctr">
              <a:buFont typeface="+mj-lt"/>
              <a:buAutoNum type="arabicPeriod" startAt="13"/>
            </a:pPr>
            <a:r>
              <a:rPr lang="nl-NL" dirty="0">
                <a:ea typeface="Arial Unicode MS"/>
                <a:cs typeface="Arial"/>
              </a:rPr>
              <a:t>Virtual </a:t>
            </a:r>
            <a:r>
              <a:rPr lang="nl-NL" dirty="0" err="1">
                <a:ea typeface="Arial Unicode MS"/>
                <a:cs typeface="Arial"/>
              </a:rPr>
              <a:t>margins</a:t>
            </a:r>
            <a:r>
              <a:rPr lang="nl-NL" dirty="0">
                <a:ea typeface="Arial Unicode MS"/>
                <a:cs typeface="Arial"/>
              </a:rPr>
              <a:t> at MCP per TSO, </a:t>
            </a:r>
            <a:r>
              <a:rPr lang="en-US" dirty="0">
                <a:ea typeface="Arial Unicode MS"/>
                <a:cs typeface="Arial"/>
              </a:rPr>
              <a:t>per BD </a:t>
            </a:r>
            <a:r>
              <a:rPr lang="en-GB" sz="1200" dirty="0">
                <a:solidFill>
                  <a:srgbClr val="3366FF"/>
                </a:solidFill>
                <a:hlinkClick r:id="rId6" action="ppaction://hlinksldjump"/>
              </a:rPr>
              <a:t>Slide 162 - 193</a:t>
            </a:r>
            <a:endParaRPr lang="nl-NL" dirty="0">
              <a:ea typeface="Arial Unicode MS"/>
              <a:cs typeface="Arial"/>
            </a:endParaRPr>
          </a:p>
          <a:p>
            <a:pPr lvl="2" fontAlgn="ctr">
              <a:buFont typeface="+mj-lt"/>
              <a:buAutoNum type="arabicPeriod" startAt="13"/>
            </a:pPr>
            <a:r>
              <a:rPr lang="nl-NL" dirty="0">
                <a:solidFill>
                  <a:schemeClr val="tx1"/>
                </a:solidFill>
              </a:rPr>
              <a:t>*</a:t>
            </a:r>
            <a:r>
              <a:rPr lang="nl-NL" dirty="0">
                <a:solidFill>
                  <a:schemeClr val="bg1">
                    <a:lumMod val="75000"/>
                  </a:schemeClr>
                </a:solidFill>
              </a:rPr>
              <a:t>RAM before and after RAO </a:t>
            </a:r>
            <a:r>
              <a:rPr lang="en-GB" dirty="0">
                <a:solidFill>
                  <a:schemeClr val="bg1">
                    <a:lumMod val="75000"/>
                  </a:schemeClr>
                </a:solidFill>
              </a:rPr>
              <a:t>per TSO</a:t>
            </a:r>
            <a:endParaRPr lang="nl-NL" dirty="0">
              <a:solidFill>
                <a:schemeClr val="bg1">
                  <a:lumMod val="75000"/>
                </a:schemeClr>
              </a:solidFill>
            </a:endParaRPr>
          </a:p>
          <a:p>
            <a:pPr lvl="2" fontAlgn="ctr">
              <a:buFont typeface="+mj-lt"/>
              <a:buAutoNum type="arabicPeriod" startAt="13"/>
            </a:pPr>
            <a:r>
              <a:rPr lang="en-GB" dirty="0">
                <a:solidFill>
                  <a:schemeClr val="tx1"/>
                </a:solidFill>
              </a:rPr>
              <a:t>*</a:t>
            </a:r>
            <a:r>
              <a:rPr lang="en-GB" dirty="0">
                <a:solidFill>
                  <a:schemeClr val="bg1">
                    <a:lumMod val="75000"/>
                  </a:schemeClr>
                </a:solidFill>
              </a:rPr>
              <a:t>Average sensitivity of RAs per TSO</a:t>
            </a:r>
            <a:endParaRPr lang="en-GB" sz="200" dirty="0">
              <a:solidFill>
                <a:schemeClr val="bg1">
                  <a:lumMod val="75000"/>
                </a:schemeClr>
              </a:solidFill>
            </a:endParaRPr>
          </a:p>
          <a:p>
            <a:pPr lvl="2" fontAlgn="ctr">
              <a:buFont typeface="+mj-lt"/>
              <a:buAutoNum type="arabicPeriod" startAt="17"/>
            </a:pPr>
            <a:r>
              <a:rPr lang="en-GB" dirty="0"/>
              <a:t>Flow deviation on non-Core borders</a:t>
            </a:r>
          </a:p>
          <a:p>
            <a:endParaRPr lang="en-US" sz="200" dirty="0"/>
          </a:p>
          <a:p>
            <a:r>
              <a:rPr lang="en-US" dirty="0"/>
              <a:t>Market Impact Assessment </a:t>
            </a:r>
            <a:r>
              <a:rPr lang="en-US" sz="1200" dirty="0">
                <a:solidFill>
                  <a:schemeClr val="tx1">
                    <a:lumMod val="65000"/>
                    <a:lumOff val="35000"/>
                  </a:schemeClr>
                </a:solidFill>
              </a:rPr>
              <a:t>(FB Plain) </a:t>
            </a:r>
            <a:r>
              <a:rPr lang="en-GB" dirty="0">
                <a:solidFill>
                  <a:srgbClr val="3366FF"/>
                </a:solidFill>
                <a:hlinkClick r:id="rId7" action="ppaction://hlinksldjump"/>
              </a:rPr>
              <a:t>Slide 110 - 161</a:t>
            </a:r>
            <a:endParaRPr lang="en-US" dirty="0">
              <a:solidFill>
                <a:schemeClr val="tx1">
                  <a:lumMod val="65000"/>
                  <a:lumOff val="35000"/>
                </a:schemeClr>
              </a:solidFill>
            </a:endParaRPr>
          </a:p>
          <a:p>
            <a:pPr lvl="2" fontAlgn="ctr">
              <a:buFont typeface="+mj-lt"/>
              <a:buAutoNum type="arabicPeriod" startAt="7"/>
            </a:pPr>
            <a:r>
              <a:rPr lang="en-GB" dirty="0"/>
              <a:t>Most often </a:t>
            </a:r>
            <a:r>
              <a:rPr lang="en-GB" dirty="0" err="1"/>
              <a:t>presolved</a:t>
            </a:r>
            <a:r>
              <a:rPr lang="en-GB" dirty="0"/>
              <a:t> CNEs (top 20)</a:t>
            </a:r>
          </a:p>
          <a:p>
            <a:pPr lvl="2" fontAlgn="ctr">
              <a:buFont typeface="+mj-lt"/>
              <a:buAutoNum type="arabicPeriod" startAt="7"/>
            </a:pPr>
            <a:r>
              <a:rPr lang="en-GB" dirty="0"/>
              <a:t>Most limiting CNEs (top 20)</a:t>
            </a:r>
          </a:p>
          <a:p>
            <a:pPr lvl="2" fontAlgn="ctr">
              <a:buFont typeface="+mj-lt"/>
              <a:buAutoNum type="arabicPeriod" startAt="7"/>
            </a:pPr>
            <a:r>
              <a:rPr lang="en-GB" dirty="0"/>
              <a:t>Clearing prices, price spread and price convergence</a:t>
            </a:r>
          </a:p>
          <a:p>
            <a:pPr lvl="2" fontAlgn="ctr">
              <a:buFont typeface="+mj-lt"/>
              <a:buAutoNum type="arabicPeriod" startAt="7"/>
            </a:pPr>
            <a:r>
              <a:rPr lang="en-GB" dirty="0"/>
              <a:t>CNECs with highest non-zero shadow price in each hour per day</a:t>
            </a:r>
          </a:p>
          <a:p>
            <a:pPr lvl="2" fontAlgn="ctr">
              <a:buFont typeface="+mj-lt"/>
              <a:buAutoNum type="arabicPeriod" startAt="7"/>
            </a:pPr>
            <a:r>
              <a:rPr lang="en-GB" dirty="0"/>
              <a:t>Core Social Welfare</a:t>
            </a:r>
          </a:p>
          <a:p>
            <a:pPr lvl="2" fontAlgn="ctr">
              <a:buFont typeface="+mj-lt"/>
              <a:buAutoNum type="arabicPeriod" startAt="7"/>
            </a:pPr>
            <a:r>
              <a:rPr lang="en-GB" dirty="0"/>
              <a:t>Paradoxically Rejected Block orders (PRB)</a:t>
            </a:r>
          </a:p>
          <a:p>
            <a:pPr marL="0" lvl="1" indent="0">
              <a:buNone/>
            </a:pPr>
            <a:endParaRPr lang="en-US" dirty="0"/>
          </a:p>
          <a:p>
            <a:pPr marL="0" lvl="1" indent="0">
              <a:buNone/>
            </a:pPr>
            <a:r>
              <a:rPr lang="en-US" dirty="0"/>
              <a:t>*Note: Since NRAO is not implemented in the capacity calculation in the reporting period KPIs 15 &amp; 16 are not included. </a:t>
            </a:r>
          </a:p>
          <a:p>
            <a:pPr marL="0" lvl="1" indent="0">
              <a:buNone/>
            </a:pPr>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3</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4" name="TextBox 3"/>
          <p:cNvSpPr txBox="1"/>
          <p:nvPr/>
        </p:nvSpPr>
        <p:spPr>
          <a:xfrm>
            <a:off x="5039999" y="3592249"/>
            <a:ext cx="4838288" cy="1015663"/>
          </a:xfrm>
          <a:prstGeom prst="rect">
            <a:avLst/>
          </a:prstGeom>
          <a:solidFill>
            <a:schemeClr val="bg2"/>
          </a:solidFill>
        </p:spPr>
        <p:txBody>
          <a:bodyPr wrap="square" rtlCol="0">
            <a:spAutoFit/>
          </a:bodyPr>
          <a:lstStyle/>
          <a:p>
            <a:pPr algn="just"/>
            <a:r>
              <a:rPr lang="en-US" sz="1200" b="1" dirty="0">
                <a:latin typeface="Arial" panose="020B0604020202020204" pitchFamily="34" charset="0"/>
                <a:cs typeface="Arial" panose="020B0604020202020204" pitchFamily="34" charset="0"/>
              </a:rPr>
              <a:t>Note:</a:t>
            </a:r>
            <a:r>
              <a:rPr lang="en-US" sz="1200" dirty="0">
                <a:latin typeface="Arial" panose="020B0604020202020204" pitchFamily="34" charset="0"/>
                <a:cs typeface="Arial" panose="020B0604020202020204" pitchFamily="34" charset="0"/>
              </a:rPr>
              <a:t> Elia and PSE switched from EC (limitation on Core NP) to AC (limitation on SDAC NP) during the course of January. As the </a:t>
            </a:r>
            <a:r>
              <a:rPr lang="en-US" sz="1200" dirty="0" err="1">
                <a:latin typeface="Arial" panose="020B0604020202020204" pitchFamily="34" charset="0"/>
                <a:cs typeface="Arial" panose="020B0604020202020204" pitchFamily="34" charset="0"/>
              </a:rPr>
              <a:t>MinMax</a:t>
            </a:r>
            <a:r>
              <a:rPr lang="en-US" sz="1200" dirty="0">
                <a:latin typeface="Arial" panose="020B0604020202020204" pitchFamily="34" charset="0"/>
                <a:cs typeface="Arial" panose="020B0604020202020204" pitchFamily="34" charset="0"/>
              </a:rPr>
              <a:t> NP KPI cannot reflect ACs (contrary to ECs)</a:t>
            </a:r>
          </a:p>
          <a:p>
            <a:pPr marL="171450" indent="-171450" algn="l">
              <a:buFont typeface="Arial" panose="020B0604020202020204" pitchFamily="34" charset="0"/>
              <a:buChar char="•"/>
            </a:pPr>
            <a:r>
              <a:rPr lang="en-US" sz="1200" dirty="0">
                <a:latin typeface="Arial" panose="020B0604020202020204" pitchFamily="34" charset="0"/>
                <a:cs typeface="Arial" panose="020B0604020202020204" pitchFamily="34" charset="0"/>
              </a:rPr>
              <a:t>a change in the patterns for BE and PL is observed</a:t>
            </a:r>
          </a:p>
          <a:p>
            <a:pPr marL="171450" indent="-171450" algn="l">
              <a:buFont typeface="Arial" panose="020B0604020202020204" pitchFamily="34" charset="0"/>
              <a:buChar char="•"/>
            </a:pPr>
            <a:r>
              <a:rPr lang="en-US" sz="1200" dirty="0">
                <a:latin typeface="Arial" panose="020B0604020202020204" pitchFamily="34" charset="0"/>
                <a:cs typeface="Arial" panose="020B0604020202020204" pitchFamily="34" charset="0"/>
              </a:rPr>
              <a:t>this underlines the theoretical character of this KPI</a:t>
            </a:r>
            <a:endParaRPr lang="nl-B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94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742056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3918141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674375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3966001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98722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2767513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294765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1796626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4282342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197053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E358852D-FA22-564B-8FF1-4D41EAF68204}"/>
              </a:ext>
            </a:extLst>
          </p:cNvPr>
          <p:cNvSpPr txBox="1">
            <a:spLocks/>
          </p:cNvSpPr>
          <p:nvPr/>
        </p:nvSpPr>
        <p:spPr>
          <a:xfrm>
            <a:off x="527596" y="954034"/>
            <a:ext cx="9000000" cy="4320000"/>
          </a:xfrm>
          <a:prstGeom prst="rect">
            <a:avLst/>
          </a:prstGeom>
        </p:spPr>
        <p:txBody>
          <a:bodyPr vert="horz" lIns="91440" tIns="45720" rIns="91440" bIns="45720" rtlCol="0">
            <a:no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kern="0" dirty="0"/>
              <a:t>Context</a:t>
            </a:r>
          </a:p>
          <a:p>
            <a:pPr marL="285750" indent="-285750">
              <a:buFont typeface="Arial" panose="020B0604020202020204" pitchFamily="34" charset="0"/>
              <a:buChar char="•"/>
            </a:pPr>
            <a:r>
              <a:rPr lang="en-US" sz="1200" kern="0" dirty="0">
                <a:solidFill>
                  <a:schemeClr val="tx1"/>
                </a:solidFill>
              </a:rPr>
              <a:t>The progressive transition towards </a:t>
            </a:r>
            <a:r>
              <a:rPr lang="en-US" sz="1200" kern="0" dirty="0" err="1">
                <a:solidFill>
                  <a:schemeClr val="tx1"/>
                </a:solidFill>
              </a:rPr>
              <a:t>ext</a:t>
            </a:r>
            <a:r>
              <a:rPr lang="en-US" sz="1200" kern="0" dirty="0">
                <a:solidFill>
                  <a:schemeClr val="tx1"/>
                </a:solidFill>
              </a:rPr>
              <a:t>//run started on the 16</a:t>
            </a:r>
            <a:r>
              <a:rPr lang="en-US" sz="1200" kern="0" baseline="30000" dirty="0">
                <a:solidFill>
                  <a:schemeClr val="tx1"/>
                </a:solidFill>
              </a:rPr>
              <a:t>th</a:t>
            </a:r>
            <a:r>
              <a:rPr lang="en-US" sz="1200" kern="0" dirty="0">
                <a:solidFill>
                  <a:schemeClr val="tx1"/>
                </a:solidFill>
              </a:rPr>
              <a:t> of November 2020.</a:t>
            </a:r>
          </a:p>
          <a:p>
            <a:pPr marL="285750" indent="-285750">
              <a:buFont typeface="Arial" panose="020B0604020202020204" pitchFamily="34" charset="0"/>
              <a:buChar char="•"/>
            </a:pPr>
            <a:r>
              <a:rPr lang="en-US" sz="1200" kern="0" dirty="0">
                <a:solidFill>
                  <a:schemeClr val="tx1"/>
                </a:solidFill>
              </a:rPr>
              <a:t>TSOs daily calculate a final flow-based domain for 7 Business Days per week.</a:t>
            </a:r>
          </a:p>
          <a:p>
            <a:pPr marL="285750" indent="-285750">
              <a:buFont typeface="Arial" panose="020B0604020202020204" pitchFamily="34" charset="0"/>
              <a:buChar char="•"/>
            </a:pPr>
            <a:r>
              <a:rPr lang="en-US" sz="1200" kern="0" dirty="0">
                <a:solidFill>
                  <a:schemeClr val="tx1"/>
                </a:solidFill>
              </a:rPr>
              <a:t>In the current stage only a selection of Business Days will be published that are deemed sufficiently representative. Based on this selection TSOs + NEMOs perform the market coupling simulations. </a:t>
            </a:r>
          </a:p>
          <a:p>
            <a:pPr marL="285750" indent="-285750">
              <a:buFont typeface="Arial" panose="020B0604020202020204" pitchFamily="34" charset="0"/>
              <a:buChar char="•"/>
            </a:pPr>
            <a:r>
              <a:rPr lang="en-US" sz="1200" kern="0" dirty="0">
                <a:solidFill>
                  <a:schemeClr val="tx1"/>
                </a:solidFill>
              </a:rPr>
              <a:t>A Reading Guide with a description of the KPIs is available on </a:t>
            </a:r>
            <a:r>
              <a:rPr lang="en-US" sz="1200" kern="0" dirty="0">
                <a:solidFill>
                  <a:schemeClr val="tx1"/>
                </a:solidFill>
                <a:hlinkClick r:id="rId3"/>
              </a:rPr>
              <a:t>JAO</a:t>
            </a:r>
            <a:r>
              <a:rPr lang="en-US" sz="1200" kern="0" dirty="0">
                <a:solidFill>
                  <a:schemeClr val="tx1"/>
                </a:solidFill>
              </a:rPr>
              <a:t>.</a:t>
            </a:r>
            <a:endParaRPr lang="en-US" sz="1200" kern="0" dirty="0">
              <a:solidFill>
                <a:srgbClr val="FF0000"/>
              </a:solidFill>
            </a:endParaRPr>
          </a:p>
          <a:p>
            <a:pPr marL="285750" indent="-285750">
              <a:buFont typeface="Arial" panose="020B0604020202020204" pitchFamily="34" charset="0"/>
              <a:buChar char="•"/>
            </a:pPr>
            <a:r>
              <a:rPr lang="en-US" sz="1200" b="1" kern="0" dirty="0">
                <a:solidFill>
                  <a:schemeClr val="tx1"/>
                </a:solidFill>
              </a:rPr>
              <a:t>13</a:t>
            </a:r>
            <a:r>
              <a:rPr lang="en-US" sz="1200" kern="0" dirty="0">
                <a:solidFill>
                  <a:schemeClr val="tx1"/>
                </a:solidFill>
              </a:rPr>
              <a:t> Business Days were deemed as sufficiently representative. The KPI report contains the following Business Days (highlighted in green): </a:t>
            </a:r>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sz="1800" kern="0" dirty="0">
              <a:solidFill>
                <a:srgbClr val="FF0000"/>
              </a:solidFill>
            </a:endParaRPr>
          </a:p>
        </p:txBody>
      </p:sp>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Reporting period (Business days covered)</a:t>
            </a:r>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4</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466522301"/>
              </p:ext>
            </p:extLst>
          </p:nvPr>
        </p:nvGraphicFramePr>
        <p:xfrm>
          <a:off x="3802632" y="2742947"/>
          <a:ext cx="2114735" cy="2531087"/>
        </p:xfrm>
        <a:graphic>
          <a:graphicData uri="http://schemas.openxmlformats.org/drawingml/2006/table">
            <a:tbl>
              <a:tblPr/>
              <a:tblGrid>
                <a:gridCol w="302105">
                  <a:extLst>
                    <a:ext uri="{9D8B030D-6E8A-4147-A177-3AD203B41FA5}">
                      <a16:colId xmlns:a16="http://schemas.microsoft.com/office/drawing/2014/main" val="2535990544"/>
                    </a:ext>
                  </a:extLst>
                </a:gridCol>
                <a:gridCol w="302105">
                  <a:extLst>
                    <a:ext uri="{9D8B030D-6E8A-4147-A177-3AD203B41FA5}">
                      <a16:colId xmlns:a16="http://schemas.microsoft.com/office/drawing/2014/main" val="3552231590"/>
                    </a:ext>
                  </a:extLst>
                </a:gridCol>
                <a:gridCol w="302105">
                  <a:extLst>
                    <a:ext uri="{9D8B030D-6E8A-4147-A177-3AD203B41FA5}">
                      <a16:colId xmlns:a16="http://schemas.microsoft.com/office/drawing/2014/main" val="630360502"/>
                    </a:ext>
                  </a:extLst>
                </a:gridCol>
                <a:gridCol w="302105">
                  <a:extLst>
                    <a:ext uri="{9D8B030D-6E8A-4147-A177-3AD203B41FA5}">
                      <a16:colId xmlns:a16="http://schemas.microsoft.com/office/drawing/2014/main" val="2226498731"/>
                    </a:ext>
                  </a:extLst>
                </a:gridCol>
                <a:gridCol w="302105">
                  <a:extLst>
                    <a:ext uri="{9D8B030D-6E8A-4147-A177-3AD203B41FA5}">
                      <a16:colId xmlns:a16="http://schemas.microsoft.com/office/drawing/2014/main" val="1757919703"/>
                    </a:ext>
                  </a:extLst>
                </a:gridCol>
                <a:gridCol w="302105">
                  <a:extLst>
                    <a:ext uri="{9D8B030D-6E8A-4147-A177-3AD203B41FA5}">
                      <a16:colId xmlns:a16="http://schemas.microsoft.com/office/drawing/2014/main" val="751987435"/>
                    </a:ext>
                  </a:extLst>
                </a:gridCol>
                <a:gridCol w="302105">
                  <a:extLst>
                    <a:ext uri="{9D8B030D-6E8A-4147-A177-3AD203B41FA5}">
                      <a16:colId xmlns:a16="http://schemas.microsoft.com/office/drawing/2014/main" val="1805437508"/>
                    </a:ext>
                  </a:extLst>
                </a:gridCol>
              </a:tblGrid>
              <a:tr h="361584">
                <a:tc gridSpan="7">
                  <a:txBody>
                    <a:bodyPr/>
                    <a:lstStyle/>
                    <a:p>
                      <a:pPr algn="ctr" fontAlgn="ctr"/>
                      <a:r>
                        <a:rPr lang="nl-NL" sz="1100" b="0" i="0" u="none" strike="noStrike" dirty="0" err="1">
                          <a:solidFill>
                            <a:srgbClr val="000000"/>
                          </a:solidFill>
                          <a:effectLst/>
                          <a:latin typeface="Calibri" panose="020F0502020204030204" pitchFamily="34" charset="0"/>
                        </a:rPr>
                        <a:t>February</a:t>
                      </a:r>
                      <a:r>
                        <a:rPr lang="nl-NL" sz="1100" b="0" i="0" u="none" strike="noStrike" dirty="0">
                          <a:solidFill>
                            <a:srgbClr val="000000"/>
                          </a:solidFill>
                          <a:effectLst/>
                          <a:latin typeface="Calibri" panose="020F0502020204030204" pitchFamily="34" charset="0"/>
                        </a:rPr>
                        <a:t> ‘21</a:t>
                      </a:r>
                    </a:p>
                  </a:txBody>
                  <a:tcPr marL="0" marR="0" marT="0" marB="0" anchor="ctr">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4215409214"/>
                  </a:ext>
                </a:extLst>
              </a:tr>
              <a:tr h="309929">
                <a:tc>
                  <a:txBody>
                    <a:bodyPr/>
                    <a:lstStyle/>
                    <a:p>
                      <a:pPr algn="ctr" fontAlgn="ctr"/>
                      <a:r>
                        <a:rPr lang="nl-NL" sz="1100" b="1" i="0" u="none" strike="noStrike">
                          <a:solidFill>
                            <a:srgbClr val="808080"/>
                          </a:solidFill>
                          <a:effectLst/>
                          <a:latin typeface="Calibri" panose="020F0502020204030204" pitchFamily="34" charset="0"/>
                        </a:rPr>
                        <a:t>M</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W</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F</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extLst>
                  <a:ext uri="{0D108BD9-81ED-4DB2-BD59-A6C34878D82A}">
                    <a16:rowId xmlns:a16="http://schemas.microsoft.com/office/drawing/2014/main" val="2926620553"/>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3</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4</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5</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6</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7</a:t>
                      </a:r>
                    </a:p>
                  </a:txBody>
                  <a:tcPr marL="0" marR="0" marT="0" marB="0" anchor="ctr">
                    <a:lnL>
                      <a:noFill/>
                    </a:lnL>
                    <a:lnR>
                      <a:noFill/>
                    </a:lnR>
                    <a:lnT>
                      <a:noFill/>
                    </a:lnT>
                    <a:lnB>
                      <a:noFill/>
                    </a:lnB>
                    <a:noFill/>
                  </a:tcPr>
                </a:tc>
                <a:extLst>
                  <a:ext uri="{0D108BD9-81ED-4DB2-BD59-A6C34878D82A}">
                    <a16:rowId xmlns:a16="http://schemas.microsoft.com/office/drawing/2014/main" val="3890372053"/>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8</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9</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10</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11</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12</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13</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14</a:t>
                      </a:r>
                    </a:p>
                  </a:txBody>
                  <a:tcPr marL="0" marR="0" marT="0" marB="0" anchor="ctr">
                    <a:lnL>
                      <a:noFill/>
                    </a:lnL>
                    <a:lnR>
                      <a:noFill/>
                    </a:lnR>
                    <a:lnT>
                      <a:noFill/>
                    </a:lnT>
                    <a:lnB>
                      <a:noFill/>
                    </a:lnB>
                    <a:noFill/>
                  </a:tcPr>
                </a:tc>
                <a:extLst>
                  <a:ext uri="{0D108BD9-81ED-4DB2-BD59-A6C34878D82A}">
                    <a16:rowId xmlns:a16="http://schemas.microsoft.com/office/drawing/2014/main" val="316266536"/>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15</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16</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17</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18</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19</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20</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21</a:t>
                      </a:r>
                    </a:p>
                  </a:txBody>
                  <a:tcPr marL="0" marR="0" marT="0" marB="0" anchor="ctr">
                    <a:lnL>
                      <a:noFill/>
                    </a:lnL>
                    <a:lnR>
                      <a:noFill/>
                    </a:lnR>
                    <a:lnT>
                      <a:noFill/>
                    </a:lnT>
                    <a:lnB>
                      <a:noFill/>
                    </a:lnB>
                    <a:solidFill>
                      <a:srgbClr val="009644"/>
                    </a:solidFill>
                  </a:tcPr>
                </a:tc>
                <a:extLst>
                  <a:ext uri="{0D108BD9-81ED-4DB2-BD59-A6C34878D82A}">
                    <a16:rowId xmlns:a16="http://schemas.microsoft.com/office/drawing/2014/main" val="251416550"/>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22</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23</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24</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25</a:t>
                      </a:r>
                    </a:p>
                  </a:txBody>
                  <a:tcPr marL="0" marR="0" marT="0" marB="0" anchor="ctr">
                    <a:lnL>
                      <a:noFill/>
                    </a:lnL>
                    <a:lnR>
                      <a:noFill/>
                    </a:lnR>
                    <a:lnT>
                      <a:noFill/>
                    </a:lnT>
                    <a:lnB>
                      <a:noFill/>
                    </a:lnB>
                    <a:solidFill>
                      <a:srgbClr val="009644"/>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26</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27</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28</a:t>
                      </a:r>
                    </a:p>
                  </a:txBody>
                  <a:tcPr marL="0" marR="0" marT="0" marB="0" anchor="ctr">
                    <a:lnL>
                      <a:noFill/>
                    </a:lnL>
                    <a:lnR>
                      <a:noFill/>
                    </a:lnR>
                    <a:lnT>
                      <a:noFill/>
                    </a:lnT>
                    <a:lnB>
                      <a:noFill/>
                    </a:lnB>
                    <a:solidFill>
                      <a:srgbClr val="009644"/>
                    </a:solidFill>
                  </a:tcPr>
                </a:tc>
                <a:extLst>
                  <a:ext uri="{0D108BD9-81ED-4DB2-BD59-A6C34878D82A}">
                    <a16:rowId xmlns:a16="http://schemas.microsoft.com/office/drawing/2014/main" val="2061687265"/>
                  </a:ext>
                </a:extLst>
              </a:tr>
              <a:tr h="309929">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extLst>
                  <a:ext uri="{0D108BD9-81ED-4DB2-BD59-A6C34878D82A}">
                    <a16:rowId xmlns:a16="http://schemas.microsoft.com/office/drawing/2014/main" val="1437683798"/>
                  </a:ext>
                </a:extLst>
              </a:tr>
              <a:tr h="309929">
                <a:tc>
                  <a:txBody>
                    <a:bodyPr/>
                    <a:lstStyle/>
                    <a:p>
                      <a:pPr algn="ctr" fontAlgn="ctr"/>
                      <a:endParaRPr lang="nl-NL" sz="1100" b="0" i="0" u="none" strike="noStrike">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694105225"/>
                  </a:ext>
                </a:extLst>
              </a:tr>
            </a:tbl>
          </a:graphicData>
        </a:graphic>
      </p:graphicFrame>
    </p:spTree>
    <p:extLst>
      <p:ext uri="{BB962C8B-B14F-4D97-AF65-F5344CB8AC3E}">
        <p14:creationId xmlns:p14="http://schemas.microsoft.com/office/powerpoint/2010/main" val="5762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516042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1108365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6"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2892707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Tree>
    <p:extLst>
      <p:ext uri="{BB962C8B-B14F-4D97-AF65-F5344CB8AC3E}">
        <p14:creationId xmlns:p14="http://schemas.microsoft.com/office/powerpoint/2010/main" val="630513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810778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902141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2915168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Tree>
    <p:extLst>
      <p:ext uri="{BB962C8B-B14F-4D97-AF65-F5344CB8AC3E}">
        <p14:creationId xmlns:p14="http://schemas.microsoft.com/office/powerpoint/2010/main" val="3253131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47848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827172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970893"/>
            <a:ext cx="9000000" cy="4320000"/>
          </a:xfrm>
        </p:spPr>
        <p:txBody>
          <a:bodyPr vert="horz" lIns="91440" tIns="45720" rIns="91440" bIns="45720" rtlCol="0" anchor="t">
            <a:noAutofit/>
          </a:bodyPr>
          <a:lstStyle/>
          <a:p>
            <a:r>
              <a:rPr lang="en-US" dirty="0"/>
              <a:t>Core project parties maintain an overview on the JAO website with the assumptions and limitations for specific Business days during the parallel run – see JAO website (</a:t>
            </a:r>
            <a:r>
              <a:rPr lang="en-US" dirty="0">
                <a:hlinkClick r:id="rId3"/>
              </a:rPr>
              <a:t>LINK</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lvl="1" indent="0" fontAlgn="ctr">
              <a:buNone/>
            </a:pPr>
            <a:endParaRPr lang="en-US" sz="1100" dirty="0">
              <a:solidFill>
                <a:schemeClr val="tx1">
                  <a:lumMod val="75000"/>
                  <a:lumOff val="25000"/>
                </a:schemeClr>
              </a:solidFill>
            </a:endParaRPr>
          </a:p>
          <a:p>
            <a:pPr marL="0" lvl="1" indent="0" fontAlgn="ctr">
              <a:buNone/>
            </a:pPr>
            <a:endParaRPr lang="en-US" sz="1100" dirty="0">
              <a:solidFill>
                <a:schemeClr val="tx1">
                  <a:lumMod val="75000"/>
                  <a:lumOff val="25000"/>
                </a:schemeClr>
              </a:solidFill>
            </a:endParaRPr>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lvl="0">
              <a:buClr>
                <a:srgbClr val="FFFFFF"/>
              </a:buClr>
              <a:buSzPct val="120000"/>
              <a:defRPr/>
            </a:pPr>
            <a:r>
              <a:rPr lang="de-DE" sz="1100" dirty="0" err="1">
                <a:solidFill>
                  <a:srgbClr val="333333"/>
                </a:solidFill>
                <a:latin typeface="Open Sans"/>
              </a:rPr>
              <a:t>No</a:t>
            </a:r>
            <a:endParaRPr lang="de-DE" sz="1100" dirty="0">
              <a:solidFill>
                <a:srgbClr val="333333"/>
              </a:solidFill>
              <a:latin typeface="Open Sans"/>
            </a:endParaRPr>
          </a:p>
          <a:p>
            <a:pPr lvl="0">
              <a:buClr>
                <a:srgbClr val="FFFFFF"/>
              </a:buClr>
              <a:buSzPct val="120000"/>
              <a:defRPr/>
            </a:pPr>
            <a:endParaRPr lang="de-DE" sz="1100" dirty="0">
              <a:solidFill>
                <a:srgbClr val="333333"/>
              </a:solidFill>
              <a:latin typeface="Open Sans"/>
            </a:endParaRPr>
          </a:p>
          <a:p>
            <a:pPr lvl="0">
              <a:buClr>
                <a:srgbClr val="FFFFFF"/>
              </a:buClr>
              <a:buSzPct val="120000"/>
              <a:defRPr/>
            </a:pPr>
            <a:r>
              <a:rPr lang="de-DE" sz="1100" dirty="0">
                <a:solidFill>
                  <a:srgbClr val="333333"/>
                </a:solidFill>
                <a:latin typeface="Open Sans"/>
              </a:rPr>
              <a:t>Note:</a:t>
            </a:r>
            <a:r>
              <a:rPr lang="en-GB" sz="1100" dirty="0">
                <a:solidFill>
                  <a:schemeClr val="tx1">
                    <a:lumMod val="75000"/>
                    <a:lumOff val="25000"/>
                  </a:schemeClr>
                </a:solidFill>
              </a:rPr>
              <a:t>Unknown issues can be present and can be discovered in the future as analysis continues. This might lead to the ex-post conclusion that results for certain BDs are invalid. </a:t>
            </a:r>
            <a:r>
              <a:rPr lang="de-DE" sz="900" kern="1200" dirty="0">
                <a:solidFill>
                  <a:srgbClr val="000000"/>
                </a:solidFill>
                <a:latin typeface="Arial"/>
                <a:ea typeface="+mn-ea"/>
                <a:cs typeface="Arial"/>
              </a:rPr>
              <a:t>German TSO </a:t>
            </a:r>
            <a:r>
              <a:rPr lang="de-DE" sz="900" kern="1200" dirty="0" err="1">
                <a:solidFill>
                  <a:srgbClr val="000000"/>
                </a:solidFill>
                <a:latin typeface="Arial"/>
                <a:ea typeface="+mn-ea"/>
                <a:cs typeface="Arial"/>
              </a:rPr>
              <a:t>names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uses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abbreviations</a:t>
            </a:r>
            <a:r>
              <a:rPr lang="de-DE" sz="900" kern="1200" dirty="0">
                <a:solidFill>
                  <a:srgbClr val="000000"/>
                </a:solidFill>
                <a:latin typeface="Arial"/>
                <a:ea typeface="+mn-ea"/>
                <a:cs typeface="Arial"/>
              </a:rPr>
              <a:t>: D2: Tennet GmbH, D4: TransnetBW, D7: Amprion, D8: 50Hertz</a:t>
            </a:r>
            <a:endParaRPr lang="en-US" sz="900" kern="1200" dirty="0">
              <a:solidFill>
                <a:srgbClr val="000000"/>
              </a:solidFill>
              <a:latin typeface="Arial"/>
              <a:ea typeface="+mn-ea"/>
              <a:cs typeface="Arial"/>
            </a:endParaRPr>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282402"/>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graphicFrame>
        <p:nvGraphicFramePr>
          <p:cNvPr id="7" name="Tabelle 6"/>
          <p:cNvGraphicFramePr>
            <a:graphicFrameLocks noGrp="1"/>
          </p:cNvGraphicFramePr>
          <p:nvPr>
            <p:extLst>
              <p:ext uri="{D42A27DB-BD31-4B8C-83A1-F6EECF244321}">
                <p14:modId xmlns:p14="http://schemas.microsoft.com/office/powerpoint/2010/main" val="1760932512"/>
              </p:ext>
            </p:extLst>
          </p:nvPr>
        </p:nvGraphicFramePr>
        <p:xfrm>
          <a:off x="620134" y="1499957"/>
          <a:ext cx="8932268" cy="165097"/>
        </p:xfrm>
        <a:graphic>
          <a:graphicData uri="http://schemas.openxmlformats.org/drawingml/2006/table">
            <a:tbl>
              <a:tblPr/>
              <a:tblGrid>
                <a:gridCol w="6574886">
                  <a:extLst>
                    <a:ext uri="{9D8B030D-6E8A-4147-A177-3AD203B41FA5}">
                      <a16:colId xmlns:a16="http://schemas.microsoft.com/office/drawing/2014/main" val="95376153"/>
                    </a:ext>
                  </a:extLst>
                </a:gridCol>
                <a:gridCol w="1178691">
                  <a:extLst>
                    <a:ext uri="{9D8B030D-6E8A-4147-A177-3AD203B41FA5}">
                      <a16:colId xmlns:a16="http://schemas.microsoft.com/office/drawing/2014/main" val="1280408190"/>
                    </a:ext>
                  </a:extLst>
                </a:gridCol>
                <a:gridCol w="1178691">
                  <a:extLst>
                    <a:ext uri="{9D8B030D-6E8A-4147-A177-3AD203B41FA5}">
                      <a16:colId xmlns:a16="http://schemas.microsoft.com/office/drawing/2014/main" val="334701851"/>
                    </a:ext>
                  </a:extLst>
                </a:gridCol>
              </a:tblGrid>
              <a:tr h="160873">
                <a:tc>
                  <a:txBody>
                    <a:bodyPr/>
                    <a:lstStyle/>
                    <a:p>
                      <a:pPr algn="ctr" fontAlgn="ctr"/>
                      <a:r>
                        <a:rPr lang="de-DE" sz="1050" b="1" i="0" u="none" strike="noStrike" dirty="0">
                          <a:solidFill>
                            <a:srgbClr val="FFFFFF"/>
                          </a:solidFill>
                          <a:effectLst/>
                          <a:latin typeface="Arial" panose="020B0604020202020204" pitchFamily="34" charset="0"/>
                        </a:rPr>
                        <a:t>Description </a:t>
                      </a:r>
                      <a:r>
                        <a:rPr lang="de-DE" sz="1050" b="1" i="0" u="none" strike="noStrike" dirty="0" err="1">
                          <a:solidFill>
                            <a:srgbClr val="FFFFFF"/>
                          </a:solidFill>
                          <a:effectLst/>
                          <a:latin typeface="Arial" panose="020B0604020202020204" pitchFamily="34" charset="0"/>
                        </a:rPr>
                        <a:t>of</a:t>
                      </a:r>
                      <a:r>
                        <a:rPr lang="de-DE" sz="1050" b="1" i="0" u="none" strike="noStrike" dirty="0">
                          <a:solidFill>
                            <a:srgbClr val="FFFFFF"/>
                          </a:solidFill>
                          <a:effectLst/>
                          <a:latin typeface="Arial" panose="020B0604020202020204" pitchFamily="34" charset="0"/>
                        </a:rPr>
                        <a:t> </a:t>
                      </a:r>
                      <a:r>
                        <a:rPr lang="de-DE" sz="1050" b="1" i="0" u="none" strike="noStrike" dirty="0" err="1">
                          <a:solidFill>
                            <a:srgbClr val="FFFFFF"/>
                          </a:solidFill>
                          <a:effectLst/>
                          <a:latin typeface="Arial" panose="020B0604020202020204" pitchFamily="34" charset="0"/>
                        </a:rPr>
                        <a:t>issue</a:t>
                      </a:r>
                      <a:r>
                        <a:rPr lang="de-DE" sz="1050" b="1" i="0" u="none" strike="noStrike" dirty="0">
                          <a:solidFill>
                            <a:srgbClr val="FFFFFF"/>
                          </a:solidFill>
                          <a:effectLst/>
                          <a:latin typeface="Arial" panose="020B0604020202020204" pitchFamily="34" charset="0"/>
                        </a:rPr>
                        <a:t> / </a:t>
                      </a:r>
                      <a:r>
                        <a:rPr lang="de-DE" sz="1050" b="1" i="0" u="none" strike="noStrike" dirty="0" err="1">
                          <a:solidFill>
                            <a:srgbClr val="FFFFFF"/>
                          </a:solidFill>
                          <a:effectLst/>
                          <a:latin typeface="Arial" panose="020B0604020202020204" pitchFamily="34" charset="0"/>
                        </a:rPr>
                        <a:t>limitation</a:t>
                      </a:r>
                      <a:endParaRPr lang="de-DE" sz="1050" b="1" i="0" u="none" strike="noStrike" dirty="0">
                        <a:solidFill>
                          <a:srgbClr val="FFFFFF"/>
                        </a:solidFill>
                        <a:effectLst/>
                        <a:latin typeface="Arial" panose="020B0604020202020204" pitchFamily="34" charset="0"/>
                      </a:endParaRPr>
                    </a:p>
                  </a:txBody>
                  <a:tcPr marL="5077" marR="5077" marT="507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8000"/>
                    </a:solidFill>
                  </a:tcPr>
                </a:tc>
                <a:tc>
                  <a:txBody>
                    <a:bodyPr/>
                    <a:lstStyle/>
                    <a:p>
                      <a:pPr algn="ctr" fontAlgn="ctr"/>
                      <a:r>
                        <a:rPr lang="de-DE" sz="1050" b="1" i="0" u="none" strike="noStrike" dirty="0">
                          <a:solidFill>
                            <a:srgbClr val="FFFFFF"/>
                          </a:solidFill>
                          <a:effectLst/>
                          <a:latin typeface="Arial" panose="020B0604020202020204" pitchFamily="34" charset="0"/>
                        </a:rPr>
                        <a:t>FROM BD</a:t>
                      </a:r>
                    </a:p>
                  </a:txBody>
                  <a:tcPr marL="5077" marR="5077" marT="507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8000"/>
                    </a:solidFill>
                  </a:tcPr>
                </a:tc>
                <a:tc>
                  <a:txBody>
                    <a:bodyPr/>
                    <a:lstStyle/>
                    <a:p>
                      <a:pPr algn="ctr" fontAlgn="ctr"/>
                      <a:r>
                        <a:rPr lang="de-DE" sz="1050" b="1" i="0" u="none" strike="noStrike" dirty="0">
                          <a:solidFill>
                            <a:srgbClr val="FFFFFF"/>
                          </a:solidFill>
                          <a:effectLst/>
                          <a:latin typeface="Arial" panose="020B0604020202020204" pitchFamily="34" charset="0"/>
                        </a:rPr>
                        <a:t>TO BD</a:t>
                      </a:r>
                    </a:p>
                  </a:txBody>
                  <a:tcPr marL="5077" marR="5077" marT="507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8000"/>
                    </a:solidFill>
                  </a:tcPr>
                </a:tc>
                <a:extLst>
                  <a:ext uri="{0D108BD9-81ED-4DB2-BD59-A6C34878D82A}">
                    <a16:rowId xmlns:a16="http://schemas.microsoft.com/office/drawing/2014/main" val="2734378261"/>
                  </a:ext>
                </a:extLst>
              </a:tr>
            </a:tbl>
          </a:graphicData>
        </a:graphic>
      </p:graphicFrame>
      <p:sp>
        <p:nvSpPr>
          <p:cNvPr id="8" name="Rechteck 7"/>
          <p:cNvSpPr/>
          <p:nvPr/>
        </p:nvSpPr>
        <p:spPr bwMode="auto">
          <a:xfrm>
            <a:off x="6915029" y="2688045"/>
            <a:ext cx="2434442" cy="1745673"/>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chemeClr val="tx1"/>
                </a:solidFill>
                <a:effectLst/>
                <a:latin typeface="+mn-lt"/>
              </a:rPr>
              <a:t>@Marius:</a:t>
            </a:r>
            <a:r>
              <a:rPr kumimoji="0" lang="de-DE" b="0" i="0" u="none" strike="noStrike" cap="none" normalizeH="0" dirty="0">
                <a:ln>
                  <a:noFill/>
                </a:ln>
                <a:solidFill>
                  <a:schemeClr val="tx1"/>
                </a:solidFill>
                <a:effectLst/>
                <a:latin typeface="+mn-lt"/>
              </a:rPr>
              <a:t> </a:t>
            </a:r>
            <a:r>
              <a:rPr kumimoji="0" lang="de-DE" b="0" i="0" u="none" strike="noStrike" cap="none" normalizeH="0" dirty="0" err="1">
                <a:ln>
                  <a:noFill/>
                </a:ln>
                <a:solidFill>
                  <a:schemeClr val="tx1"/>
                </a:solidFill>
                <a:effectLst/>
                <a:latin typeface="+mn-lt"/>
              </a:rPr>
              <a:t>to</a:t>
            </a:r>
            <a:r>
              <a:rPr kumimoji="0" lang="de-DE" b="0" i="0" u="none" strike="noStrike" cap="none" normalizeH="0" dirty="0">
                <a:ln>
                  <a:noFill/>
                </a:ln>
                <a:solidFill>
                  <a:schemeClr val="tx1"/>
                </a:solidFill>
                <a:effectLst/>
                <a:latin typeface="+mn-lt"/>
              </a:rPr>
              <a:t> update</a:t>
            </a:r>
            <a:endParaRPr kumimoji="0" lang="de-DE" b="0" i="0" u="none" strike="noStrike" cap="none" normalizeH="0" baseline="0" dirty="0">
              <a:ln>
                <a:noFill/>
              </a:ln>
              <a:solidFill>
                <a:schemeClr val="tx1"/>
              </a:solidFill>
              <a:effectLst/>
              <a:latin typeface="+mn-lt"/>
            </a:endParaRPr>
          </a:p>
        </p:txBody>
      </p:sp>
      <p:graphicFrame>
        <p:nvGraphicFramePr>
          <p:cNvPr id="12" name="Tabelle 11"/>
          <p:cNvGraphicFramePr>
            <a:graphicFrameLocks noGrp="1"/>
          </p:cNvGraphicFramePr>
          <p:nvPr>
            <p:extLst>
              <p:ext uri="{D42A27DB-BD31-4B8C-83A1-F6EECF244321}">
                <p14:modId xmlns:p14="http://schemas.microsoft.com/office/powerpoint/2010/main" val="3438416225"/>
              </p:ext>
            </p:extLst>
          </p:nvPr>
        </p:nvGraphicFramePr>
        <p:xfrm>
          <a:off x="620133" y="1665054"/>
          <a:ext cx="8932269" cy="4578010"/>
        </p:xfrm>
        <a:graphic>
          <a:graphicData uri="http://schemas.openxmlformats.org/drawingml/2006/table">
            <a:tbl>
              <a:tblPr>
                <a:tableStyleId>{5C22544A-7EE6-4342-B048-85BDC9FD1C3A}</a:tableStyleId>
              </a:tblPr>
              <a:tblGrid>
                <a:gridCol w="6708129">
                  <a:extLst>
                    <a:ext uri="{9D8B030D-6E8A-4147-A177-3AD203B41FA5}">
                      <a16:colId xmlns:a16="http://schemas.microsoft.com/office/drawing/2014/main" val="2934870054"/>
                    </a:ext>
                  </a:extLst>
                </a:gridCol>
                <a:gridCol w="1031966">
                  <a:extLst>
                    <a:ext uri="{9D8B030D-6E8A-4147-A177-3AD203B41FA5}">
                      <a16:colId xmlns:a16="http://schemas.microsoft.com/office/drawing/2014/main" val="2150200541"/>
                    </a:ext>
                  </a:extLst>
                </a:gridCol>
                <a:gridCol w="1192174">
                  <a:extLst>
                    <a:ext uri="{9D8B030D-6E8A-4147-A177-3AD203B41FA5}">
                      <a16:colId xmlns:a16="http://schemas.microsoft.com/office/drawing/2014/main" val="3573231729"/>
                    </a:ext>
                  </a:extLst>
                </a:gridCol>
              </a:tblGrid>
              <a:tr h="290122">
                <a:tc>
                  <a:txBody>
                    <a:bodyPr/>
                    <a:lstStyle/>
                    <a:p>
                      <a:pPr algn="l" fontAlgn="ctr"/>
                      <a:r>
                        <a:rPr lang="en-US" sz="800" u="none" strike="noStrike" dirty="0">
                          <a:effectLst/>
                        </a:rPr>
                        <a:t>The maximum Zone-to-Zone PTDFs are not correctly calculated, which can inflate the max z2z PTDFs and hence influence the CNEC selection in relation to the 5% PTDF threshold</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16/11/2020</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02/02/2021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9818160"/>
                  </a:ext>
                </a:extLst>
              </a:tr>
              <a:tr h="580245">
                <a:tc>
                  <a:txBody>
                    <a:bodyPr/>
                    <a:lstStyle/>
                    <a:p>
                      <a:pPr algn="l" fontAlgn="ctr"/>
                      <a:r>
                        <a:rPr lang="en-US" sz="800" u="none" strike="noStrike" dirty="0">
                          <a:effectLst/>
                        </a:rPr>
                        <a:t>Since BD 20201116, flow-based parameters calculated with the help of the spanning method according to CCM Article 22(a) are published in case the capacity calculation fails to provide the flow-based parameters for strictly less than three consecutive hours. The parameters RAM, F_(</a:t>
                      </a:r>
                      <a:r>
                        <a:rPr lang="en-US" sz="800" u="none" strike="noStrike" dirty="0" err="1">
                          <a:effectLst/>
                        </a:rPr>
                        <a:t>ref,init</a:t>
                      </a:r>
                      <a:r>
                        <a:rPr lang="en-US" sz="800" u="none" strike="noStrike" dirty="0">
                          <a:effectLst/>
                        </a:rPr>
                        <a:t>) and </a:t>
                      </a:r>
                      <a:r>
                        <a:rPr lang="en-US" sz="800" u="none" strike="noStrike" dirty="0" err="1">
                          <a:effectLst/>
                        </a:rPr>
                        <a:t>F_ref</a:t>
                      </a:r>
                      <a:r>
                        <a:rPr lang="en-US" sz="800" u="none" strike="noStrike" dirty="0">
                          <a:effectLst/>
                        </a:rPr>
                        <a:t> of the MTU for which spanning was applied are not correctly calculated in the initial computation. This issue has no impact on the final flow-based parameters nor on the market coupling.</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16/11/2020</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02/02/2021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2793466"/>
                  </a:ext>
                </a:extLst>
              </a:tr>
              <a:tr h="386830">
                <a:tc>
                  <a:txBody>
                    <a:bodyPr/>
                    <a:lstStyle/>
                    <a:p>
                      <a:pPr algn="l" fontAlgn="ctr"/>
                      <a:r>
                        <a:rPr lang="en-US" sz="800" u="none" strike="noStrike" dirty="0">
                          <a:effectLst/>
                        </a:rPr>
                        <a:t>When Elia applies IVA, it is applied on the CNEC which is congested (correct behavior) as well as the CNEC in the opposite direction which is not congested (incorrect behavior). This artificially reduces the pre-solved domain in the market direction opposite to the best forecasted market direction (until BD Feb 17)</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16/11/2021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17/02/2021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3903052"/>
                  </a:ext>
                </a:extLst>
              </a:tr>
              <a:tr h="193415">
                <a:tc>
                  <a:txBody>
                    <a:bodyPr/>
                    <a:lstStyle/>
                    <a:p>
                      <a:pPr algn="l" fontAlgn="ctr"/>
                      <a:r>
                        <a:rPr lang="en-US" sz="800" u="none" strike="noStrike" dirty="0">
                          <a:effectLst/>
                        </a:rPr>
                        <a:t>The Elia AC is missing from BD 14/01 onwards, which can lead to a higher import position for BE than what is operationally feasible (until BD 19/02)</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14/01/2021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19/02/2021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573636"/>
                  </a:ext>
                </a:extLst>
              </a:tr>
              <a:tr h="541936">
                <a:tc>
                  <a:txBody>
                    <a:bodyPr/>
                    <a:lstStyle/>
                    <a:p>
                      <a:pPr algn="l" fontAlgn="ctr"/>
                      <a:r>
                        <a:rPr lang="en-US" sz="800" u="none" strike="noStrike" dirty="0">
                          <a:effectLst/>
                        </a:rPr>
                        <a:t>Since BD 20210129 values related to the flow on the Monita cable are above maximum admissible power flow (600MW) for some of the timestamps as a consequence of BCI process (adaptations of Italy towards NPF target). BCI process works properly, but it includes nodes (represent the flow) of Monita cable in net position shifting process. There is a need for exclusion of the Monita nodes from BCI process to improve the quality of the published values that represent the flow on Monita. This issue was observed for BDs 20210129-20210202 (excluding 20210130) and may occur until this is solved. The impact on the results is not significantly influential.</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29/01/2021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18/03/2021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7052194"/>
                  </a:ext>
                </a:extLst>
              </a:tr>
              <a:tr h="290122">
                <a:tc>
                  <a:txBody>
                    <a:bodyPr/>
                    <a:lstStyle/>
                    <a:p>
                      <a:pPr algn="l" fontAlgn="ctr"/>
                      <a:r>
                        <a:rPr lang="en-US" sz="800" u="none" strike="noStrike" dirty="0">
                          <a:effectLst/>
                        </a:rPr>
                        <a:t>RTE fine validation process is still under implementation and will be ready by end of May 2021. A rough validation is already operational but triggered on a daily basis this validation would downgrade significantly the representativeness of the results.</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16/11/2020</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31/05/2021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368584"/>
                  </a:ext>
                </a:extLst>
              </a:tr>
              <a:tr h="483537">
                <a:tc>
                  <a:txBody>
                    <a:bodyPr/>
                    <a:lstStyle/>
                    <a:p>
                      <a:pPr algn="l" fontAlgn="ctr"/>
                      <a:r>
                        <a:rPr lang="en-US" sz="800" u="none" strike="noStrike" dirty="0">
                          <a:effectLst/>
                        </a:rPr>
                        <a:t>Elia experienced an issue with its local tooling. As a result any eventual IVA could not be detected/applied and resulting capacities on Elia CNECs might be higher than when the issue would not have occurred.</a:t>
                      </a:r>
                      <a:br>
                        <a:rPr lang="en-US" sz="800" u="none" strike="noStrike" dirty="0">
                          <a:effectLst/>
                        </a:rPr>
                      </a:br>
                      <a:br>
                        <a:rPr lang="en-US" sz="800" u="none" strike="noStrike" dirty="0">
                          <a:effectLst/>
                        </a:rPr>
                      </a:br>
                      <a:r>
                        <a:rPr lang="en-US" sz="800" u="none" strike="noStrike" dirty="0">
                          <a:effectLst/>
                        </a:rPr>
                        <a:t>Impacted BDs: Feb 4, Feb 6, Feb 17, Feb 21</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04/02/2021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TBD</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4885423"/>
                  </a:ext>
                </a:extLst>
              </a:tr>
              <a:tr h="290122">
                <a:tc>
                  <a:txBody>
                    <a:bodyPr/>
                    <a:lstStyle/>
                    <a:p>
                      <a:pPr algn="l" fontAlgn="ctr"/>
                      <a:r>
                        <a:rPr lang="en-US" sz="800" u="none" strike="noStrike" dirty="0">
                          <a:effectLst/>
                        </a:rPr>
                        <a:t>Merging tool uses an incorrect net position for DE/LU. This incorrect net position is distributed throughout the CGM, thus leading to unintended deviations of generation between Core IGMs and CGM.</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16/11/2020</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TBD</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420677"/>
                  </a:ext>
                </a:extLst>
              </a:tr>
              <a:tr h="101797">
                <a:tc>
                  <a:txBody>
                    <a:bodyPr/>
                    <a:lstStyle/>
                    <a:p>
                      <a:pPr algn="l" fontAlgn="ctr"/>
                      <a:r>
                        <a:rPr lang="en-US" sz="800" u="none" strike="noStrike" dirty="0">
                          <a:effectLst/>
                        </a:rPr>
                        <a:t>NRAO is not implemented yet and therefore results are without this optimization</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16/11/2020</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TBD</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1105087"/>
                  </a:ext>
                </a:extLst>
              </a:tr>
              <a:tr h="290122">
                <a:tc>
                  <a:txBody>
                    <a:bodyPr/>
                    <a:lstStyle/>
                    <a:p>
                      <a:pPr algn="l" fontAlgn="ctr"/>
                      <a:r>
                        <a:rPr lang="en-US" sz="800" u="none" strike="noStrike" dirty="0">
                          <a:effectLst/>
                        </a:rPr>
                        <a:t>As TSOs are in a learning phase in terms of process and tools, the outcome of the local validation might temporarily lead to limited application of IVA and/or incomplete information on its justification</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16/11/2020</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TBD</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21050"/>
                  </a:ext>
                </a:extLst>
              </a:tr>
              <a:tr h="193415">
                <a:tc>
                  <a:txBody>
                    <a:bodyPr/>
                    <a:lstStyle/>
                    <a:p>
                      <a:pPr algn="l" fontAlgn="ctr"/>
                      <a:r>
                        <a:rPr lang="en-US" sz="800" u="none" strike="noStrike" dirty="0">
                          <a:effectLst/>
                        </a:rPr>
                        <a:t>A number of TSOs apply a fractional </a:t>
                      </a:r>
                      <a:r>
                        <a:rPr lang="en-US" sz="800" u="none" strike="noStrike" dirty="0" err="1">
                          <a:effectLst/>
                        </a:rPr>
                        <a:t>Ramr</a:t>
                      </a:r>
                      <a:r>
                        <a:rPr lang="en-US" sz="800" u="none" strike="noStrike" dirty="0">
                          <a:effectLst/>
                        </a:rPr>
                        <a:t>, but only rounded values are considered in the computation. This leads to slight inconsistency with operational values.</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10/12/2020</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TBD</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0255493"/>
                  </a:ext>
                </a:extLst>
              </a:tr>
              <a:tr h="386830">
                <a:tc>
                  <a:txBody>
                    <a:bodyPr/>
                    <a:lstStyle/>
                    <a:p>
                      <a:pPr algn="l" fontAlgn="ctr"/>
                      <a:r>
                        <a:rPr lang="en-US" sz="800" u="none" strike="noStrike" dirty="0">
                          <a:effectLst/>
                        </a:rPr>
                        <a:t>An issue occurred that prevented Elia applying </a:t>
                      </a:r>
                      <a:r>
                        <a:rPr lang="en-US" sz="800" u="none" strike="noStrike" err="1">
                          <a:effectLst/>
                        </a:rPr>
                        <a:t>minRAM</a:t>
                      </a:r>
                      <a:r>
                        <a:rPr lang="en-US" sz="800" u="none" strike="noStrike" dirty="0">
                          <a:effectLst/>
                        </a:rPr>
                        <a:t> reduction on its CNECs in relation to excessive </a:t>
                      </a:r>
                      <a:r>
                        <a:rPr lang="en-US" sz="800" u="none" strike="noStrike" err="1">
                          <a:effectLst/>
                        </a:rPr>
                        <a:t>loopflows</a:t>
                      </a:r>
                      <a:r>
                        <a:rPr lang="en-US" sz="800" u="none" strike="noStrike" dirty="0">
                          <a:effectLst/>
                        </a:rPr>
                        <a:t>.</a:t>
                      </a:r>
                      <a:br>
                        <a:rPr lang="en-US" sz="800" u="none" strike="noStrike" dirty="0">
                          <a:effectLst/>
                        </a:rPr>
                      </a:br>
                      <a:br>
                        <a:rPr lang="en-US" sz="800" u="none" strike="noStrike" dirty="0">
                          <a:effectLst/>
                        </a:rPr>
                      </a:br>
                      <a:r>
                        <a:rPr lang="en-US" sz="800" u="none" strike="noStrike" dirty="0">
                          <a:effectLst/>
                        </a:rPr>
                        <a:t>Impacted BDs: Jan 20, Feb 28, March 1, March 6</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01/01/2021</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u="none" strike="noStrike" dirty="0">
                          <a:effectLst/>
                        </a:rPr>
                        <a:t>TBD</a:t>
                      </a:r>
                      <a:endParaRPr lang="de-DE"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3376446"/>
                  </a:ext>
                </a:extLst>
              </a:tr>
              <a:tr h="386830">
                <a:tc>
                  <a:txBody>
                    <a:bodyPr/>
                    <a:lstStyle/>
                    <a:p>
                      <a:pPr algn="l" fontAlgn="ctr"/>
                      <a:r>
                        <a:rPr lang="en-US" sz="800" b="0" i="0" u="none" strike="noStrike" dirty="0">
                          <a:solidFill>
                            <a:srgbClr val="000000"/>
                          </a:solidFill>
                          <a:effectLst/>
                          <a:latin typeface="Arial" panose="020B0604020202020204" pitchFamily="34" charset="0"/>
                        </a:rPr>
                        <a:t>The DE-NO2 border is not included in the Non-Core</a:t>
                      </a:r>
                      <a:r>
                        <a:rPr lang="en-US" sz="800" b="0" i="0" u="none" strike="noStrike" baseline="0" dirty="0">
                          <a:solidFill>
                            <a:srgbClr val="000000"/>
                          </a:solidFill>
                          <a:effectLst/>
                          <a:latin typeface="Arial" panose="020B0604020202020204" pitchFamily="34" charset="0"/>
                        </a:rPr>
                        <a:t> Exchanges KPI but will be added as of April 2021 reporting.</a:t>
                      </a:r>
                      <a:endParaRPr lang="en-US" sz="800" b="0" i="0" u="none" strike="noStrike" dirty="0">
                        <a:solidFill>
                          <a:srgbClr val="000000"/>
                        </a:solidFill>
                        <a:effectLst/>
                        <a:latin typeface="Arial" panose="020B0604020202020204" pitchFamily="34" charset="0"/>
                      </a:endParaRP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b="0" i="0" u="none" strike="noStrike" dirty="0">
                          <a:solidFill>
                            <a:srgbClr val="000000"/>
                          </a:solidFill>
                          <a:effectLst/>
                          <a:latin typeface="Arial"/>
                        </a:rPr>
                        <a:t>09/12/2020</a:t>
                      </a:r>
                      <a:endParaRPr lang="en-US" dirty="0"/>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DE" sz="800" b="0" i="0" u="none" strike="noStrike" dirty="0">
                          <a:solidFill>
                            <a:srgbClr val="000000"/>
                          </a:solidFill>
                          <a:effectLst/>
                          <a:latin typeface="Arial" panose="020B0604020202020204" pitchFamily="34" charset="0"/>
                        </a:rPr>
                        <a:t>31/03/2021</a:t>
                      </a:r>
                    </a:p>
                  </a:txBody>
                  <a:tcPr marL="5083" marR="5083" marT="50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4992836"/>
                  </a:ext>
                </a:extLst>
              </a:tr>
            </a:tbl>
          </a:graphicData>
        </a:graphic>
      </p:graphicFrame>
    </p:spTree>
    <p:extLst>
      <p:ext uri="{BB962C8B-B14F-4D97-AF65-F5344CB8AC3E}">
        <p14:creationId xmlns:p14="http://schemas.microsoft.com/office/powerpoint/2010/main" val="481633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1856896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Tree>
    <p:extLst>
      <p:ext uri="{BB962C8B-B14F-4D97-AF65-F5344CB8AC3E}">
        <p14:creationId xmlns:p14="http://schemas.microsoft.com/office/powerpoint/2010/main" val="2239751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255477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2736847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1886330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Tree>
    <p:extLst>
      <p:ext uri="{BB962C8B-B14F-4D97-AF65-F5344CB8AC3E}">
        <p14:creationId xmlns:p14="http://schemas.microsoft.com/office/powerpoint/2010/main" val="2845926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224379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164432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3526492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KPI 5</a:t>
            </a:r>
          </a:p>
        </p:txBody>
      </p:sp>
      <p:sp>
        <p:nvSpPr>
          <p:cNvPr id="5" name="Title 4">
            <a:extLst>
              <a:ext uri="{FF2B5EF4-FFF2-40B4-BE49-F238E27FC236}">
                <a16:creationId xmlns:a16="http://schemas.microsoft.com/office/drawing/2014/main" id="{F67FB671-2366-4D0F-899B-E8F65AF59084}"/>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5: </a:t>
            </a:r>
            <a:r>
              <a:rPr kumimoji="0" lang="en-GB"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Share of </a:t>
            </a:r>
            <a:r>
              <a:rPr lang="en-GB" sz="1600" kern="0" dirty="0">
                <a:latin typeface="Arial"/>
              </a:rPr>
              <a:t>MTUs</a:t>
            </a:r>
            <a:r>
              <a:rPr kumimoji="0" lang="en-GB"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with intervention per TSO</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a:t>
            </a:r>
          </a:p>
        </p:txBody>
      </p:sp>
      <p:pic>
        <p:nvPicPr>
          <p:cNvPr id="7" name="Picture" title="This slide contains the following visuals: clusteredColumnChart. Please refer to the notes on this slide for details.">
            <a:hlinkClick r:id="rId3"/>
          </p:cNvPr>
          <p:cNvPicPr>
            <a:picLocks noChangeAspect="1"/>
          </p:cNvPicPr>
          <p:nvPr/>
        </p:nvPicPr>
        <p:blipFill>
          <a:blip r:embed="rId4"/>
          <a:stretch>
            <a:fillRect/>
          </a:stretch>
        </p:blipFill>
        <p:spPr>
          <a:xfrm>
            <a:off x="422736" y="1104681"/>
            <a:ext cx="8786553" cy="5012930"/>
          </a:xfrm>
          <a:prstGeom prst="rect">
            <a:avLst/>
          </a:prstGeom>
          <a:noFill/>
        </p:spPr>
      </p:pic>
      <p:graphicFrame>
        <p:nvGraphicFramePr>
          <p:cNvPr id="6" name="Tabelle 1">
            <a:extLst>
              <a:ext uri="{FF2B5EF4-FFF2-40B4-BE49-F238E27FC236}">
                <a16:creationId xmlns:a16="http://schemas.microsoft.com/office/drawing/2014/main" id="{A72B4D0B-0803-4039-A935-EB6DA1877891}"/>
              </a:ext>
            </a:extLst>
          </p:cNvPr>
          <p:cNvGraphicFramePr>
            <a:graphicFrameLocks noGrp="1"/>
          </p:cNvGraphicFramePr>
          <p:nvPr>
            <p:extLst>
              <p:ext uri="{D42A27DB-BD31-4B8C-83A1-F6EECF244321}">
                <p14:modId xmlns:p14="http://schemas.microsoft.com/office/powerpoint/2010/main" val="2041641458"/>
              </p:ext>
            </p:extLst>
          </p:nvPr>
        </p:nvGraphicFramePr>
        <p:xfrm>
          <a:off x="684211" y="5669074"/>
          <a:ext cx="7911149" cy="1046703"/>
        </p:xfrm>
        <a:graphic>
          <a:graphicData uri="http://schemas.openxmlformats.org/drawingml/2006/table">
            <a:tbl>
              <a:tblPr firstRow="1" bandRow="1">
                <a:tableStyleId>{21E4AEA4-8DFA-4A89-87EB-49C32662AFE0}</a:tableStyleId>
              </a:tblPr>
              <a:tblGrid>
                <a:gridCol w="821637">
                  <a:extLst>
                    <a:ext uri="{9D8B030D-6E8A-4147-A177-3AD203B41FA5}">
                      <a16:colId xmlns:a16="http://schemas.microsoft.com/office/drawing/2014/main" val="2261414516"/>
                    </a:ext>
                  </a:extLst>
                </a:gridCol>
                <a:gridCol w="805090">
                  <a:extLst>
                    <a:ext uri="{9D8B030D-6E8A-4147-A177-3AD203B41FA5}">
                      <a16:colId xmlns:a16="http://schemas.microsoft.com/office/drawing/2014/main" val="1471254360"/>
                    </a:ext>
                  </a:extLst>
                </a:gridCol>
                <a:gridCol w="750572">
                  <a:extLst>
                    <a:ext uri="{9D8B030D-6E8A-4147-A177-3AD203B41FA5}">
                      <a16:colId xmlns:a16="http://schemas.microsoft.com/office/drawing/2014/main" val="1074773359"/>
                    </a:ext>
                  </a:extLst>
                </a:gridCol>
                <a:gridCol w="865091">
                  <a:extLst>
                    <a:ext uri="{9D8B030D-6E8A-4147-A177-3AD203B41FA5}">
                      <a16:colId xmlns:a16="http://schemas.microsoft.com/office/drawing/2014/main" val="1565085931"/>
                    </a:ext>
                  </a:extLst>
                </a:gridCol>
                <a:gridCol w="720213">
                  <a:extLst>
                    <a:ext uri="{9D8B030D-6E8A-4147-A177-3AD203B41FA5}">
                      <a16:colId xmlns:a16="http://schemas.microsoft.com/office/drawing/2014/main" val="1394126853"/>
                    </a:ext>
                  </a:extLst>
                </a:gridCol>
                <a:gridCol w="748146">
                  <a:extLst>
                    <a:ext uri="{9D8B030D-6E8A-4147-A177-3AD203B41FA5}">
                      <a16:colId xmlns:a16="http://schemas.microsoft.com/office/drawing/2014/main" val="3274236833"/>
                    </a:ext>
                  </a:extLst>
                </a:gridCol>
                <a:gridCol w="814647">
                  <a:extLst>
                    <a:ext uri="{9D8B030D-6E8A-4147-A177-3AD203B41FA5}">
                      <a16:colId xmlns:a16="http://schemas.microsoft.com/office/drawing/2014/main" val="1468070780"/>
                    </a:ext>
                  </a:extLst>
                </a:gridCol>
                <a:gridCol w="781396">
                  <a:extLst>
                    <a:ext uri="{9D8B030D-6E8A-4147-A177-3AD203B41FA5}">
                      <a16:colId xmlns:a16="http://schemas.microsoft.com/office/drawing/2014/main" val="2479079603"/>
                    </a:ext>
                  </a:extLst>
                </a:gridCol>
                <a:gridCol w="773084">
                  <a:extLst>
                    <a:ext uri="{9D8B030D-6E8A-4147-A177-3AD203B41FA5}">
                      <a16:colId xmlns:a16="http://schemas.microsoft.com/office/drawing/2014/main" val="2867793315"/>
                    </a:ext>
                  </a:extLst>
                </a:gridCol>
                <a:gridCol w="831273">
                  <a:extLst>
                    <a:ext uri="{9D8B030D-6E8A-4147-A177-3AD203B41FA5}">
                      <a16:colId xmlns:a16="http://schemas.microsoft.com/office/drawing/2014/main" val="1803612405"/>
                    </a:ext>
                  </a:extLst>
                </a:gridCol>
              </a:tblGrid>
              <a:tr h="421179">
                <a:tc>
                  <a:txBody>
                    <a:bodyPr/>
                    <a:lstStyle/>
                    <a:p>
                      <a:pPr algn="ctr"/>
                      <a:r>
                        <a:rPr lang="de-DE" sz="800" dirty="0"/>
                        <a:t>Total MTUs</a:t>
                      </a:r>
                      <a:r>
                        <a:rPr lang="de-DE" sz="800" baseline="0" dirty="0"/>
                        <a:t> = 312 (13 BDs * 24h)</a:t>
                      </a:r>
                      <a:endParaRPr lang="de-DE" sz="800" dirty="0"/>
                    </a:p>
                  </a:txBody>
                  <a:tcPr/>
                </a:tc>
                <a:tc>
                  <a:txBody>
                    <a:bodyPr/>
                    <a:lstStyle/>
                    <a:p>
                      <a:pPr algn="ctr"/>
                      <a:r>
                        <a:rPr lang="de-DE" sz="1000" dirty="0"/>
                        <a:t>None</a:t>
                      </a:r>
                    </a:p>
                  </a:txBody>
                  <a:tcPr/>
                </a:tc>
                <a:tc>
                  <a:txBody>
                    <a:bodyPr/>
                    <a:lstStyle/>
                    <a:p>
                      <a:pPr algn="ctr"/>
                      <a:r>
                        <a:rPr lang="de-DE" sz="1000" dirty="0"/>
                        <a:t>AT</a:t>
                      </a:r>
                    </a:p>
                  </a:txBody>
                  <a:tcPr/>
                </a:tc>
                <a:tc>
                  <a:txBody>
                    <a:bodyPr/>
                    <a:lstStyle/>
                    <a:p>
                      <a:pPr algn="ctr"/>
                      <a:r>
                        <a:rPr lang="de-DE" sz="1000" dirty="0"/>
                        <a:t>BE</a:t>
                      </a:r>
                    </a:p>
                  </a:txBody>
                  <a:tcPr/>
                </a:tc>
                <a:tc>
                  <a:txBody>
                    <a:bodyPr/>
                    <a:lstStyle/>
                    <a:p>
                      <a:pPr algn="ctr"/>
                      <a:r>
                        <a:rPr lang="de-DE" sz="1000" dirty="0"/>
                        <a:t>D2</a:t>
                      </a:r>
                    </a:p>
                  </a:txBody>
                  <a:tcPr/>
                </a:tc>
                <a:tc>
                  <a:txBody>
                    <a:bodyPr/>
                    <a:lstStyle/>
                    <a:p>
                      <a:pPr algn="ctr"/>
                      <a:r>
                        <a:rPr lang="de-DE" sz="1000" dirty="0"/>
                        <a:t>D4</a:t>
                      </a:r>
                    </a:p>
                  </a:txBody>
                  <a:tcPr/>
                </a:tc>
                <a:tc>
                  <a:txBody>
                    <a:bodyPr/>
                    <a:lstStyle/>
                    <a:p>
                      <a:pPr algn="ctr"/>
                      <a:r>
                        <a:rPr lang="de-DE" sz="1000" dirty="0"/>
                        <a:t>D7</a:t>
                      </a:r>
                    </a:p>
                  </a:txBody>
                  <a:tcPr/>
                </a:tc>
                <a:tc>
                  <a:txBody>
                    <a:bodyPr/>
                    <a:lstStyle/>
                    <a:p>
                      <a:pPr algn="ctr"/>
                      <a:r>
                        <a:rPr lang="de-DE" sz="1000" dirty="0"/>
                        <a:t>D8</a:t>
                      </a:r>
                    </a:p>
                  </a:txBody>
                  <a:tcPr/>
                </a:tc>
                <a:tc>
                  <a:txBody>
                    <a:bodyPr/>
                    <a:lstStyle/>
                    <a:p>
                      <a:pPr algn="ctr"/>
                      <a:r>
                        <a:rPr lang="de-DE" sz="1000" dirty="0"/>
                        <a:t>NL</a:t>
                      </a:r>
                    </a:p>
                  </a:txBody>
                  <a:tcPr/>
                </a:tc>
                <a:tc>
                  <a:txBody>
                    <a:bodyPr/>
                    <a:lstStyle/>
                    <a:p>
                      <a:pPr algn="ctr"/>
                      <a:r>
                        <a:rPr lang="de-DE" sz="1000" dirty="0"/>
                        <a:t>SK</a:t>
                      </a:r>
                    </a:p>
                  </a:txBody>
                  <a:tcPr/>
                </a:tc>
                <a:extLst>
                  <a:ext uri="{0D108BD9-81ED-4DB2-BD59-A6C34878D82A}">
                    <a16:rowId xmlns:a16="http://schemas.microsoft.com/office/drawing/2014/main" val="3488348695"/>
                  </a:ext>
                </a:extLst>
              </a:tr>
              <a:tr h="316941">
                <a:tc>
                  <a:txBody>
                    <a:bodyPr/>
                    <a:lstStyle/>
                    <a:p>
                      <a:pPr algn="ctr"/>
                      <a:r>
                        <a:rPr lang="de-DE" sz="800" b="0" dirty="0" err="1"/>
                        <a:t>Distinct</a:t>
                      </a:r>
                      <a:r>
                        <a:rPr lang="de-DE" sz="800" b="0" baseline="0" dirty="0"/>
                        <a:t> MTUs </a:t>
                      </a:r>
                      <a:r>
                        <a:rPr lang="de-DE" sz="800" b="0" baseline="0" dirty="0" err="1"/>
                        <a:t>with</a:t>
                      </a:r>
                      <a:r>
                        <a:rPr lang="de-DE" sz="800" b="0" baseline="0" dirty="0"/>
                        <a:t> IVA</a:t>
                      </a:r>
                      <a:endParaRPr lang="de-DE" sz="800" b="0" dirty="0"/>
                    </a:p>
                  </a:txBody>
                  <a:tcPr/>
                </a:tc>
                <a:tc>
                  <a:txBody>
                    <a:bodyPr/>
                    <a:lstStyle/>
                    <a:p>
                      <a:pPr algn="ctr"/>
                      <a:r>
                        <a:rPr lang="de-DE" sz="800" dirty="0"/>
                        <a:t>135</a:t>
                      </a:r>
                    </a:p>
                  </a:txBody>
                  <a:tcPr/>
                </a:tc>
                <a:tc>
                  <a:txBody>
                    <a:bodyPr/>
                    <a:lstStyle/>
                    <a:p>
                      <a:pPr algn="ctr"/>
                      <a:r>
                        <a:rPr lang="de-DE" sz="800" dirty="0"/>
                        <a:t>30</a:t>
                      </a:r>
                    </a:p>
                  </a:txBody>
                  <a:tcPr/>
                </a:tc>
                <a:tc>
                  <a:txBody>
                    <a:bodyPr/>
                    <a:lstStyle/>
                    <a:p>
                      <a:pPr algn="ctr"/>
                      <a:r>
                        <a:rPr lang="de-DE" sz="800" dirty="0"/>
                        <a:t>149</a:t>
                      </a:r>
                    </a:p>
                  </a:txBody>
                  <a:tcPr/>
                </a:tc>
                <a:tc>
                  <a:txBody>
                    <a:bodyPr/>
                    <a:lstStyle/>
                    <a:p>
                      <a:pPr algn="ctr"/>
                      <a:r>
                        <a:rPr lang="de-DE" sz="800" dirty="0"/>
                        <a:t>11</a:t>
                      </a:r>
                    </a:p>
                  </a:txBody>
                  <a:tcPr/>
                </a:tc>
                <a:tc>
                  <a:txBody>
                    <a:bodyPr/>
                    <a:lstStyle/>
                    <a:p>
                      <a:pPr algn="ctr"/>
                      <a:r>
                        <a:rPr lang="de-DE" sz="800" dirty="0"/>
                        <a:t>5</a:t>
                      </a:r>
                    </a:p>
                  </a:txBody>
                  <a:tcPr/>
                </a:tc>
                <a:tc>
                  <a:txBody>
                    <a:bodyPr/>
                    <a:lstStyle/>
                    <a:p>
                      <a:pPr algn="ctr"/>
                      <a:r>
                        <a:rPr lang="de-DE" sz="800" dirty="0"/>
                        <a:t>27</a:t>
                      </a:r>
                    </a:p>
                  </a:txBody>
                  <a:tcPr/>
                </a:tc>
                <a:tc>
                  <a:txBody>
                    <a:bodyPr/>
                    <a:lstStyle/>
                    <a:p>
                      <a:pPr algn="ctr"/>
                      <a:r>
                        <a:rPr lang="de-DE" sz="800" dirty="0"/>
                        <a:t>11</a:t>
                      </a:r>
                    </a:p>
                  </a:txBody>
                  <a:tcPr/>
                </a:tc>
                <a:tc>
                  <a:txBody>
                    <a:bodyPr/>
                    <a:lstStyle/>
                    <a:p>
                      <a:pPr algn="ctr"/>
                      <a:r>
                        <a:rPr lang="de-DE" sz="800" dirty="0"/>
                        <a:t>32</a:t>
                      </a:r>
                    </a:p>
                  </a:txBody>
                  <a:tcPr/>
                </a:tc>
                <a:tc>
                  <a:txBody>
                    <a:bodyPr/>
                    <a:lstStyle/>
                    <a:p>
                      <a:pPr algn="ctr"/>
                      <a:r>
                        <a:rPr lang="de-DE" sz="800" dirty="0"/>
                        <a:t>24</a:t>
                      </a:r>
                    </a:p>
                  </a:txBody>
                  <a:tcPr/>
                </a:tc>
                <a:extLst>
                  <a:ext uri="{0D108BD9-81ED-4DB2-BD59-A6C34878D82A}">
                    <a16:rowId xmlns:a16="http://schemas.microsoft.com/office/drawing/2014/main" val="1818579798"/>
                  </a:ext>
                </a:extLst>
              </a:tr>
              <a:tr h="254223">
                <a:tc>
                  <a:txBody>
                    <a:bodyPr/>
                    <a:lstStyle/>
                    <a:p>
                      <a:pPr algn="ctr"/>
                      <a:r>
                        <a:rPr lang="de-DE" sz="800" b="0" dirty="0"/>
                        <a:t>Share</a:t>
                      </a:r>
                    </a:p>
                  </a:txBody>
                  <a:tcPr/>
                </a:tc>
                <a:tc>
                  <a:txBody>
                    <a:bodyPr/>
                    <a:lstStyle/>
                    <a:p>
                      <a:pPr algn="ctr"/>
                      <a:r>
                        <a:rPr lang="de-DE" sz="800" dirty="0"/>
                        <a:t>43.27%</a:t>
                      </a:r>
                    </a:p>
                  </a:txBody>
                  <a:tcPr/>
                </a:tc>
                <a:tc>
                  <a:txBody>
                    <a:bodyPr/>
                    <a:lstStyle/>
                    <a:p>
                      <a:pPr algn="ctr"/>
                      <a:r>
                        <a:rPr lang="de-DE" sz="800" dirty="0"/>
                        <a:t>9.62%</a:t>
                      </a:r>
                    </a:p>
                  </a:txBody>
                  <a:tcPr/>
                </a:tc>
                <a:tc>
                  <a:txBody>
                    <a:bodyPr/>
                    <a:lstStyle/>
                    <a:p>
                      <a:pPr algn="ctr"/>
                      <a:r>
                        <a:rPr lang="de-DE" sz="800" dirty="0"/>
                        <a:t>47.75%</a:t>
                      </a:r>
                    </a:p>
                  </a:txBody>
                  <a:tcPr/>
                </a:tc>
                <a:tc>
                  <a:txBody>
                    <a:bodyPr/>
                    <a:lstStyle/>
                    <a:p>
                      <a:pPr algn="ctr"/>
                      <a:r>
                        <a:rPr lang="de-DE" sz="800" dirty="0"/>
                        <a:t>3.53%</a:t>
                      </a:r>
                    </a:p>
                  </a:txBody>
                  <a:tcPr/>
                </a:tc>
                <a:tc>
                  <a:txBody>
                    <a:bodyPr/>
                    <a:lstStyle/>
                    <a:p>
                      <a:pPr algn="ctr"/>
                      <a:r>
                        <a:rPr lang="de-DE" sz="800" dirty="0"/>
                        <a:t>1.60%</a:t>
                      </a:r>
                    </a:p>
                  </a:txBody>
                  <a:tcPr/>
                </a:tc>
                <a:tc>
                  <a:txBody>
                    <a:bodyPr/>
                    <a:lstStyle/>
                    <a:p>
                      <a:pPr algn="ctr"/>
                      <a:r>
                        <a:rPr lang="de-DE" sz="800" dirty="0"/>
                        <a:t>8.65%</a:t>
                      </a:r>
                    </a:p>
                  </a:txBody>
                  <a:tcPr/>
                </a:tc>
                <a:tc>
                  <a:txBody>
                    <a:bodyPr/>
                    <a:lstStyle/>
                    <a:p>
                      <a:pPr algn="ctr"/>
                      <a:r>
                        <a:rPr lang="de-DE" sz="800" dirty="0"/>
                        <a:t>3.53%</a:t>
                      </a:r>
                    </a:p>
                  </a:txBody>
                  <a:tcPr/>
                </a:tc>
                <a:tc>
                  <a:txBody>
                    <a:bodyPr/>
                    <a:lstStyle/>
                    <a:p>
                      <a:pPr algn="ctr"/>
                      <a:r>
                        <a:rPr lang="de-DE" sz="800" dirty="0"/>
                        <a:t>10.25%</a:t>
                      </a:r>
                    </a:p>
                  </a:txBody>
                  <a:tcPr/>
                </a:tc>
                <a:tc>
                  <a:txBody>
                    <a:bodyPr/>
                    <a:lstStyle/>
                    <a:p>
                      <a:pPr algn="ctr"/>
                      <a:r>
                        <a:rPr lang="de-DE" sz="800" dirty="0"/>
                        <a:t>7.69%</a:t>
                      </a:r>
                    </a:p>
                  </a:txBody>
                  <a:tcPr/>
                </a:tc>
                <a:extLst>
                  <a:ext uri="{0D108BD9-81ED-4DB2-BD59-A6C34878D82A}">
                    <a16:rowId xmlns:a16="http://schemas.microsoft.com/office/drawing/2014/main" val="907228"/>
                  </a:ext>
                </a:extLst>
              </a:tr>
            </a:tbl>
          </a:graphicData>
        </a:graphic>
      </p:graphicFrame>
    </p:spTree>
    <p:extLst>
      <p:ext uri="{BB962C8B-B14F-4D97-AF65-F5344CB8AC3E}">
        <p14:creationId xmlns:p14="http://schemas.microsoft.com/office/powerpoint/2010/main" val="1792337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r>
              <a:rPr lang="hu-HU" dirty="0"/>
              <a:t> (part II)</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Core project parties maintain an overview on the JAO website with the assumptions and limitations for specific Business days during the parallel run – see JAO website (</a:t>
            </a:r>
            <a:r>
              <a:rPr lang="en-US" dirty="0">
                <a:solidFill>
                  <a:srgbClr val="FF0000"/>
                </a:solidFill>
                <a:hlinkClick r:id="rId3"/>
              </a:rPr>
              <a:t>LINK</a:t>
            </a:r>
            <a:r>
              <a:rPr lang="en-US" dirty="0"/>
              <a:t>).</a:t>
            </a:r>
          </a:p>
          <a:p>
            <a:r>
              <a:rPr lang="en-US" dirty="0"/>
              <a:t>For the reporting period TSOs apply the following </a:t>
            </a:r>
            <a:r>
              <a:rPr lang="en-US" dirty="0" err="1"/>
              <a:t>Ramr</a:t>
            </a:r>
            <a:r>
              <a:rPr lang="en-US" dirty="0"/>
              <a:t> values:</a:t>
            </a:r>
          </a:p>
          <a:p>
            <a:endParaRPr lang="en-US" dirty="0"/>
          </a:p>
          <a:p>
            <a:endParaRPr lang="en-US" dirty="0"/>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2919026456"/>
              </p:ext>
            </p:extLst>
          </p:nvPr>
        </p:nvGraphicFramePr>
        <p:xfrm>
          <a:off x="648393" y="1920895"/>
          <a:ext cx="8500576" cy="4905394"/>
        </p:xfrm>
        <a:graphic>
          <a:graphicData uri="http://schemas.openxmlformats.org/drawingml/2006/table">
            <a:tbl>
              <a:tblPr/>
              <a:tblGrid>
                <a:gridCol w="1463676">
                  <a:extLst>
                    <a:ext uri="{9D8B030D-6E8A-4147-A177-3AD203B41FA5}">
                      <a16:colId xmlns:a16="http://schemas.microsoft.com/office/drawing/2014/main" val="4173508196"/>
                    </a:ext>
                  </a:extLst>
                </a:gridCol>
                <a:gridCol w="1790188">
                  <a:extLst>
                    <a:ext uri="{9D8B030D-6E8A-4147-A177-3AD203B41FA5}">
                      <a16:colId xmlns:a16="http://schemas.microsoft.com/office/drawing/2014/main" val="32303127"/>
                    </a:ext>
                  </a:extLst>
                </a:gridCol>
                <a:gridCol w="1790188">
                  <a:extLst>
                    <a:ext uri="{9D8B030D-6E8A-4147-A177-3AD203B41FA5}">
                      <a16:colId xmlns:a16="http://schemas.microsoft.com/office/drawing/2014/main" val="1444765328"/>
                    </a:ext>
                  </a:extLst>
                </a:gridCol>
                <a:gridCol w="3456524">
                  <a:extLst>
                    <a:ext uri="{9D8B030D-6E8A-4147-A177-3AD203B41FA5}">
                      <a16:colId xmlns:a16="http://schemas.microsoft.com/office/drawing/2014/main" val="856104589"/>
                    </a:ext>
                  </a:extLst>
                </a:gridCol>
              </a:tblGrid>
              <a:tr h="119642">
                <a:tc rowSpan="2">
                  <a:txBody>
                    <a:bodyPr/>
                    <a:lstStyle/>
                    <a:p>
                      <a:pPr algn="ctr" fontAlgn="ctr"/>
                      <a:r>
                        <a:rPr lang="de-DE" sz="800" b="1" i="0" u="none" strike="noStrike" dirty="0">
                          <a:solidFill>
                            <a:srgbClr val="FFFFFF"/>
                          </a:solidFill>
                          <a:effectLst/>
                          <a:latin typeface="Arial" panose="020B0604020202020204" pitchFamily="34" charset="0"/>
                        </a:rPr>
                        <a:t>TSOs</a:t>
                      </a:r>
                    </a:p>
                  </a:txBody>
                  <a:tcPr marL="4233" marR="4233" marT="4233"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gridSpan="2">
                  <a:txBody>
                    <a:bodyPr/>
                    <a:lstStyle/>
                    <a:p>
                      <a:pPr algn="ctr" fontAlgn="ctr"/>
                      <a:r>
                        <a:rPr lang="de-DE" sz="800" b="1" i="0" u="none" strike="noStrike" dirty="0" err="1">
                          <a:solidFill>
                            <a:srgbClr val="FFFFFF"/>
                          </a:solidFill>
                          <a:effectLst/>
                          <a:latin typeface="Arial" panose="020B0604020202020204" pitchFamily="34" charset="0"/>
                        </a:rPr>
                        <a:t>Ramr</a:t>
                      </a:r>
                      <a:r>
                        <a:rPr lang="de-DE" sz="800" b="1" i="0" u="none" strike="noStrike" dirty="0">
                          <a:solidFill>
                            <a:srgbClr val="FFFFFF"/>
                          </a:solidFill>
                          <a:effectLst/>
                          <a:latin typeface="Arial" panose="020B0604020202020204" pitchFamily="34" charset="0"/>
                        </a:rPr>
                        <a:t> </a:t>
                      </a:r>
                      <a:r>
                        <a:rPr lang="de-DE" sz="800" b="1" i="0" u="none" strike="noStrike" dirty="0" err="1">
                          <a:solidFill>
                            <a:srgbClr val="FFFFFF"/>
                          </a:solidFill>
                          <a:effectLst/>
                          <a:latin typeface="Arial" panose="020B0604020202020204" pitchFamily="34" charset="0"/>
                        </a:rPr>
                        <a:t>values</a:t>
                      </a:r>
                      <a:endParaRPr lang="de-DE" sz="800" b="1" i="0" u="none" strike="noStrike" dirty="0">
                        <a:solidFill>
                          <a:srgbClr val="FFFFFF"/>
                        </a:solidFill>
                        <a:effectLst/>
                        <a:latin typeface="Arial" panose="020B0604020202020204" pitchFamily="34" charset="0"/>
                      </a:endParaRP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hMerge="1">
                  <a:txBody>
                    <a:bodyPr/>
                    <a:lstStyle/>
                    <a:p>
                      <a:endParaRPr lang="de-DE"/>
                    </a:p>
                  </a:txBody>
                  <a:tcPr/>
                </a:tc>
                <a:tc rowSpan="2">
                  <a:txBody>
                    <a:bodyPr/>
                    <a:lstStyle/>
                    <a:p>
                      <a:pPr algn="ctr" fontAlgn="ctr"/>
                      <a:r>
                        <a:rPr lang="de-DE" sz="800" b="1" i="0" u="none" strike="noStrike">
                          <a:solidFill>
                            <a:srgbClr val="FFFFFF"/>
                          </a:solidFill>
                          <a:effectLst/>
                          <a:latin typeface="Arial" panose="020B0604020202020204" pitchFamily="34" charset="0"/>
                        </a:rPr>
                        <a:t>Comments</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3366FF"/>
                    </a:solidFill>
                  </a:tcPr>
                </a:tc>
                <a:extLst>
                  <a:ext uri="{0D108BD9-81ED-4DB2-BD59-A6C34878D82A}">
                    <a16:rowId xmlns:a16="http://schemas.microsoft.com/office/drawing/2014/main" val="849763653"/>
                  </a:ext>
                </a:extLst>
              </a:tr>
              <a:tr h="101092">
                <a:tc vMerge="1">
                  <a:txBody>
                    <a:bodyPr/>
                    <a:lstStyle/>
                    <a:p>
                      <a:endParaRPr lang="de-DE"/>
                    </a:p>
                  </a:txBody>
                  <a:tcPr/>
                </a:tc>
                <a:tc>
                  <a:txBody>
                    <a:bodyPr/>
                    <a:lstStyle/>
                    <a:p>
                      <a:pPr algn="ctr" fontAlgn="ctr"/>
                      <a:r>
                        <a:rPr lang="de-DE" sz="800" b="1" i="0" u="none" strike="noStrike">
                          <a:solidFill>
                            <a:srgbClr val="FFFFFF"/>
                          </a:solidFill>
                          <a:effectLst/>
                          <a:latin typeface="Arial" panose="020B0604020202020204" pitchFamily="34" charset="0"/>
                        </a:rPr>
                        <a:t>BDs</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800" b="1" i="0" u="none" strike="noStrike">
                          <a:solidFill>
                            <a:srgbClr val="FFFFFF"/>
                          </a:solidFill>
                          <a:effectLst/>
                          <a:latin typeface="Arial" panose="020B0604020202020204" pitchFamily="34" charset="0"/>
                        </a:rPr>
                        <a:t>Value</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vMerge="1">
                  <a:txBody>
                    <a:bodyPr/>
                    <a:lstStyle/>
                    <a:p>
                      <a:endParaRPr lang="de-DE"/>
                    </a:p>
                  </a:txBody>
                  <a:tcPr/>
                </a:tc>
                <a:extLst>
                  <a:ext uri="{0D108BD9-81ED-4DB2-BD59-A6C34878D82A}">
                    <a16:rowId xmlns:a16="http://schemas.microsoft.com/office/drawing/2014/main" val="3155738003"/>
                  </a:ext>
                </a:extLst>
              </a:tr>
              <a:tr h="65174">
                <a:tc rowSpan="3">
                  <a:txBody>
                    <a:bodyPr/>
                    <a:lstStyle/>
                    <a:p>
                      <a:pPr algn="ctr" fontAlgn="ctr"/>
                      <a:r>
                        <a:rPr lang="de-DE" sz="800" b="0" i="0" u="none" strike="noStrike" dirty="0">
                          <a:solidFill>
                            <a:srgbClr val="000000"/>
                          </a:solidFill>
                          <a:effectLst/>
                          <a:latin typeface="Arial" panose="020B0604020202020204" pitchFamily="34" charset="0"/>
                        </a:rPr>
                        <a:t>APG</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18.4%</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en-US" sz="800" b="0" i="0" u="none" strike="noStrike" dirty="0">
                          <a:solidFill>
                            <a:srgbClr val="000000"/>
                          </a:solidFill>
                          <a:effectLst/>
                          <a:latin typeface="Arial" panose="020B0604020202020204" pitchFamily="34" charset="0"/>
                        </a:rPr>
                        <a:t>In line with linear trajectory in accordance with </a:t>
                      </a:r>
                      <a:r>
                        <a:rPr lang="en-US" sz="800" b="0" i="0" u="none" strike="noStrike" dirty="0">
                          <a:solidFill>
                            <a:srgbClr val="000000"/>
                          </a:solidFill>
                          <a:effectLst/>
                          <a:latin typeface="Arial" panose="020B0604020202020204" pitchFamily="34" charset="0"/>
                          <a:hlinkClick r:id="rId4"/>
                        </a:rPr>
                        <a:t>Action Plan.</a:t>
                      </a:r>
                      <a:endParaRPr lang="en-US"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88997670"/>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994311848"/>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133440567"/>
                  </a:ext>
                </a:extLst>
              </a:tr>
              <a:tr h="124279">
                <a:tc rowSpan="3">
                  <a:txBody>
                    <a:bodyPr/>
                    <a:lstStyle/>
                    <a:p>
                      <a:pPr algn="ctr" fontAlgn="ctr"/>
                      <a:r>
                        <a:rPr lang="de-DE" sz="800" b="0" i="0" u="none" strike="noStrike">
                          <a:solidFill>
                            <a:srgbClr val="000000"/>
                          </a:solidFill>
                          <a:effectLst/>
                          <a:latin typeface="Arial" panose="020B0604020202020204" pitchFamily="34" charset="0"/>
                        </a:rPr>
                        <a:t>CEPS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dirty="0" err="1">
                          <a:solidFill>
                            <a:srgbClr val="000000"/>
                          </a:solidFill>
                          <a:effectLst/>
                          <a:latin typeface="Arial" panose="020B0604020202020204" pitchFamily="34" charset="0"/>
                        </a:rPr>
                        <a:t>Static</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a:t>
                      </a: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0655902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536535601"/>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110211654"/>
                  </a:ext>
                </a:extLst>
              </a:tr>
              <a:tr h="124279">
                <a:tc rowSpan="3">
                  <a:txBody>
                    <a:bodyPr/>
                    <a:lstStyle/>
                    <a:p>
                      <a:pPr algn="ctr" fontAlgn="ctr"/>
                      <a:r>
                        <a:rPr lang="de-DE" sz="800" b="0" i="0" u="none" strike="noStrike">
                          <a:solidFill>
                            <a:srgbClr val="000000"/>
                          </a:solidFill>
                          <a:effectLst/>
                          <a:latin typeface="Arial" panose="020B0604020202020204" pitchFamily="34" charset="0"/>
                        </a:rPr>
                        <a:t>Eles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a:solidFill>
                            <a:srgbClr val="000000"/>
                          </a:solidFill>
                          <a:effectLst/>
                          <a:latin typeface="Arial" panose="020B0604020202020204" pitchFamily="34" charset="0"/>
                        </a:rPr>
                        <a:t>Static value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0844322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5652736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19192209"/>
                  </a:ext>
                </a:extLst>
              </a:tr>
              <a:tr h="82322">
                <a:tc rowSpan="3">
                  <a:txBody>
                    <a:bodyPr/>
                    <a:lstStyle/>
                    <a:p>
                      <a:pPr algn="ctr" fontAlgn="ctr"/>
                      <a:r>
                        <a:rPr lang="de-DE" sz="800" b="0" i="0" u="none" strike="noStrike">
                          <a:solidFill>
                            <a:srgbClr val="000000"/>
                          </a:solidFill>
                          <a:effectLst/>
                          <a:latin typeface="Arial" panose="020B0604020202020204" pitchFamily="34" charset="0"/>
                        </a:rPr>
                        <a:t>Elia</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 minus excessive LF</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line with its derogation on </a:t>
                      </a:r>
                      <a:r>
                        <a:rPr lang="en-US" sz="800" b="0" i="0" u="none" strike="noStrike" dirty="0" err="1">
                          <a:solidFill>
                            <a:srgbClr val="000000"/>
                          </a:solidFill>
                          <a:effectLst/>
                          <a:latin typeface="Arial" panose="020B0604020202020204" pitchFamily="34" charset="0"/>
                        </a:rPr>
                        <a:t>loopflows</a:t>
                      </a:r>
                      <a:r>
                        <a:rPr lang="en-US" sz="800" b="0" i="0" u="none" strike="noStrike" dirty="0">
                          <a:solidFill>
                            <a:srgbClr val="000000"/>
                          </a:solidFill>
                          <a:effectLst/>
                          <a:latin typeface="Arial" panose="020B0604020202020204" pitchFamily="34" charset="0"/>
                        </a:rPr>
                        <a:t>, Elia defines the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per CNEC per MTU taking 70% as a starting point and reducing in case of excessive </a:t>
                      </a:r>
                      <a:r>
                        <a:rPr lang="en-US" sz="800" b="0" i="0" u="none" strike="noStrike" dirty="0" err="1">
                          <a:solidFill>
                            <a:srgbClr val="000000"/>
                          </a:solidFill>
                          <a:effectLst/>
                          <a:latin typeface="Arial" panose="020B0604020202020204" pitchFamily="34" charset="0"/>
                        </a:rPr>
                        <a:t>loopflows</a:t>
                      </a:r>
                      <a:endParaRPr lang="en-US"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327988399"/>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21810572"/>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29433490"/>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German TSOs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21.3%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en-US" sz="800" b="0" i="0" u="none" strike="noStrike" dirty="0">
                          <a:solidFill>
                            <a:srgbClr val="000000"/>
                          </a:solidFill>
                          <a:effectLst/>
                          <a:latin typeface="Arial" panose="020B0604020202020204" pitchFamily="34" charset="0"/>
                        </a:rPr>
                        <a:t>According to the German action plan:</a:t>
                      </a:r>
                    </a:p>
                    <a:p>
                      <a:pPr algn="l" fontAlgn="ctr"/>
                      <a:r>
                        <a:rPr lang="en-US" sz="800" b="0" i="0" u="none" strike="noStrike" dirty="0">
                          <a:solidFill>
                            <a:srgbClr val="000000"/>
                          </a:solidFill>
                          <a:effectLst/>
                          <a:latin typeface="Arial" panose="020B0604020202020204" pitchFamily="34" charset="0"/>
                        </a:rPr>
                        <a:t>-Until BD 09/12: 11,5% (rounding required in CWE, therefore 12%)</a:t>
                      </a:r>
                    </a:p>
                    <a:p>
                      <a:pPr algn="l" fontAlgn="ctr"/>
                      <a:r>
                        <a:rPr lang="en-US" sz="800" b="0" i="0" u="none" strike="noStrike" dirty="0">
                          <a:solidFill>
                            <a:srgbClr val="000000"/>
                          </a:solidFill>
                          <a:effectLst/>
                          <a:latin typeface="Arial" panose="020B0604020202020204" pitchFamily="34" charset="0"/>
                        </a:rPr>
                        <a:t>-From BD 10/12/2020 21,3%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254941823"/>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46498262"/>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236957419"/>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HOPS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For majority of CNECs in the beginning, while for specific CNECs identified based on internal analysis (per ACER recommendation) will be defined differently (20%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11074064"/>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07539366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88790079"/>
                  </a:ext>
                </a:extLst>
              </a:tr>
              <a:tr h="148392">
                <a:tc rowSpan="3">
                  <a:txBody>
                    <a:bodyPr/>
                    <a:lstStyle/>
                    <a:p>
                      <a:pPr algn="ctr" fontAlgn="ctr"/>
                      <a:r>
                        <a:rPr lang="de-DE" sz="800" b="0" i="0" u="none" strike="noStrike" dirty="0">
                          <a:solidFill>
                            <a:srgbClr val="000000"/>
                          </a:solidFill>
                          <a:effectLst/>
                          <a:latin typeface="Arial" panose="020B0604020202020204" pitchFamily="34" charset="0"/>
                        </a:rPr>
                        <a:t>MAVIR</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a range of 30%-70%. 70% for the majority of the CNECs while 30%, 50% as well as 60% for a certain set of CNECs based on analysis. In parallel, a set of CNECs being close to high concentration of generation nodes has been set to MNECs as well</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40656779"/>
                  </a:ext>
                </a:extLst>
              </a:tr>
              <a:tr h="148392">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1527557"/>
                  </a:ext>
                </a:extLst>
              </a:tr>
              <a:tr h="148392">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785707290"/>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PSE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5% - 40%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Calculated according ACER methodology for all CNECs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33894427"/>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059750457"/>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020997968"/>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RTE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a:solidFill>
                            <a:srgbClr val="000000"/>
                          </a:solidFill>
                          <a:effectLst/>
                          <a:latin typeface="Arial" panose="020B0604020202020204" pitchFamily="34" charset="0"/>
                        </a:rPr>
                        <a:t>Static value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97748041"/>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23388800"/>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58283188"/>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SEPS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Some CNECs can have higher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 than 30%. Further updates towards the higher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values are expected based on the derogation process.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3206639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387106874"/>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904598214"/>
                  </a:ext>
                </a:extLst>
              </a:tr>
              <a:tr h="124279">
                <a:tc rowSpan="3">
                  <a:txBody>
                    <a:bodyPr/>
                    <a:lstStyle/>
                    <a:p>
                      <a:pPr algn="ctr" fontAlgn="ctr"/>
                      <a:r>
                        <a:rPr lang="de-DE" sz="800" b="0" i="0" u="none" strike="noStrike" dirty="0" err="1">
                          <a:solidFill>
                            <a:srgbClr val="000000"/>
                          </a:solidFill>
                          <a:effectLst/>
                          <a:latin typeface="Arial" panose="020B0604020202020204" pitchFamily="34" charset="0"/>
                        </a:rPr>
                        <a:t>TenneT</a:t>
                      </a:r>
                      <a:r>
                        <a:rPr lang="de-DE" sz="800" b="0" i="0" u="none" strike="noStrike" dirty="0">
                          <a:solidFill>
                            <a:srgbClr val="000000"/>
                          </a:solidFill>
                          <a:effectLst/>
                          <a:latin typeface="Arial" panose="020B0604020202020204" pitchFamily="34" charset="0"/>
                        </a:rPr>
                        <a:t> NL</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20%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line with action plan which defines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per CNE in range 20-70%. In addition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values per CNEC per MTU are updated to consider derogation on </a:t>
                      </a:r>
                      <a:r>
                        <a:rPr lang="en-US" sz="800" b="0" i="0" u="none" strike="noStrike" dirty="0" err="1">
                          <a:solidFill>
                            <a:srgbClr val="000000"/>
                          </a:solidFill>
                          <a:effectLst/>
                          <a:latin typeface="Arial" panose="020B0604020202020204" pitchFamily="34" charset="0"/>
                        </a:rPr>
                        <a:t>loopflows</a:t>
                      </a:r>
                      <a:r>
                        <a:rPr lang="en-US" sz="800" b="0" i="0" u="none" strike="noStrike" dirty="0">
                          <a:solidFill>
                            <a:srgbClr val="000000"/>
                          </a:solidFill>
                          <a:effectLst/>
                          <a:latin typeface="Arial" panose="020B0604020202020204" pitchFamily="34" charset="0"/>
                        </a:rPr>
                        <a:t>.</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83670096"/>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44537208"/>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325641108"/>
                  </a:ext>
                </a:extLst>
              </a:tr>
              <a:tr h="124279">
                <a:tc rowSpan="3">
                  <a:txBody>
                    <a:bodyPr/>
                    <a:lstStyle/>
                    <a:p>
                      <a:pPr algn="ctr" fontAlgn="ctr"/>
                      <a:r>
                        <a:rPr lang="de-DE" sz="800" b="0" i="0" u="none" strike="noStrike">
                          <a:solidFill>
                            <a:srgbClr val="000000"/>
                          </a:solidFill>
                          <a:effectLst/>
                          <a:latin typeface="Arial" panose="020B0604020202020204" pitchFamily="34" charset="0"/>
                        </a:rPr>
                        <a:t>Transelectrica</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01/02 – 28/02</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dirty="0" err="1">
                          <a:solidFill>
                            <a:srgbClr val="000000"/>
                          </a:solidFill>
                          <a:effectLst/>
                          <a:latin typeface="Arial" panose="020B0604020202020204" pitchFamily="34" charset="0"/>
                        </a:rPr>
                        <a:t>Static</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a:t>
                      </a: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19961069"/>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896197583"/>
                  </a:ext>
                </a:extLst>
              </a:tr>
              <a:tr h="124279">
                <a:tc vMerge="1">
                  <a:txBody>
                    <a:bodyPr/>
                    <a:lstStyle/>
                    <a:p>
                      <a:endParaRPr lang="de-DE"/>
                    </a:p>
                  </a:txBody>
                  <a:tcPr/>
                </a:tc>
                <a:tc>
                  <a:txBody>
                    <a:bodyPr/>
                    <a:lstStyle/>
                    <a:p>
                      <a:pPr algn="just" fontAlgn="ctr"/>
                      <a:r>
                        <a:rPr lang="de-DE" sz="5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5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437780470"/>
                  </a:ext>
                </a:extLst>
              </a:tr>
            </a:tbl>
          </a:graphicData>
        </a:graphic>
      </p:graphicFrame>
    </p:spTree>
    <p:extLst>
      <p:ext uri="{BB962C8B-B14F-4D97-AF65-F5344CB8AC3E}">
        <p14:creationId xmlns:p14="http://schemas.microsoft.com/office/powerpoint/2010/main" val="3207983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KPI6_0201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20210201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4090262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KPI6_0203</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20210203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483269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KPI6_0205</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20210205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975052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KPI6_0206</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20210206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783930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KPI6_0208</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20210208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214555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KPI6_0209</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20210209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478183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KPI6_0210</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20210210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621320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KPI6_0221</a:t>
            </a:r>
          </a:p>
        </p:txBody>
      </p:sp>
      <p:sp>
        <p:nvSpPr>
          <p:cNvPr id="5" name="Title 4">
            <a:extLst>
              <a:ext uri="{FF2B5EF4-FFF2-40B4-BE49-F238E27FC236}">
                <a16:creationId xmlns:a16="http://schemas.microsoft.com/office/drawing/2014/main" id="{C82AA29A-27C7-495D-8A3B-E214DE398854}"/>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20210221 (top: in MW, bottom: in % of Fmax)</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934982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KPI6_0222</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20210222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65025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KPI6_0225</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20210225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66765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2805670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KPI6_0228</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20210228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04821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3, 2021-02-04, 2021-02-08, 2021-02-06, 2021-02-05, 2021-02-0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31326600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10, 2021-02-17, 2021-02-25, 2021-02-22, 2021-02-21, 2021-02-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891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221743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3, 2021-02-04, 2021-02-08, 2021-02-06, 2021-02-05, 2021-02-0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BE</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031293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10, 2021-02-17, 2021-02-25, 2021-02-22, 2021-02-21, 2021-02-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BE</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3763951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BE</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34470930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1, 2021-02-03, 2021-02-04, 2021-02-08, 2021-02-06, 2021-02-05,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210245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9, 2021-02-10, 2021-02-17, 2021-02-25, 2021-02-22, 2021-02-2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a:t>
            </a:r>
          </a:p>
        </p:txBody>
      </p:sp>
      <p:sp>
        <p:nvSpPr>
          <p:cNvPr id="7"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8974742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46842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435499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1, 2021-02-03, 2021-02-04, 2021-02-08, 2021-02-06, 2021-02-05,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DE</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099915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9, 2021-02-10, 2021-02-17, 2021-02-25, 2021-02-22, 2021-02-2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DE</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5524952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DE</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494046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1, 2021-02-03, 2021-02-04, 2021-02-08, 2021-02-06, 2021-02-05,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2912521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42668126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9, 2021-02-10, 2021-02-17, 2021-02-25, 2021-02-22, 2021-02-2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4909090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3, 2021-02-04, 2021-02-08, 2021-02-06, 2021-02-05, 2021-02-0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HR</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5074833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HR</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9532291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10, 2021-02-17, 2021-02-25, 2021-02-22, 2021-02-21, 2021-02-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HR</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4615543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3, 2021-02-04, 2021-02-08, 2021-02-06, 2021-02-05, 2021-02-0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3454728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28592213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10, 2021-02-17, 2021-02-25, 2021-02-22, 2021-02-21, 2021-02-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5269898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286596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3, 2021-02-04, 2021-02-08, 2021-02-06, 2021-02-05, 2021-02-0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NL</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8230059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10, 2021-02-17, 2021-02-25, 2021-02-22, 2021-02-21, 2021-02-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NL</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16611651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NL</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7511733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3, 2021-02-04, 2021-02-08, 2021-02-06, 2021-02-05, 2021-02-0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39780083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10, 2021-02-17, 2021-02-25, 2021-02-22, 2021-02-21, 2021-02-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42611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28,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4364006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03, 2021-02-04, 2021-02-08, 2021-02-06, 2021-02-05, 2021-02-0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RO</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4524581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2-10, 2021-02-17, 2021-02-25, 2021-02-22, 2021-02-21, 2021-02-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RO</a:t>
            </a:r>
          </a:p>
        </p:txBody>
      </p:sp>
      <p:sp>
        <p:nvSpPr>
          <p:cNvPr id="6"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a:t>
            </a:r>
            <a:r>
              <a:rPr lang="en-US" kern="0" dirty="0">
                <a:latin typeface="Arial"/>
              </a:rPr>
              <a:t>BZ</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BD</a:t>
            </a:r>
          </a:p>
        </p:txBody>
      </p:sp>
    </p:spTree>
    <p:extLst>
      <p:ext uri="{BB962C8B-B14F-4D97-AF65-F5344CB8AC3E}">
        <p14:creationId xmlns:p14="http://schemas.microsoft.com/office/powerpoint/2010/main" val="2363331915"/>
      </p:ext>
    </p:extLst>
  </p:cSld>
  <p:clrMapOvr>
    <a:masterClrMapping/>
  </p:clrMapOvr>
</p:sld>
</file>

<file path=ppt/theme/theme1.xml><?xml version="1.0" encoding="utf-8"?>
<a:theme xmlns:a="http://schemas.openxmlformats.org/drawingml/2006/main" name="8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6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3.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18900</Words>
  <Application>Microsoft Office PowerPoint</Application>
  <PresentationFormat>A4 Paper (210x297 mm)</PresentationFormat>
  <Paragraphs>4659</Paragraphs>
  <Slides>193</Slides>
  <Notes>143</Notes>
  <HiddenSlides>0</HiddenSlides>
  <MMClips>0</MMClips>
  <ScaleCrop>false</ScaleCrop>
  <HeadingPairs>
    <vt:vector size="4" baseType="variant">
      <vt:variant>
        <vt:lpstr>Theme</vt:lpstr>
      </vt:variant>
      <vt:variant>
        <vt:i4>3</vt:i4>
      </vt:variant>
      <vt:variant>
        <vt:lpstr>Slide Titles</vt:lpstr>
      </vt:variant>
      <vt:variant>
        <vt:i4>193</vt:i4>
      </vt:variant>
    </vt:vector>
  </HeadingPairs>
  <TitlesOfParts>
    <vt:vector size="196" baseType="lpstr">
      <vt:lpstr>8_Magnus Red 4ENERGY</vt:lpstr>
      <vt:lpstr>6_Magnus Red 4ENERGY</vt:lpstr>
      <vt:lpstr>7_Magnus Red 4ENERGY</vt:lpstr>
      <vt:lpstr>PowerPoint Presentation</vt:lpstr>
      <vt:lpstr>Parallel Run KPI report</vt:lpstr>
      <vt:lpstr>Parallel Run KPI report</vt:lpstr>
      <vt:lpstr>Parallel Run KPI report</vt:lpstr>
      <vt:lpstr>Parallel Run KPI report</vt:lpstr>
      <vt:lpstr>Parallel Run KPI report</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5</vt:lpstr>
      <vt:lpstr>KPI6_0201</vt:lpstr>
      <vt:lpstr>KPI6_0203</vt:lpstr>
      <vt:lpstr>KPI6_0205</vt:lpstr>
      <vt:lpstr>KPI6_0206</vt:lpstr>
      <vt:lpstr>KPI6_0208</vt:lpstr>
      <vt:lpstr>KPI6_0209</vt:lpstr>
      <vt:lpstr>KPI6_0210</vt:lpstr>
      <vt:lpstr>KPI6_0221</vt:lpstr>
      <vt:lpstr>KPI6_0222</vt:lpstr>
      <vt:lpstr>KPI6_0225</vt:lpstr>
      <vt:lpstr>KPI6_0228</vt:lpstr>
      <vt:lpstr>AT</vt:lpstr>
      <vt:lpstr>AT</vt:lpstr>
      <vt:lpstr>AT</vt:lpstr>
      <vt:lpstr>BE</vt:lpstr>
      <vt:lpstr>BE</vt:lpstr>
      <vt:lpstr>BE</vt:lpstr>
      <vt:lpstr>CZ</vt:lpstr>
      <vt:lpstr>CZ</vt:lpstr>
      <vt:lpstr>CZ</vt:lpstr>
      <vt:lpstr>DE</vt:lpstr>
      <vt:lpstr>DE</vt:lpstr>
      <vt:lpstr>DE</vt:lpstr>
      <vt:lpstr>FR</vt:lpstr>
      <vt:lpstr>FR</vt:lpstr>
      <vt:lpstr>FR</vt:lpstr>
      <vt:lpstr>HR</vt:lpstr>
      <vt:lpstr>HR</vt:lpstr>
      <vt:lpstr>HR</vt:lpstr>
      <vt:lpstr>HU</vt:lpstr>
      <vt:lpstr>HU</vt:lpstr>
      <vt:lpstr>HU</vt:lpstr>
      <vt:lpstr>NL</vt:lpstr>
      <vt:lpstr>NL</vt:lpstr>
      <vt:lpstr>NL</vt:lpstr>
      <vt:lpstr>PL</vt:lpstr>
      <vt:lpstr>PL</vt:lpstr>
      <vt:lpstr>PL</vt:lpstr>
      <vt:lpstr>RO</vt:lpstr>
      <vt:lpstr>RO</vt:lpstr>
      <vt:lpstr>RO</vt:lpstr>
      <vt:lpstr>SI</vt:lpstr>
      <vt:lpstr>SI</vt:lpstr>
      <vt:lpstr>SI</vt:lpstr>
      <vt:lpstr>SK</vt:lpstr>
      <vt:lpstr>SK</vt:lpstr>
      <vt:lpstr>SK</vt:lpstr>
      <vt:lpstr>Parallel Run KPI report</vt:lpstr>
      <vt:lpstr>Parallel Run KPI report</vt:lpstr>
      <vt:lpstr>Parallel Run KPI report</vt:lpstr>
      <vt:lpstr>Parallel Run KPI report</vt:lpstr>
      <vt:lpstr>Parallel Run KPI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32</cp:revision>
  <dcterms:created xsi:type="dcterms:W3CDTF">2018-12-04T09:56:18Z</dcterms:created>
  <dcterms:modified xsi:type="dcterms:W3CDTF">2021-06-21T08:18:17Z</dcterms:modified>
</cp:coreProperties>
</file>