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50" r:id="rId1"/>
  </p:sldMasterIdLst>
  <p:notesMasterIdLst>
    <p:notesMasterId r:id="rId9"/>
  </p:notesMasterIdLst>
  <p:sldIdLst>
    <p:sldId id="256" r:id="rId2"/>
    <p:sldId id="257" r:id="rId3"/>
    <p:sldId id="265" r:id="rId4"/>
    <p:sldId id="261" r:id="rId5"/>
    <p:sldId id="266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1651"/>
    <a:srgbClr val="00A800"/>
    <a:srgbClr val="E6E9EB"/>
    <a:srgbClr val="3D66A0"/>
    <a:srgbClr val="D99694"/>
    <a:srgbClr val="ABC1DF"/>
    <a:srgbClr val="FF9300"/>
    <a:srgbClr val="009051"/>
    <a:srgbClr val="19345F"/>
    <a:srgbClr val="C2C9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0272"/>
  </p:normalViewPr>
  <p:slideViewPr>
    <p:cSldViewPr snapToGrid="0">
      <p:cViewPr varScale="1">
        <p:scale>
          <a:sx n="90" d="100"/>
          <a:sy n="90" d="100"/>
        </p:scale>
        <p:origin x="8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00D3F4C-0064-460F-AAB8-0D56AF05EBAA}" type="datetimeFigureOut">
              <a:rPr lang="en-US"/>
              <a:pPr>
                <a:defRPr/>
              </a:pPr>
              <a:t>5/5/2022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96B1C30-9CA1-4C5E-8D96-370805A8F761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159556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lang="en-US" sz="4800" kern="1200" spc="-50" dirty="0">
                <a:solidFill>
                  <a:srgbClr val="404040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2D483-DADD-4C19-A580-36F7E126CC18}" type="datetime1">
              <a:rPr lang="en-GB" smtClean="0"/>
              <a:t>05/05/2022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JAO S.A.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F1EAC8-EAE7-456F-BF9D-40FECC92E7BE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10" name="Picture 9" descr="../../../../../../CASC/Library/Containers/com.apple.mail/Data/Library/Mail%20Downloads/15AFFBB1-BDB0-4351-8225-E92BFD412CB2/JAO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033" y="2102394"/>
            <a:ext cx="3314586" cy="18581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4214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ED9D5-BDBF-4CE1-A7D6-A0340C6584D2}" type="datetime1">
              <a:rPr lang="en-GB" smtClean="0"/>
              <a:t>05/05/2022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JAO S.A.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B9DC1-9C42-42DA-A98D-23F06CB530F8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21128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09CB7-40AE-4619-BCC5-8436E9CBF7C1}" type="datetime1">
              <a:rPr lang="en-GB" smtClean="0"/>
              <a:t>05/05/2022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JAO S.A.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A36AAA-AE86-45DA-B371-21E0984E39F9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93572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51088-B614-441E-BEF2-C6E5833C6E92}" type="datetime1">
              <a:rPr lang="en-GB" smtClean="0"/>
              <a:t>05/05/2022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JAO S.A.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994C03-1725-4089-B780-A3C3763C7BBF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43681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8900000" flipH="1">
            <a:off x="6514875" y="1294389"/>
            <a:ext cx="4542857" cy="4228571"/>
          </a:xfrm>
          <a:prstGeom prst="rect">
            <a:avLst/>
          </a:prstGeom>
        </p:spPr>
      </p:pic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E626E-4F65-4F6A-B62B-E5AD0A23F534}" type="datetime1">
              <a:rPr lang="en-GB" smtClean="0"/>
              <a:t>05/05/2022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JAO S.A.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1B4A5-6FAD-4216-A305-C8E9213F481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83264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69E35-FDE8-42D0-8B03-243239482517}" type="datetime1">
              <a:rPr lang="en-GB" smtClean="0"/>
              <a:t>05/05/2022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JAO S.A.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C40F00-2DA6-43DC-9359-F0CDBCDDECA6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120669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AAD4A-BA87-4B67-A1AF-8D97EF1ADE58}" type="datetime1">
              <a:rPr lang="en-GB" smtClean="0"/>
              <a:t>05/05/2022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JAO S.A.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1A218-A8D3-48B6-A946-C113017C78D3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1947887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1E9B0-056C-43DE-8A09-DE301DF49906}" type="datetime1">
              <a:rPr lang="en-GB" smtClean="0"/>
              <a:t>05/05/2022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JAO S.A.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9AE54-70AB-4959-BB99-F77CE3D3F279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89439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CFDAC-A323-4B20-9A00-3B758B0D0EEB}" type="datetime1">
              <a:rPr lang="en-GB" smtClean="0"/>
              <a:t>05/05/2022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JAO S.A.</a:t>
            </a:r>
            <a:endParaRPr lang="en-US" dirty="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D0F6CC-7A35-45B5-8491-B4B328EB7009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56786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8900000" flipH="1">
            <a:off x="6514875" y="1294389"/>
            <a:ext cx="4542857" cy="4228571"/>
          </a:xfrm>
          <a:prstGeom prst="rect">
            <a:avLst/>
          </a:prstGeom>
        </p:spPr>
      </p:pic>
      <p:sp>
        <p:nvSpPr>
          <p:cNvPr id="5" name="Rectangle 7"/>
          <p:cNvSpPr/>
          <p:nvPr/>
        </p:nvSpPr>
        <p:spPr>
          <a:xfrm>
            <a:off x="0" y="0"/>
            <a:ext cx="40513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4040188" y="0"/>
            <a:ext cx="635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65138" y="6459538"/>
            <a:ext cx="2619375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2538A7C1-A7D8-47B5-9C7A-02376BC7B4D2}" type="datetime1">
              <a:rPr lang="en-GB" smtClean="0"/>
              <a:t>05/05/2022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538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JAO S.A.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CFBF80-CEF8-413E-8E3C-4AB9112263DE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09311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0" y="4914900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927E4-EABD-42E0-A65D-D2F913671D8C}" type="datetime1">
              <a:rPr lang="en-GB" smtClean="0"/>
              <a:t>05/05/2022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JAO S.A.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F6689-FCC8-4750-8525-B7991644D4DC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47294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 rot="18900000" flipH="1">
            <a:off x="6514875" y="1294389"/>
            <a:ext cx="4542857" cy="42285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6963" y="1846263"/>
            <a:ext cx="100584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text styles</a:t>
            </a:r>
          </a:p>
          <a:p>
            <a:pPr lvl="1"/>
            <a:r>
              <a:rPr lang="en-US" altLang="tr-TR" smtClean="0"/>
              <a:t>Second level</a:t>
            </a:r>
          </a:p>
          <a:p>
            <a:pPr lvl="2"/>
            <a:r>
              <a:rPr lang="en-US" altLang="tr-TR" smtClean="0"/>
              <a:t>Third level</a:t>
            </a:r>
          </a:p>
          <a:p>
            <a:pPr lvl="3"/>
            <a:r>
              <a:rPr lang="en-US" altLang="tr-TR" smtClean="0"/>
              <a:t>Fourth level</a:t>
            </a:r>
          </a:p>
          <a:p>
            <a:pPr lvl="4"/>
            <a:r>
              <a:rPr lang="en-US" altLang="tr-TR" smtClean="0"/>
              <a:t>Fifth level</a:t>
            </a:r>
            <a:endParaRPr lang="en-US" alt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963" y="6459538"/>
            <a:ext cx="247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093924-35A4-474D-8E2C-BA2AB6C87FB6}" type="datetime1">
              <a:rPr lang="en-GB" smtClean="0"/>
              <a:t>05/05/2022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75" y="6459538"/>
            <a:ext cx="482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 cap="all" baseline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JAO S.A.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1238" y="6459538"/>
            <a:ext cx="13112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410A6CA5-CD41-4BC6-9E93-8EE7CAEC2898}" type="slidenum">
              <a:rPr lang="en-US" altLang="tr-TR"/>
              <a:pPr/>
              <a:t>‹#›</a:t>
            </a:fld>
            <a:endParaRPr lang="en-US" alt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800" y="1738313"/>
            <a:ext cx="996632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0" r:id="rId1"/>
    <p:sldLayoutId id="2147484185" r:id="rId2"/>
    <p:sldLayoutId id="2147484191" r:id="rId3"/>
    <p:sldLayoutId id="2147484186" r:id="rId4"/>
    <p:sldLayoutId id="2147484187" r:id="rId5"/>
    <p:sldLayoutId id="2147484188" r:id="rId6"/>
    <p:sldLayoutId id="2147484192" r:id="rId7"/>
    <p:sldLayoutId id="2147484193" r:id="rId8"/>
    <p:sldLayoutId id="2147484194" r:id="rId9"/>
    <p:sldLayoutId id="2147484189" r:id="rId10"/>
    <p:sldLayoutId id="2147484195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9pPr>
    </p:titleStyle>
    <p:bodyStyle>
      <a:lvl1pPr marL="90488" indent="-90488" algn="l" rtl="0" eaLnBrk="1" fontAlgn="base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o.eu/resource-center/registration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ervicedesk.jao.eu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ibp.cards@ing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nsideBusiness.Support@ing.com" TargetMode="External"/><Relationship Id="rId2" Type="http://schemas.openxmlformats.org/officeDocument/2006/relationships/hyperlink" Target="https://www.ingwb.com/online-applications/contac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ING </a:t>
            </a:r>
            <a:r>
              <a:rPr lang="en-US" dirty="0" err="1" smtClean="0"/>
              <a:t>InsideBusiness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JAO S.A.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1EAC8-EAE7-456F-BF9D-40FECC92E7BE}" type="slidenum">
              <a:rPr lang="en-US" altLang="tr-TR" smtClean="0"/>
              <a:pPr/>
              <a:t>1</a:t>
            </a:fld>
            <a:endParaRPr lang="en-US" alt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E61F0E-CB94-4AA0-9B95-843E18484B2C}" type="datetime1">
              <a:rPr lang="en-GB" smtClean="0"/>
              <a:t>05/05/2022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97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6964" y="1846263"/>
            <a:ext cx="10058400" cy="4022725"/>
          </a:xfrm>
        </p:spPr>
        <p:txBody>
          <a:bodyPr/>
          <a:lstStyle/>
          <a:p>
            <a:r>
              <a:rPr lang="en-GB" dirty="0"/>
              <a:t>As a </a:t>
            </a:r>
            <a:r>
              <a:rPr lang="en-GB" dirty="0" smtClean="0"/>
              <a:t>registered </a:t>
            </a:r>
            <a:r>
              <a:rPr lang="en-GB" dirty="0"/>
              <a:t>market </a:t>
            </a:r>
            <a:r>
              <a:rPr lang="en-GB" dirty="0" smtClean="0"/>
              <a:t>participant, JAO assigned you </a:t>
            </a:r>
            <a:r>
              <a:rPr lang="en-GB" dirty="0"/>
              <a:t>a dedicated business account </a:t>
            </a:r>
            <a:r>
              <a:rPr lang="en-GB" dirty="0" smtClean="0"/>
              <a:t>at ING Luxembourg. You can monitor the movements on your business account on the e-banking platform ING </a:t>
            </a:r>
            <a:r>
              <a:rPr lang="en-GB" dirty="0" err="1" smtClean="0"/>
              <a:t>InsideBusiness</a:t>
            </a:r>
            <a:r>
              <a:rPr lang="en-GB" dirty="0" smtClean="0"/>
              <a:t>.</a:t>
            </a:r>
          </a:p>
          <a:p>
            <a:r>
              <a:rPr lang="en-GB" dirty="0" smtClean="0"/>
              <a:t>In this presentation, </a:t>
            </a:r>
            <a:r>
              <a:rPr lang="en-GB" dirty="0"/>
              <a:t>we will walk you through </a:t>
            </a:r>
            <a:r>
              <a:rPr lang="en-GB" dirty="0" smtClean="0"/>
              <a:t>key aspects of ING </a:t>
            </a:r>
            <a:r>
              <a:rPr lang="en-GB" dirty="0" err="1" smtClean="0"/>
              <a:t>InsideBusiness</a:t>
            </a:r>
            <a:r>
              <a:rPr lang="en-GB" dirty="0" smtClean="0"/>
              <a:t>:</a:t>
            </a:r>
          </a:p>
          <a:p>
            <a:endParaRPr lang="en-GB" sz="800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GB" dirty="0" smtClean="0"/>
              <a:t> </a:t>
            </a:r>
            <a:r>
              <a:rPr lang="en-GB" u="sng" dirty="0" smtClean="0"/>
              <a:t>Access:</a:t>
            </a:r>
            <a:r>
              <a:rPr lang="en-GB" dirty="0" smtClean="0"/>
              <a:t> We will explain you the procedure in order to get access.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dirty="0" smtClean="0"/>
              <a:t> </a:t>
            </a:r>
            <a:r>
              <a:rPr lang="en-GB" u="sng" dirty="0" smtClean="0"/>
              <a:t>Registration process:</a:t>
            </a:r>
            <a:r>
              <a:rPr lang="en-GB" dirty="0" smtClean="0"/>
              <a:t> Key steps of the registration process.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dirty="0" smtClean="0"/>
              <a:t> </a:t>
            </a:r>
            <a:r>
              <a:rPr lang="en-GB" u="sng" dirty="0" smtClean="0"/>
              <a:t>Technical </a:t>
            </a:r>
            <a:r>
              <a:rPr lang="en-GB" u="sng" dirty="0"/>
              <a:t>s</a:t>
            </a:r>
            <a:r>
              <a:rPr lang="en-GB" u="sng" dirty="0" smtClean="0"/>
              <a:t>upport</a:t>
            </a:r>
            <a:r>
              <a:rPr lang="en-GB" u="sng" dirty="0"/>
              <a:t>:</a:t>
            </a:r>
            <a:r>
              <a:rPr lang="en-GB" dirty="0"/>
              <a:t> Who to contact depending on the nature of the issue</a:t>
            </a:r>
            <a:r>
              <a:rPr lang="en-GB" dirty="0" smtClean="0"/>
              <a:t>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dirty="0" smtClean="0"/>
              <a:t> </a:t>
            </a:r>
            <a:r>
              <a:rPr lang="en-GB" u="sng" dirty="0" smtClean="0"/>
              <a:t>User guide:</a:t>
            </a:r>
            <a:r>
              <a:rPr lang="en-GB" dirty="0"/>
              <a:t> </a:t>
            </a:r>
            <a:r>
              <a:rPr lang="en-GB" dirty="0" smtClean="0"/>
              <a:t>how to basically navigate the platform. How to check your account’s balance and download reports such as statements.</a:t>
            </a:r>
          </a:p>
          <a:p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B51088-B614-441E-BEF2-C6E5833C6E92}" type="datetime1">
              <a:rPr lang="en-GB" smtClean="0"/>
              <a:t>05/05/2022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JAO S.A.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4C03-1725-4089-B780-A3C3763C7BBF}" type="slidenum">
              <a:rPr lang="en-US" altLang="tr-TR" smtClean="0"/>
              <a:pPr/>
              <a:t>2</a:t>
            </a:fld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94752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get access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5194" y="421345"/>
            <a:ext cx="3969597" cy="558165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B51088-B614-441E-BEF2-C6E5833C6E92}" type="datetime1">
              <a:rPr lang="en-GB" smtClean="0"/>
              <a:t>05/05/2022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JAO S.A.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4C03-1725-4089-B780-A3C3763C7BBF}" type="slidenum">
              <a:rPr lang="en-US" altLang="tr-TR" smtClean="0"/>
              <a:pPr/>
              <a:t>3</a:t>
            </a:fld>
            <a:endParaRPr lang="en-US" altLang="tr-TR"/>
          </a:p>
        </p:txBody>
      </p:sp>
      <p:sp>
        <p:nvSpPr>
          <p:cNvPr id="8" name="TextBox 7"/>
          <p:cNvSpPr txBox="1"/>
          <p:nvPr/>
        </p:nvSpPr>
        <p:spPr>
          <a:xfrm>
            <a:off x="1096963" y="1892410"/>
            <a:ext cx="6059211" cy="3904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096963" y="2090129"/>
            <a:ext cx="5820355" cy="3912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BD2D67"/>
              </a:buClr>
              <a:buSzPct val="100000"/>
              <a:buFont typeface="Wingdings" panose="05000000000000000000" pitchFamily="2" charset="2"/>
              <a:buChar char="v"/>
            </a:pPr>
            <a:r>
              <a:rPr lang="en-GB" sz="1600" dirty="0">
                <a:solidFill>
                  <a:srgbClr val="404040"/>
                </a:solidFill>
                <a:latin typeface="Calibri"/>
              </a:rPr>
              <a:t>The login to ING </a:t>
            </a:r>
            <a:r>
              <a:rPr lang="en-GB" sz="1600" dirty="0" err="1" smtClean="0">
                <a:solidFill>
                  <a:srgbClr val="404040"/>
                </a:solidFill>
                <a:latin typeface="Calibri"/>
              </a:rPr>
              <a:t>InsideBusiness</a:t>
            </a:r>
            <a:r>
              <a:rPr lang="en-GB" sz="1600" dirty="0" smtClean="0">
                <a:solidFill>
                  <a:srgbClr val="404040"/>
                </a:solidFill>
                <a:latin typeface="Calibri"/>
              </a:rPr>
              <a:t> </a:t>
            </a:r>
            <a:r>
              <a:rPr lang="en-GB" sz="1600" dirty="0">
                <a:solidFill>
                  <a:srgbClr val="404040"/>
                </a:solidFill>
                <a:latin typeface="Calibri"/>
              </a:rPr>
              <a:t>will be linked to an individual of your choice from your company. </a:t>
            </a:r>
            <a:r>
              <a:rPr lang="en-GB" sz="1600" u="sng" dirty="0">
                <a:solidFill>
                  <a:srgbClr val="404040"/>
                </a:solidFill>
                <a:latin typeface="Calibri"/>
              </a:rPr>
              <a:t>Registration is limited to 2 users per company</a:t>
            </a:r>
            <a:r>
              <a:rPr lang="en-GB" sz="1600" u="sng" dirty="0" smtClean="0">
                <a:solidFill>
                  <a:srgbClr val="404040"/>
                </a:solidFill>
                <a:latin typeface="Calibri"/>
              </a:rPr>
              <a:t>.</a:t>
            </a:r>
            <a:endParaRPr lang="en-GB" sz="1600" u="sng" dirty="0" smtClean="0">
              <a:solidFill>
                <a:srgbClr val="404040"/>
              </a:solidFill>
              <a:latin typeface="Calibri"/>
              <a:cs typeface="+mn-cs"/>
            </a:endParaRPr>
          </a:p>
          <a:p>
            <a:pPr marL="285750" lvl="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BD2D67"/>
              </a:buClr>
              <a:buSzPct val="100000"/>
              <a:buFont typeface="Wingdings" panose="05000000000000000000" pitchFamily="2" charset="2"/>
              <a:buChar char="v"/>
            </a:pPr>
            <a:r>
              <a:rPr lang="en-GB" sz="1600" dirty="0" smtClean="0">
                <a:solidFill>
                  <a:srgbClr val="404040"/>
                </a:solidFill>
                <a:latin typeface="Calibri"/>
                <a:cs typeface="+mn-cs"/>
              </a:rPr>
              <a:t>Every </a:t>
            </a:r>
            <a:r>
              <a:rPr lang="en-GB" sz="1600" dirty="0">
                <a:solidFill>
                  <a:srgbClr val="404040"/>
                </a:solidFill>
                <a:latin typeface="Calibri"/>
                <a:cs typeface="+mn-cs"/>
              </a:rPr>
              <a:t>user has to provide personal information on the </a:t>
            </a:r>
            <a:r>
              <a:rPr lang="en-GB" sz="1600" dirty="0" smtClean="0">
                <a:solidFill>
                  <a:srgbClr val="404040"/>
                </a:solidFill>
                <a:latin typeface="Calibri"/>
                <a:cs typeface="+mn-cs"/>
              </a:rPr>
              <a:t>User Access </a:t>
            </a:r>
            <a:r>
              <a:rPr lang="en-GB" sz="1600" dirty="0">
                <a:solidFill>
                  <a:srgbClr val="404040"/>
                </a:solidFill>
                <a:latin typeface="Calibri"/>
                <a:cs typeface="+mn-cs"/>
              </a:rPr>
              <a:t>Form and a copy of his/her ID card or passport. The form is available on JAO’s website on the section </a:t>
            </a:r>
            <a:r>
              <a:rPr lang="en-GB" sz="1600" dirty="0" smtClean="0">
                <a:solidFill>
                  <a:srgbClr val="404040"/>
                </a:solidFill>
                <a:latin typeface="Calibri"/>
                <a:cs typeface="+mn-cs"/>
              </a:rPr>
              <a:t>Documents</a:t>
            </a:r>
            <a:r>
              <a:rPr lang="en-GB" sz="1600" dirty="0" smtClean="0">
                <a:solidFill>
                  <a:srgbClr val="404040"/>
                </a:solidFill>
                <a:latin typeface="Calibri"/>
                <a:cs typeface="+mn-cs"/>
              </a:rPr>
              <a:t>/Resource </a:t>
            </a:r>
            <a:r>
              <a:rPr lang="en-GB" sz="1600" dirty="0" err="1" smtClean="0">
                <a:solidFill>
                  <a:srgbClr val="404040"/>
                </a:solidFill>
                <a:latin typeface="Calibri"/>
                <a:cs typeface="+mn-cs"/>
              </a:rPr>
              <a:t>center</a:t>
            </a:r>
            <a:r>
              <a:rPr lang="en-GB" sz="1600" dirty="0" smtClean="0">
                <a:solidFill>
                  <a:srgbClr val="404040"/>
                </a:solidFill>
                <a:latin typeface="Calibri"/>
                <a:cs typeface="+mn-cs"/>
              </a:rPr>
              <a:t>/Collateral and Auction Tool </a:t>
            </a:r>
            <a:r>
              <a:rPr lang="en-GB" sz="1600" dirty="0" smtClean="0">
                <a:solidFill>
                  <a:srgbClr val="404040"/>
                </a:solidFill>
                <a:latin typeface="Calibri"/>
                <a:cs typeface="+mn-cs"/>
              </a:rPr>
              <a:t>F</a:t>
            </a:r>
            <a:r>
              <a:rPr lang="en-GB" sz="1600" dirty="0" smtClean="0">
                <a:solidFill>
                  <a:srgbClr val="404040"/>
                </a:solidFill>
                <a:latin typeface="Calibri"/>
                <a:cs typeface="+mn-cs"/>
              </a:rPr>
              <a:t>orms: </a:t>
            </a:r>
            <a:r>
              <a:rPr lang="en-GB" sz="1600" dirty="0" smtClean="0">
                <a:solidFill>
                  <a:srgbClr val="404040"/>
                </a:solidFill>
                <a:latin typeface="Calibri"/>
                <a:cs typeface="+mn-cs"/>
                <a:hlinkClick r:id="rId3"/>
              </a:rPr>
              <a:t>http</a:t>
            </a:r>
            <a:r>
              <a:rPr lang="en-GB" sz="1600" dirty="0">
                <a:solidFill>
                  <a:srgbClr val="404040"/>
                </a:solidFill>
                <a:latin typeface="Calibri"/>
                <a:cs typeface="+mn-cs"/>
                <a:hlinkClick r:id="rId3"/>
              </a:rPr>
              <a:t>://www.jao.eu/resource-center/registration</a:t>
            </a:r>
            <a:endParaRPr lang="en-GB" sz="1600" dirty="0" smtClean="0">
              <a:solidFill>
                <a:srgbClr val="404040"/>
              </a:solidFill>
              <a:latin typeface="Calibri"/>
              <a:cs typeface="+mn-cs"/>
            </a:endParaRPr>
          </a:p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BD2D67"/>
              </a:buClr>
              <a:buSzPct val="100000"/>
              <a:buFont typeface="Wingdings" panose="05000000000000000000" pitchFamily="2" charset="2"/>
              <a:buChar char="v"/>
            </a:pPr>
            <a:r>
              <a:rPr lang="en-GB" sz="1600" dirty="0" smtClean="0">
                <a:solidFill>
                  <a:srgbClr val="404040"/>
                </a:solidFill>
                <a:latin typeface="Calibri"/>
                <a:cs typeface="+mn-cs"/>
              </a:rPr>
              <a:t>Note </a:t>
            </a:r>
            <a:r>
              <a:rPr lang="en-GB" sz="1600" dirty="0">
                <a:solidFill>
                  <a:srgbClr val="404040"/>
                </a:solidFill>
                <a:latin typeface="Calibri"/>
                <a:cs typeface="+mn-cs"/>
              </a:rPr>
              <a:t>that the form has to be filled out electronically, </a:t>
            </a:r>
            <a:r>
              <a:rPr lang="en-GB" sz="1600" dirty="0" smtClean="0">
                <a:solidFill>
                  <a:srgbClr val="404040"/>
                </a:solidFill>
                <a:latin typeface="Calibri"/>
                <a:cs typeface="+mn-cs"/>
              </a:rPr>
              <a:t>signed </a:t>
            </a:r>
            <a:r>
              <a:rPr lang="en-GB" sz="1600" dirty="0">
                <a:solidFill>
                  <a:srgbClr val="404040"/>
                </a:solidFill>
                <a:latin typeface="Calibri"/>
                <a:cs typeface="+mn-cs"/>
              </a:rPr>
              <a:t>by a company’s legal representative and the ID/passport needs to </a:t>
            </a:r>
            <a:r>
              <a:rPr lang="en-GB" sz="1600" dirty="0" smtClean="0">
                <a:solidFill>
                  <a:srgbClr val="404040"/>
                </a:solidFill>
                <a:latin typeface="Calibri"/>
                <a:cs typeface="+mn-cs"/>
              </a:rPr>
              <a:t>contain a </a:t>
            </a:r>
            <a:r>
              <a:rPr lang="en-GB" sz="1600" dirty="0">
                <a:solidFill>
                  <a:srgbClr val="404040"/>
                </a:solidFill>
                <a:latin typeface="Calibri"/>
                <a:cs typeface="+mn-cs"/>
              </a:rPr>
              <a:t>visible signature</a:t>
            </a:r>
            <a:r>
              <a:rPr lang="en-GB" sz="1600" dirty="0" smtClean="0">
                <a:solidFill>
                  <a:srgbClr val="404040"/>
                </a:solidFill>
                <a:latin typeface="Calibri"/>
                <a:cs typeface="+mn-cs"/>
              </a:rPr>
              <a:t>.</a:t>
            </a:r>
          </a:p>
          <a:p>
            <a:pPr marL="285750" indent="-2857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BD2D67"/>
              </a:buClr>
              <a:buSzPct val="100000"/>
              <a:buFont typeface="Wingdings" panose="05000000000000000000" pitchFamily="2" charset="2"/>
              <a:buChar char="v"/>
            </a:pPr>
            <a:r>
              <a:rPr lang="en-GB" sz="1600" dirty="0">
                <a:solidFill>
                  <a:srgbClr val="404040"/>
                </a:solidFill>
                <a:latin typeface="Calibri"/>
                <a:cs typeface="+mn-cs"/>
              </a:rPr>
              <a:t>Both documents have to be </a:t>
            </a:r>
            <a:r>
              <a:rPr lang="en-GB" sz="1600" dirty="0" smtClean="0">
                <a:solidFill>
                  <a:srgbClr val="404040"/>
                </a:solidFill>
                <a:latin typeface="Calibri"/>
                <a:cs typeface="+mn-cs"/>
              </a:rPr>
              <a:t>submitted via the Service desk of  </a:t>
            </a:r>
            <a:r>
              <a:rPr lang="en-GB" sz="1600" dirty="0">
                <a:solidFill>
                  <a:srgbClr val="404040"/>
                </a:solidFill>
                <a:latin typeface="Calibri"/>
                <a:cs typeface="+mn-cs"/>
              </a:rPr>
              <a:t>JAO (</a:t>
            </a:r>
            <a:r>
              <a:rPr lang="en-GB" sz="1600" dirty="0">
                <a:solidFill>
                  <a:srgbClr val="404040"/>
                </a:solidFill>
                <a:latin typeface="Calibri"/>
                <a:cs typeface="+mn-cs"/>
                <a:hlinkClick r:id="rId4"/>
              </a:rPr>
              <a:t>https://servicedesk.jao.eu</a:t>
            </a:r>
            <a:r>
              <a:rPr lang="en-GB" sz="1600" dirty="0" smtClean="0">
                <a:solidFill>
                  <a:srgbClr val="404040"/>
                </a:solidFill>
                <a:latin typeface="Calibri"/>
                <a:cs typeface="+mn-cs"/>
              </a:rPr>
              <a:t>).</a:t>
            </a:r>
            <a:endParaRPr lang="en-GB" sz="1600" dirty="0">
              <a:solidFill>
                <a:srgbClr val="404040"/>
              </a:solidFill>
              <a:latin typeface="Calibri"/>
              <a:cs typeface="+mn-cs"/>
            </a:endParaRPr>
          </a:p>
          <a:p>
            <a:pPr marL="90488" lvl="0" indent="-90488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BD2D67"/>
              </a:buClr>
              <a:buSzPct val="100000"/>
              <a:buFont typeface="Calibri" panose="020F0502020204030204" pitchFamily="34" charset="0"/>
              <a:buChar char=" "/>
            </a:pPr>
            <a:endParaRPr lang="en-GB" sz="1600" dirty="0">
              <a:solidFill>
                <a:srgbClr val="40404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044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Registration process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9071" y="2053293"/>
            <a:ext cx="9956292" cy="4022725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Once JAO collects the user access form duly filled in and signed together with a copy of the user’s ID card or passport, the registration process can start: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JAO’s corporate </a:t>
            </a:r>
            <a:r>
              <a:rPr lang="en-GB" dirty="0"/>
              <a:t>a</a:t>
            </a:r>
            <a:r>
              <a:rPr lang="en-GB" dirty="0" smtClean="0"/>
              <a:t>dministrator will initiate the process by creating the user on ING’s </a:t>
            </a:r>
            <a:r>
              <a:rPr lang="en-GB" dirty="0" err="1" smtClean="0"/>
              <a:t>InsideBusiness</a:t>
            </a:r>
            <a:r>
              <a:rPr lang="en-GB" dirty="0" smtClean="0"/>
              <a:t> platform.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The user will then receive his/her I-</a:t>
            </a:r>
            <a:r>
              <a:rPr lang="en-GB" dirty="0" err="1" smtClean="0"/>
              <a:t>Dentity</a:t>
            </a:r>
            <a:r>
              <a:rPr lang="en-GB" dirty="0" smtClean="0"/>
              <a:t> package containing an I-</a:t>
            </a:r>
            <a:r>
              <a:rPr lang="en-GB" dirty="0" err="1" smtClean="0"/>
              <a:t>Dentity</a:t>
            </a:r>
            <a:r>
              <a:rPr lang="en-GB" dirty="0" smtClean="0"/>
              <a:t> card together with the card reader by mail. </a:t>
            </a:r>
            <a:r>
              <a:rPr lang="en-GB" dirty="0"/>
              <a:t>T</a:t>
            </a:r>
            <a:r>
              <a:rPr lang="en-GB" dirty="0" smtClean="0"/>
              <a:t>he user will need </a:t>
            </a:r>
            <a:r>
              <a:rPr lang="en-GB" dirty="0"/>
              <a:t>to </a:t>
            </a:r>
            <a:r>
              <a:rPr lang="en-GB" dirty="0" smtClean="0"/>
              <a:t>sign an acceptance form (included in the package) and send it by email to </a:t>
            </a:r>
            <a:r>
              <a:rPr lang="en-GB" dirty="0" smtClean="0">
                <a:hlinkClick r:id="rId2"/>
              </a:rPr>
              <a:t>ibp.cards@ing.com</a:t>
            </a:r>
            <a:r>
              <a:rPr lang="en-GB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Upon receipt of the signed acceptance form and some security checks, the user’s </a:t>
            </a:r>
            <a:r>
              <a:rPr lang="en-GB" dirty="0"/>
              <a:t>I-</a:t>
            </a:r>
            <a:r>
              <a:rPr lang="en-GB" dirty="0" err="1"/>
              <a:t>Dentity</a:t>
            </a:r>
            <a:r>
              <a:rPr lang="en-GB" dirty="0"/>
              <a:t> </a:t>
            </a:r>
            <a:r>
              <a:rPr lang="en-GB" dirty="0" smtClean="0"/>
              <a:t>card will be activated.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The user will be able to log in.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B51088-B614-441E-BEF2-C6E5833C6E92}" type="datetime1">
              <a:rPr lang="en-GB" smtClean="0"/>
              <a:t>05/05/2022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JAO S.A.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4C03-1725-4089-B780-A3C3763C7BBF}" type="slidenum">
              <a:rPr lang="en-US" altLang="tr-TR" smtClean="0"/>
              <a:pPr/>
              <a:t>4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05798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Technical 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 You need to contact the support team of ING in the following situations: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GB" sz="2000" dirty="0"/>
              <a:t>F</a:t>
            </a:r>
            <a:r>
              <a:rPr lang="en-GB" sz="2000" dirty="0" smtClean="0"/>
              <a:t>orgot your password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GB" sz="2000" dirty="0" smtClean="0"/>
              <a:t>I-</a:t>
            </a:r>
            <a:r>
              <a:rPr lang="en-GB" sz="2000" dirty="0" err="1" smtClean="0"/>
              <a:t>Dentity</a:t>
            </a:r>
            <a:r>
              <a:rPr lang="en-GB" sz="2000" dirty="0" smtClean="0"/>
              <a:t> card is blocked </a:t>
            </a:r>
            <a:r>
              <a:rPr lang="en-GB" sz="2000" dirty="0"/>
              <a:t>(after several wrong connection </a:t>
            </a:r>
            <a:r>
              <a:rPr lang="en-GB" sz="2000" dirty="0" smtClean="0"/>
              <a:t>attempts)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GB" sz="2000" dirty="0" smtClean="0"/>
              <a:t>I-</a:t>
            </a:r>
            <a:r>
              <a:rPr lang="en-GB" sz="2000" dirty="0" err="1" smtClean="0"/>
              <a:t>Dentity</a:t>
            </a:r>
            <a:r>
              <a:rPr lang="en-GB" sz="2000" dirty="0" smtClean="0"/>
              <a:t> card/card reader is stolen, lost or can no longer be used</a:t>
            </a:r>
          </a:p>
          <a:p>
            <a:pPr marL="566737" lvl="3" indent="0">
              <a:buNone/>
            </a:pPr>
            <a:endParaRPr lang="en-GB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 The support team of ING can </a:t>
            </a:r>
            <a:r>
              <a:rPr lang="en-GB" dirty="0"/>
              <a:t>be reached </a:t>
            </a:r>
            <a:r>
              <a:rPr lang="en-GB" dirty="0" smtClean="0"/>
              <a:t>as follows:</a:t>
            </a:r>
          </a:p>
          <a:p>
            <a:pPr marL="877888" lvl="1" indent="-342900">
              <a:buFont typeface="Wingdings" panose="05000000000000000000" pitchFamily="2" charset="2"/>
              <a:buChar char="§"/>
            </a:pPr>
            <a:r>
              <a:rPr lang="en-GB" sz="2000" dirty="0" smtClean="0"/>
              <a:t>You can call the general support team of ING depending </a:t>
            </a:r>
            <a:r>
              <a:rPr lang="en-GB" sz="2000" dirty="0"/>
              <a:t>on your </a:t>
            </a:r>
            <a:r>
              <a:rPr lang="en-GB" sz="2000" dirty="0" smtClean="0"/>
              <a:t>country here: </a:t>
            </a:r>
            <a:r>
              <a:rPr lang="en-GB" sz="2000" dirty="0" smtClean="0">
                <a:hlinkClick r:id="rId2"/>
              </a:rPr>
              <a:t>https</a:t>
            </a:r>
            <a:r>
              <a:rPr lang="en-GB" sz="2000" dirty="0">
                <a:hlinkClick r:id="rId2"/>
              </a:rPr>
              <a:t>://</a:t>
            </a:r>
            <a:r>
              <a:rPr lang="en-GB" sz="2000" dirty="0" smtClean="0">
                <a:hlinkClick r:id="rId2"/>
              </a:rPr>
              <a:t>www.ingwb.com/online-applications/contact</a:t>
            </a:r>
            <a:r>
              <a:rPr lang="en-GB" sz="2000" dirty="0" smtClean="0"/>
              <a:t> </a:t>
            </a:r>
            <a:r>
              <a:rPr lang="en-GB" sz="2000" i="1" dirty="0" smtClean="0"/>
              <a:t>or</a:t>
            </a:r>
          </a:p>
          <a:p>
            <a:pPr marL="982663" lvl="1" indent="-447675">
              <a:buFont typeface="+mj-lt"/>
              <a:buAutoNum type="alphaLcParenR"/>
            </a:pPr>
            <a:endParaRPr lang="en-GB" sz="2000" dirty="0" smtClean="0"/>
          </a:p>
          <a:p>
            <a:pPr marL="982663" lvl="1" indent="-447675">
              <a:buFont typeface="Wingdings" panose="05000000000000000000" pitchFamily="2" charset="2"/>
              <a:buChar char="§"/>
            </a:pPr>
            <a:r>
              <a:rPr lang="en-GB" sz="2000" dirty="0" smtClean="0"/>
              <a:t>You can directly contact the general support team of ING via email: </a:t>
            </a:r>
            <a:r>
              <a:rPr lang="en-GB" sz="2000" dirty="0" smtClean="0">
                <a:hlinkClick r:id="rId3"/>
              </a:rPr>
              <a:t>InsideBusiness.Support@ing.com</a:t>
            </a:r>
            <a:r>
              <a:rPr lang="en-GB" sz="2000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B51088-B614-441E-BEF2-C6E5833C6E92}" type="datetime1">
              <a:rPr lang="en-GB" smtClean="0"/>
              <a:t>05/05/2022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JAO S.A.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4C03-1725-4089-B780-A3C3763C7BBF}" type="slidenum">
              <a:rPr lang="en-US" altLang="tr-TR" smtClean="0"/>
              <a:pPr/>
              <a:t>5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595770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User guide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1401" y="1846263"/>
            <a:ext cx="10058400" cy="4022725"/>
          </a:xfrm>
        </p:spPr>
        <p:txBody>
          <a:bodyPr/>
          <a:lstStyle/>
          <a:p>
            <a:r>
              <a:rPr lang="en-GB" dirty="0" smtClean="0"/>
              <a:t>ING Inside Business is a view-only platform, therefore users will only be able to see their balances, produce and download bank statements. In order to do so, the process is as it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 Log into ING </a:t>
            </a:r>
            <a:r>
              <a:rPr lang="en-GB" dirty="0" err="1" smtClean="0"/>
              <a:t>InsideBusiness</a:t>
            </a:r>
            <a:r>
              <a:rPr lang="en-GB" dirty="0" smtClean="0"/>
              <a:t>: at </a:t>
            </a:r>
            <a:r>
              <a:rPr lang="en-GB" dirty="0"/>
              <a:t>the home page on </a:t>
            </a:r>
            <a:r>
              <a:rPr lang="en-GB" dirty="0" err="1" smtClean="0"/>
              <a:t>InsideBusiness</a:t>
            </a:r>
            <a:r>
              <a:rPr lang="en-GB" dirty="0" smtClean="0"/>
              <a:t> </a:t>
            </a:r>
            <a:r>
              <a:rPr lang="en-GB" b="1" dirty="0" smtClean="0"/>
              <a:t>portal </a:t>
            </a:r>
            <a:r>
              <a:rPr lang="en-GB" dirty="0"/>
              <a:t>(the administrative part of the tool</a:t>
            </a:r>
            <a:r>
              <a:rPr lang="en-GB" dirty="0" smtClean="0"/>
              <a:t>) </a:t>
            </a:r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en-GB" i="1" dirty="0">
                <a:sym typeface="Wingdings" panose="05000000000000000000" pitchFamily="2" charset="2"/>
              </a:rPr>
              <a:t>https://insidebusiness.ingwb.com/access#/view_user_details</a:t>
            </a:r>
            <a:endParaRPr lang="en-GB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 Click </a:t>
            </a:r>
            <a:r>
              <a:rPr lang="en-GB" dirty="0"/>
              <a:t>on InsideBusiness </a:t>
            </a:r>
            <a:r>
              <a:rPr lang="en-GB" b="1" dirty="0"/>
              <a:t>Payments </a:t>
            </a:r>
            <a:r>
              <a:rPr lang="en-GB" dirty="0"/>
              <a:t>in order to have access to your </a:t>
            </a:r>
            <a:r>
              <a:rPr lang="en-GB" dirty="0" smtClean="0"/>
              <a:t>account:</a:t>
            </a:r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B51088-B614-441E-BEF2-C6E5833C6E92}" type="datetime1">
              <a:rPr lang="en-GB" smtClean="0"/>
              <a:t>05/05/2022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JAO S.A.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4C03-1725-4089-B780-A3C3763C7BBF}" type="slidenum">
              <a:rPr lang="en-US" altLang="tr-TR" smtClean="0"/>
              <a:pPr/>
              <a:t>6</a:t>
            </a:fld>
            <a:endParaRPr lang="en-US" altLang="tr-TR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170" y="3643263"/>
            <a:ext cx="4079350" cy="252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87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User guide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601" y="1864269"/>
            <a:ext cx="10058400" cy="4022725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Click on reporting on the top left side of the screen: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Here you can view the balances of your accounts, the transactions related or create reports: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B51088-B614-441E-BEF2-C6E5833C6E92}" type="datetime1">
              <a:rPr lang="en-GB" smtClean="0"/>
              <a:t>05/05/2022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JAO S.A.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4C03-1725-4089-B780-A3C3763C7BBF}" type="slidenum">
              <a:rPr lang="en-US" altLang="tr-TR" smtClean="0"/>
              <a:pPr/>
              <a:t>7</a:t>
            </a:fld>
            <a:endParaRPr lang="en-US" altLang="tr-TR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4601" y="2217737"/>
            <a:ext cx="5282260" cy="141446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4601" y="4066706"/>
            <a:ext cx="6148223" cy="170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17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Custom 11">
      <a:dk1>
        <a:srgbClr val="000000"/>
      </a:dk1>
      <a:lt1>
        <a:srgbClr val="FFFFFF"/>
      </a:lt1>
      <a:dk2>
        <a:srgbClr val="000000"/>
      </a:dk2>
      <a:lt2>
        <a:srgbClr val="C1C8CE"/>
      </a:lt2>
      <a:accent1>
        <a:srgbClr val="BD2D67"/>
      </a:accent1>
      <a:accent2>
        <a:srgbClr val="C0C7CD"/>
      </a:accent2>
      <a:accent3>
        <a:srgbClr val="297FD5"/>
      </a:accent3>
      <a:accent4>
        <a:srgbClr val="A94D1E"/>
      </a:accent4>
      <a:accent5>
        <a:srgbClr val="000000"/>
      </a:accent5>
      <a:accent6>
        <a:srgbClr val="3D66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4EB14C35-93E7-4BF4-ABE5-6970E51AC5DD}" vid="{BD41A92A-FA69-4F14-8CCB-F666368CDDD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20190502_OFF_I_JAOPowerpointDocument_Template_v2</Template>
  <TotalTime>152</TotalTime>
  <Words>588</Words>
  <Application>Microsoft Office PowerPoint</Application>
  <PresentationFormat>Widescreen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Retrospect</vt:lpstr>
      <vt:lpstr>PowerPoint Presentation</vt:lpstr>
      <vt:lpstr>Introduction</vt:lpstr>
      <vt:lpstr>How to get access</vt:lpstr>
      <vt:lpstr>Registration process</vt:lpstr>
      <vt:lpstr>Technical support</vt:lpstr>
      <vt:lpstr>User guide</vt:lpstr>
      <vt:lpstr>User guide</vt:lpstr>
    </vt:vector>
  </TitlesOfParts>
  <Company>ebrc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Raul Sanz Olmedo</dc:creator>
  <cp:lastModifiedBy>Raul Sanz Olmedo</cp:lastModifiedBy>
  <cp:revision>30</cp:revision>
  <dcterms:created xsi:type="dcterms:W3CDTF">2019-10-14T09:42:48Z</dcterms:created>
  <dcterms:modified xsi:type="dcterms:W3CDTF">2022-05-05T10:48:15Z</dcterms:modified>
</cp:coreProperties>
</file>