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8736" r:id="rId1"/>
    <p:sldMasterId id="2147488741" r:id="rId2"/>
    <p:sldMasterId id="2147488747" r:id="rId3"/>
    <p:sldMasterId id="2147488767" r:id="rId4"/>
    <p:sldMasterId id="2147488775" r:id="rId5"/>
  </p:sldMasterIdLst>
  <p:notesMasterIdLst>
    <p:notesMasterId r:id="rId226"/>
  </p:notesMasterIdLst>
  <p:handoutMasterIdLst>
    <p:handoutMasterId r:id="rId227"/>
  </p:handoutMasterIdLst>
  <p:sldIdLst>
    <p:sldId id="1500" r:id="rId6"/>
    <p:sldId id="1489" r:id="rId7"/>
    <p:sldId id="3225" r:id="rId8"/>
    <p:sldId id="3479" r:id="rId9"/>
    <p:sldId id="1534" r:id="rId10"/>
    <p:sldId id="3502" r:id="rId11"/>
    <p:sldId id="3503" r:id="rId12"/>
    <p:sldId id="3504" r:id="rId13"/>
    <p:sldId id="3505" r:id="rId14"/>
    <p:sldId id="3506" r:id="rId15"/>
    <p:sldId id="3507" r:id="rId16"/>
    <p:sldId id="3508" r:id="rId17"/>
    <p:sldId id="3509" r:id="rId18"/>
    <p:sldId id="3510" r:id="rId19"/>
    <p:sldId id="3511" r:id="rId20"/>
    <p:sldId id="3512" r:id="rId21"/>
    <p:sldId id="3513" r:id="rId22"/>
    <p:sldId id="3514" r:id="rId23"/>
    <p:sldId id="3515" r:id="rId24"/>
    <p:sldId id="3516" r:id="rId25"/>
    <p:sldId id="3517" r:id="rId26"/>
    <p:sldId id="3518" r:id="rId27"/>
    <p:sldId id="3519" r:id="rId28"/>
    <p:sldId id="3520" r:id="rId29"/>
    <p:sldId id="3521" r:id="rId30"/>
    <p:sldId id="3522" r:id="rId31"/>
    <p:sldId id="3523" r:id="rId32"/>
    <p:sldId id="3524" r:id="rId33"/>
    <p:sldId id="3525" r:id="rId34"/>
    <p:sldId id="3526" r:id="rId35"/>
    <p:sldId id="3527" r:id="rId36"/>
    <p:sldId id="3528" r:id="rId37"/>
    <p:sldId id="3529" r:id="rId38"/>
    <p:sldId id="3530" r:id="rId39"/>
    <p:sldId id="3531" r:id="rId40"/>
    <p:sldId id="3532" r:id="rId41"/>
    <p:sldId id="3533" r:id="rId42"/>
    <p:sldId id="3534" r:id="rId43"/>
    <p:sldId id="3290" r:id="rId44"/>
    <p:sldId id="3535" r:id="rId45"/>
    <p:sldId id="3536" r:id="rId46"/>
    <p:sldId id="3537" r:id="rId47"/>
    <p:sldId id="3538" r:id="rId48"/>
    <p:sldId id="3539" r:id="rId49"/>
    <p:sldId id="3540" r:id="rId50"/>
    <p:sldId id="3486" r:id="rId51"/>
    <p:sldId id="3487" r:id="rId52"/>
    <p:sldId id="3488" r:id="rId53"/>
    <p:sldId id="3489" r:id="rId54"/>
    <p:sldId id="3490" r:id="rId55"/>
    <p:sldId id="3491" r:id="rId56"/>
    <p:sldId id="3492" r:id="rId57"/>
    <p:sldId id="3493" r:id="rId58"/>
    <p:sldId id="3494" r:id="rId59"/>
    <p:sldId id="3495" r:id="rId60"/>
    <p:sldId id="3496" r:id="rId61"/>
    <p:sldId id="3497" r:id="rId62"/>
    <p:sldId id="3498" r:id="rId63"/>
    <p:sldId id="3499" r:id="rId64"/>
    <p:sldId id="3500" r:id="rId65"/>
    <p:sldId id="3501" r:id="rId66"/>
    <p:sldId id="3325" r:id="rId67"/>
    <p:sldId id="3326" r:id="rId68"/>
    <p:sldId id="3327" r:id="rId69"/>
    <p:sldId id="3217" r:id="rId70"/>
    <p:sldId id="3480" r:id="rId71"/>
    <p:sldId id="3218" r:id="rId72"/>
    <p:sldId id="3219" r:id="rId73"/>
    <p:sldId id="3220" r:id="rId74"/>
    <p:sldId id="3221" r:id="rId75"/>
    <p:sldId id="3329" r:id="rId76"/>
    <p:sldId id="3330" r:id="rId77"/>
    <p:sldId id="3331" r:id="rId78"/>
    <p:sldId id="3332" r:id="rId79"/>
    <p:sldId id="3333" r:id="rId80"/>
    <p:sldId id="3334" r:id="rId81"/>
    <p:sldId id="3338" r:id="rId82"/>
    <p:sldId id="3339" r:id="rId83"/>
    <p:sldId id="3340" r:id="rId84"/>
    <p:sldId id="3341" r:id="rId85"/>
    <p:sldId id="3342" r:id="rId86"/>
    <p:sldId id="3343" r:id="rId87"/>
    <p:sldId id="3344" r:id="rId88"/>
    <p:sldId id="3345" r:id="rId89"/>
    <p:sldId id="3346" r:id="rId90"/>
    <p:sldId id="3347" r:id="rId91"/>
    <p:sldId id="3348" r:id="rId92"/>
    <p:sldId id="3349" r:id="rId93"/>
    <p:sldId id="3350" r:id="rId94"/>
    <p:sldId id="3351" r:id="rId95"/>
    <p:sldId id="3352" r:id="rId96"/>
    <p:sldId id="3353" r:id="rId97"/>
    <p:sldId id="3354" r:id="rId98"/>
    <p:sldId id="3355" r:id="rId99"/>
    <p:sldId id="3356" r:id="rId100"/>
    <p:sldId id="3357" r:id="rId101"/>
    <p:sldId id="3358" r:id="rId102"/>
    <p:sldId id="3359" r:id="rId103"/>
    <p:sldId id="3360" r:id="rId104"/>
    <p:sldId id="3361" r:id="rId105"/>
    <p:sldId id="3362" r:id="rId106"/>
    <p:sldId id="3363" r:id="rId107"/>
    <p:sldId id="3335" r:id="rId108"/>
    <p:sldId id="3390" r:id="rId109"/>
    <p:sldId id="3391" r:id="rId110"/>
    <p:sldId id="3392" r:id="rId111"/>
    <p:sldId id="3393" r:id="rId112"/>
    <p:sldId id="3394" r:id="rId113"/>
    <p:sldId id="3395" r:id="rId114"/>
    <p:sldId id="3396" r:id="rId115"/>
    <p:sldId id="3397" r:id="rId116"/>
    <p:sldId id="3398" r:id="rId117"/>
    <p:sldId id="3399" r:id="rId118"/>
    <p:sldId id="3400" r:id="rId119"/>
    <p:sldId id="3401" r:id="rId120"/>
    <p:sldId id="3402" r:id="rId121"/>
    <p:sldId id="3403" r:id="rId122"/>
    <p:sldId id="3404" r:id="rId123"/>
    <p:sldId id="3405" r:id="rId124"/>
    <p:sldId id="3406" r:id="rId125"/>
    <p:sldId id="3407" r:id="rId126"/>
    <p:sldId id="3408" r:id="rId127"/>
    <p:sldId id="3409" r:id="rId128"/>
    <p:sldId id="3410" r:id="rId129"/>
    <p:sldId id="3411" r:id="rId130"/>
    <p:sldId id="3412" r:id="rId131"/>
    <p:sldId id="3413" r:id="rId132"/>
    <p:sldId id="3414" r:id="rId133"/>
    <p:sldId id="3415" r:id="rId134"/>
    <p:sldId id="3416" r:id="rId135"/>
    <p:sldId id="3417" r:id="rId136"/>
    <p:sldId id="3418" r:id="rId137"/>
    <p:sldId id="3419" r:id="rId138"/>
    <p:sldId id="3420" r:id="rId139"/>
    <p:sldId id="3421" r:id="rId140"/>
    <p:sldId id="3422" r:id="rId141"/>
    <p:sldId id="3423" r:id="rId142"/>
    <p:sldId id="3424" r:id="rId143"/>
    <p:sldId id="3425" r:id="rId144"/>
    <p:sldId id="3426" r:id="rId145"/>
    <p:sldId id="3427" r:id="rId146"/>
    <p:sldId id="3428" r:id="rId147"/>
    <p:sldId id="3429" r:id="rId148"/>
    <p:sldId id="3430" r:id="rId149"/>
    <p:sldId id="3431" r:id="rId150"/>
    <p:sldId id="3432" r:id="rId151"/>
    <p:sldId id="3433" r:id="rId152"/>
    <p:sldId id="3434" r:id="rId153"/>
    <p:sldId id="3435" r:id="rId154"/>
    <p:sldId id="3436" r:id="rId155"/>
    <p:sldId id="3437" r:id="rId156"/>
    <p:sldId id="3438" r:id="rId157"/>
    <p:sldId id="3439" r:id="rId158"/>
    <p:sldId id="3440" r:id="rId159"/>
    <p:sldId id="3441" r:id="rId160"/>
    <p:sldId id="3442" r:id="rId161"/>
    <p:sldId id="3443" r:id="rId162"/>
    <p:sldId id="3444" r:id="rId163"/>
    <p:sldId id="3445" r:id="rId164"/>
    <p:sldId id="3446" r:id="rId165"/>
    <p:sldId id="3447" r:id="rId166"/>
    <p:sldId id="3448" r:id="rId167"/>
    <p:sldId id="3449" r:id="rId168"/>
    <p:sldId id="3450" r:id="rId169"/>
    <p:sldId id="3451" r:id="rId170"/>
    <p:sldId id="3452" r:id="rId171"/>
    <p:sldId id="3453" r:id="rId172"/>
    <p:sldId id="3454" r:id="rId173"/>
    <p:sldId id="3455" r:id="rId174"/>
    <p:sldId id="3456" r:id="rId175"/>
    <p:sldId id="3457" r:id="rId176"/>
    <p:sldId id="3458" r:id="rId177"/>
    <p:sldId id="3459" r:id="rId178"/>
    <p:sldId id="3460" r:id="rId179"/>
    <p:sldId id="3461" r:id="rId180"/>
    <p:sldId id="3462" r:id="rId181"/>
    <p:sldId id="3463" r:id="rId182"/>
    <p:sldId id="3464" r:id="rId183"/>
    <p:sldId id="3465" r:id="rId184"/>
    <p:sldId id="3466" r:id="rId185"/>
    <p:sldId id="3467" r:id="rId186"/>
    <p:sldId id="3468" r:id="rId187"/>
    <p:sldId id="3469" r:id="rId188"/>
    <p:sldId id="3470" r:id="rId189"/>
    <p:sldId id="3471" r:id="rId190"/>
    <p:sldId id="3472" r:id="rId191"/>
    <p:sldId id="3473" r:id="rId192"/>
    <p:sldId id="3474" r:id="rId193"/>
    <p:sldId id="3475" r:id="rId194"/>
    <p:sldId id="3476" r:id="rId195"/>
    <p:sldId id="3477" r:id="rId196"/>
    <p:sldId id="3478" r:id="rId197"/>
    <p:sldId id="3336" r:id="rId198"/>
    <p:sldId id="3364" r:id="rId199"/>
    <p:sldId id="3365" r:id="rId200"/>
    <p:sldId id="3366" r:id="rId201"/>
    <p:sldId id="3367" r:id="rId202"/>
    <p:sldId id="3368" r:id="rId203"/>
    <p:sldId id="3369" r:id="rId204"/>
    <p:sldId id="3370" r:id="rId205"/>
    <p:sldId id="3371" r:id="rId206"/>
    <p:sldId id="3372" r:id="rId207"/>
    <p:sldId id="3373" r:id="rId208"/>
    <p:sldId id="3374" r:id="rId209"/>
    <p:sldId id="3375" r:id="rId210"/>
    <p:sldId id="3376" r:id="rId211"/>
    <p:sldId id="3377" r:id="rId212"/>
    <p:sldId id="3378" r:id="rId213"/>
    <p:sldId id="3379" r:id="rId214"/>
    <p:sldId id="3380" r:id="rId215"/>
    <p:sldId id="3381" r:id="rId216"/>
    <p:sldId id="3382" r:id="rId217"/>
    <p:sldId id="3383" r:id="rId218"/>
    <p:sldId id="3384" r:id="rId219"/>
    <p:sldId id="3385" r:id="rId220"/>
    <p:sldId id="3386" r:id="rId221"/>
    <p:sldId id="3387" r:id="rId222"/>
    <p:sldId id="3388" r:id="rId223"/>
    <p:sldId id="3389" r:id="rId224"/>
    <p:sldId id="3337" r:id="rId225"/>
  </p:sldIdLst>
  <p:sldSz cx="9906000" cy="6858000" type="A4"/>
  <p:notesSz cx="6797675" cy="9928225"/>
  <p:defaultTex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p:defaultTextStyle>
  <p:extLst>
    <p:ext uri="{521415D9-36F7-43E2-AB2F-B90AF26B5E84}">
      <p14:sectionLst xmlns:p14="http://schemas.microsoft.com/office/powerpoint/2010/main">
        <p14:section name="Core FB MC KPI Report" id="{9A575414-7EA3-6D46-A32E-7BC1A8A1029C}">
          <p14:sldIdLst>
            <p14:sldId id="1500"/>
            <p14:sldId id="1489"/>
            <p14:sldId id="3225"/>
            <p14:sldId id="3479"/>
            <p14:sldId id="1534"/>
            <p14:sldId id="3502"/>
            <p14:sldId id="3503"/>
            <p14:sldId id="3504"/>
            <p14:sldId id="3505"/>
            <p14:sldId id="3506"/>
            <p14:sldId id="3507"/>
            <p14:sldId id="3508"/>
            <p14:sldId id="3509"/>
            <p14:sldId id="3510"/>
            <p14:sldId id="3511"/>
            <p14:sldId id="3512"/>
            <p14:sldId id="3513"/>
            <p14:sldId id="3514"/>
            <p14:sldId id="3515"/>
            <p14:sldId id="3516"/>
            <p14:sldId id="3517"/>
            <p14:sldId id="3518"/>
            <p14:sldId id="3519"/>
            <p14:sldId id="3520"/>
            <p14:sldId id="3521"/>
            <p14:sldId id="3522"/>
            <p14:sldId id="3523"/>
            <p14:sldId id="3524"/>
            <p14:sldId id="3525"/>
            <p14:sldId id="3526"/>
            <p14:sldId id="3527"/>
            <p14:sldId id="3528"/>
            <p14:sldId id="3529"/>
            <p14:sldId id="3530"/>
            <p14:sldId id="3531"/>
            <p14:sldId id="3532"/>
            <p14:sldId id="3533"/>
            <p14:sldId id="3534"/>
            <p14:sldId id="3290"/>
            <p14:sldId id="3535"/>
            <p14:sldId id="3536"/>
            <p14:sldId id="3537"/>
            <p14:sldId id="3538"/>
            <p14:sldId id="3539"/>
            <p14:sldId id="3540"/>
            <p14:sldId id="3486"/>
            <p14:sldId id="3487"/>
            <p14:sldId id="3488"/>
            <p14:sldId id="3489"/>
            <p14:sldId id="3490"/>
            <p14:sldId id="3491"/>
            <p14:sldId id="3492"/>
            <p14:sldId id="3493"/>
            <p14:sldId id="3494"/>
            <p14:sldId id="3495"/>
            <p14:sldId id="3496"/>
            <p14:sldId id="3497"/>
            <p14:sldId id="3498"/>
            <p14:sldId id="3499"/>
            <p14:sldId id="3500"/>
            <p14:sldId id="3501"/>
            <p14:sldId id="3325"/>
            <p14:sldId id="3326"/>
            <p14:sldId id="3327"/>
            <p14:sldId id="3217"/>
            <p14:sldId id="3480"/>
            <p14:sldId id="3218"/>
            <p14:sldId id="3219"/>
            <p14:sldId id="3220"/>
            <p14:sldId id="3221"/>
            <p14:sldId id="3329"/>
            <p14:sldId id="3330"/>
            <p14:sldId id="3331"/>
            <p14:sldId id="3332"/>
            <p14:sldId id="3333"/>
            <p14:sldId id="3334"/>
            <p14:sldId id="3338"/>
            <p14:sldId id="3339"/>
            <p14:sldId id="3340"/>
            <p14:sldId id="3341"/>
            <p14:sldId id="3342"/>
            <p14:sldId id="3343"/>
            <p14:sldId id="3344"/>
            <p14:sldId id="3345"/>
            <p14:sldId id="3346"/>
            <p14:sldId id="3347"/>
            <p14:sldId id="3348"/>
            <p14:sldId id="3349"/>
            <p14:sldId id="3350"/>
            <p14:sldId id="3351"/>
            <p14:sldId id="3352"/>
            <p14:sldId id="3353"/>
            <p14:sldId id="3354"/>
            <p14:sldId id="3355"/>
            <p14:sldId id="3356"/>
            <p14:sldId id="3357"/>
            <p14:sldId id="3358"/>
            <p14:sldId id="3359"/>
            <p14:sldId id="3360"/>
            <p14:sldId id="3361"/>
            <p14:sldId id="3362"/>
            <p14:sldId id="3363"/>
            <p14:sldId id="3335"/>
            <p14:sldId id="3390"/>
            <p14:sldId id="3391"/>
            <p14:sldId id="3392"/>
            <p14:sldId id="3393"/>
            <p14:sldId id="3394"/>
            <p14:sldId id="3395"/>
            <p14:sldId id="3396"/>
            <p14:sldId id="3397"/>
            <p14:sldId id="3398"/>
            <p14:sldId id="3399"/>
            <p14:sldId id="3400"/>
            <p14:sldId id="3401"/>
            <p14:sldId id="3402"/>
            <p14:sldId id="3403"/>
            <p14:sldId id="3404"/>
            <p14:sldId id="3405"/>
            <p14:sldId id="3406"/>
            <p14:sldId id="3407"/>
            <p14:sldId id="3408"/>
            <p14:sldId id="3409"/>
            <p14:sldId id="3410"/>
            <p14:sldId id="3411"/>
            <p14:sldId id="3412"/>
            <p14:sldId id="3413"/>
            <p14:sldId id="3414"/>
            <p14:sldId id="3415"/>
            <p14:sldId id="3416"/>
            <p14:sldId id="3417"/>
            <p14:sldId id="3418"/>
            <p14:sldId id="3419"/>
            <p14:sldId id="3420"/>
            <p14:sldId id="3421"/>
            <p14:sldId id="3422"/>
            <p14:sldId id="3423"/>
            <p14:sldId id="3424"/>
            <p14:sldId id="3425"/>
            <p14:sldId id="3426"/>
            <p14:sldId id="3427"/>
            <p14:sldId id="3428"/>
            <p14:sldId id="3429"/>
            <p14:sldId id="3430"/>
            <p14:sldId id="3431"/>
            <p14:sldId id="3432"/>
            <p14:sldId id="3433"/>
            <p14:sldId id="3434"/>
            <p14:sldId id="3435"/>
            <p14:sldId id="3436"/>
            <p14:sldId id="3437"/>
            <p14:sldId id="3438"/>
            <p14:sldId id="3439"/>
            <p14:sldId id="3440"/>
            <p14:sldId id="3441"/>
            <p14:sldId id="3442"/>
            <p14:sldId id="3443"/>
            <p14:sldId id="3444"/>
            <p14:sldId id="3445"/>
            <p14:sldId id="3446"/>
            <p14:sldId id="3447"/>
            <p14:sldId id="3448"/>
            <p14:sldId id="3449"/>
            <p14:sldId id="3450"/>
            <p14:sldId id="3451"/>
            <p14:sldId id="3452"/>
            <p14:sldId id="3453"/>
            <p14:sldId id="3454"/>
            <p14:sldId id="3455"/>
            <p14:sldId id="3456"/>
            <p14:sldId id="3457"/>
            <p14:sldId id="3458"/>
            <p14:sldId id="3459"/>
            <p14:sldId id="3460"/>
            <p14:sldId id="3461"/>
            <p14:sldId id="3462"/>
            <p14:sldId id="3463"/>
            <p14:sldId id="3464"/>
            <p14:sldId id="3465"/>
            <p14:sldId id="3466"/>
            <p14:sldId id="3467"/>
            <p14:sldId id="3468"/>
            <p14:sldId id="3469"/>
            <p14:sldId id="3470"/>
            <p14:sldId id="3471"/>
            <p14:sldId id="3472"/>
            <p14:sldId id="3473"/>
            <p14:sldId id="3474"/>
            <p14:sldId id="3475"/>
            <p14:sldId id="3476"/>
            <p14:sldId id="3477"/>
            <p14:sldId id="3478"/>
            <p14:sldId id="3336"/>
            <p14:sldId id="3364"/>
            <p14:sldId id="3365"/>
            <p14:sldId id="3366"/>
            <p14:sldId id="3367"/>
            <p14:sldId id="3368"/>
            <p14:sldId id="3369"/>
            <p14:sldId id="3370"/>
            <p14:sldId id="3371"/>
            <p14:sldId id="3372"/>
            <p14:sldId id="3373"/>
            <p14:sldId id="3374"/>
            <p14:sldId id="3375"/>
            <p14:sldId id="3376"/>
            <p14:sldId id="3377"/>
            <p14:sldId id="3378"/>
            <p14:sldId id="3379"/>
            <p14:sldId id="3380"/>
            <p14:sldId id="3381"/>
            <p14:sldId id="3382"/>
            <p14:sldId id="3383"/>
            <p14:sldId id="3384"/>
            <p14:sldId id="3385"/>
            <p14:sldId id="3386"/>
            <p14:sldId id="3387"/>
            <p14:sldId id="3388"/>
            <p14:sldId id="3389"/>
            <p14:sldId id="3337"/>
          </p14:sldIdLst>
        </p14:section>
      </p14:sectionLst>
    </p:ext>
    <p:ext uri="{EFAFB233-063F-42B5-8137-9DF3F51BA10A}">
      <p15:sldGuideLst xmlns:p15="http://schemas.microsoft.com/office/powerpoint/2012/main">
        <p15:guide id="1" orient="horz" pos="1071" userDrawn="1">
          <p15:clr>
            <a:srgbClr val="A4A3A4"/>
          </p15:clr>
        </p15:guide>
        <p15:guide id="2" orient="horz" pos="2840" userDrawn="1">
          <p15:clr>
            <a:srgbClr val="A4A3A4"/>
          </p15:clr>
        </p15:guide>
        <p15:guide id="3" pos="325"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42" name="Author" initials="A" lastIdx="0" clrIdx="4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2" hiddenSlides="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00FE"/>
    <a:srgbClr val="008000"/>
    <a:srgbClr val="009644"/>
    <a:srgbClr val="AD0600"/>
    <a:srgbClr val="B40600"/>
    <a:srgbClr val="787F04"/>
    <a:srgbClr val="8BB88D"/>
    <a:srgbClr val="B798CF"/>
    <a:srgbClr val="3266FF"/>
    <a:srgbClr val="00D3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9" autoAdjust="0"/>
    <p:restoredTop sz="95562" autoAdjust="0"/>
  </p:normalViewPr>
  <p:slideViewPr>
    <p:cSldViewPr snapToGrid="0">
      <p:cViewPr varScale="1">
        <p:scale>
          <a:sx n="124" d="100"/>
          <a:sy n="124" d="100"/>
        </p:scale>
        <p:origin x="1200" y="108"/>
      </p:cViewPr>
      <p:guideLst>
        <p:guide orient="horz" pos="1071"/>
        <p:guide orient="horz" pos="2840"/>
        <p:guide pos="325"/>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snapToGrid="0">
      <p:cViewPr>
        <p:scale>
          <a:sx n="75" d="100"/>
          <a:sy n="75" d="100"/>
        </p:scale>
        <p:origin x="4782" y="1278"/>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slide" Target="slides/slide165.xml"/><Relationship Id="rId191" Type="http://schemas.openxmlformats.org/officeDocument/2006/relationships/slide" Target="slides/slide186.xml"/><Relationship Id="rId205" Type="http://schemas.openxmlformats.org/officeDocument/2006/relationships/slide" Target="slides/slide200.xml"/><Relationship Id="rId226" Type="http://schemas.openxmlformats.org/officeDocument/2006/relationships/notesMaster" Target="notesMasters/notesMaster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181" Type="http://schemas.openxmlformats.org/officeDocument/2006/relationships/slide" Target="slides/slide176.xml"/><Relationship Id="rId216" Type="http://schemas.openxmlformats.org/officeDocument/2006/relationships/slide" Target="slides/slide211.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71" Type="http://schemas.openxmlformats.org/officeDocument/2006/relationships/slide" Target="slides/slide166.xml"/><Relationship Id="rId192" Type="http://schemas.openxmlformats.org/officeDocument/2006/relationships/slide" Target="slides/slide187.xml"/><Relationship Id="rId206" Type="http://schemas.openxmlformats.org/officeDocument/2006/relationships/slide" Target="slides/slide201.xml"/><Relationship Id="rId227" Type="http://schemas.openxmlformats.org/officeDocument/2006/relationships/handoutMaster" Target="handoutMasters/handoutMaster1.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5" Type="http://schemas.openxmlformats.org/officeDocument/2006/relationships/slide" Target="slides/slide70.xml"/><Relationship Id="rId96" Type="http://schemas.openxmlformats.org/officeDocument/2006/relationships/slide" Target="slides/slide91.xml"/><Relationship Id="rId140" Type="http://schemas.openxmlformats.org/officeDocument/2006/relationships/slide" Target="slides/slide135.xml"/><Relationship Id="rId161" Type="http://schemas.openxmlformats.org/officeDocument/2006/relationships/slide" Target="slides/slide156.xml"/><Relationship Id="rId182" Type="http://schemas.openxmlformats.org/officeDocument/2006/relationships/slide" Target="slides/slide177.xml"/><Relationship Id="rId217" Type="http://schemas.openxmlformats.org/officeDocument/2006/relationships/slide" Target="slides/slide212.xml"/><Relationship Id="rId6" Type="http://schemas.openxmlformats.org/officeDocument/2006/relationships/slide" Target="slides/slide1.xml"/><Relationship Id="rId23" Type="http://schemas.openxmlformats.org/officeDocument/2006/relationships/slide" Target="slides/slide18.xml"/><Relationship Id="rId119" Type="http://schemas.openxmlformats.org/officeDocument/2006/relationships/slide" Target="slides/slide114.xml"/><Relationship Id="rId44" Type="http://schemas.openxmlformats.org/officeDocument/2006/relationships/slide" Target="slides/slide39.xml"/><Relationship Id="rId65" Type="http://schemas.openxmlformats.org/officeDocument/2006/relationships/slide" Target="slides/slide60.xml"/><Relationship Id="rId86" Type="http://schemas.openxmlformats.org/officeDocument/2006/relationships/slide" Target="slides/slide81.xml"/><Relationship Id="rId130" Type="http://schemas.openxmlformats.org/officeDocument/2006/relationships/slide" Target="slides/slide125.xml"/><Relationship Id="rId151" Type="http://schemas.openxmlformats.org/officeDocument/2006/relationships/slide" Target="slides/slide146.xml"/><Relationship Id="rId172" Type="http://schemas.openxmlformats.org/officeDocument/2006/relationships/slide" Target="slides/slide167.xml"/><Relationship Id="rId193" Type="http://schemas.openxmlformats.org/officeDocument/2006/relationships/slide" Target="slides/slide188.xml"/><Relationship Id="rId207" Type="http://schemas.openxmlformats.org/officeDocument/2006/relationships/slide" Target="slides/slide202.xml"/><Relationship Id="rId228" Type="http://schemas.openxmlformats.org/officeDocument/2006/relationships/commentAuthors" Target="commentAuthors.xml"/><Relationship Id="rId13" Type="http://schemas.openxmlformats.org/officeDocument/2006/relationships/slide" Target="slides/slide8.xml"/><Relationship Id="rId109" Type="http://schemas.openxmlformats.org/officeDocument/2006/relationships/slide" Target="slides/slide104.xml"/><Relationship Id="rId34" Type="http://schemas.openxmlformats.org/officeDocument/2006/relationships/slide" Target="slides/slide29.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20" Type="http://schemas.openxmlformats.org/officeDocument/2006/relationships/slide" Target="slides/slide115.xml"/><Relationship Id="rId141" Type="http://schemas.openxmlformats.org/officeDocument/2006/relationships/slide" Target="slides/slide136.xml"/><Relationship Id="rId7" Type="http://schemas.openxmlformats.org/officeDocument/2006/relationships/slide" Target="slides/slide2.xml"/><Relationship Id="rId162" Type="http://schemas.openxmlformats.org/officeDocument/2006/relationships/slide" Target="slides/slide157.xml"/><Relationship Id="rId183" Type="http://schemas.openxmlformats.org/officeDocument/2006/relationships/slide" Target="slides/slide178.xml"/><Relationship Id="rId218" Type="http://schemas.openxmlformats.org/officeDocument/2006/relationships/slide" Target="slides/slide213.xml"/><Relationship Id="rId24" Type="http://schemas.openxmlformats.org/officeDocument/2006/relationships/slide" Target="slides/slide19.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31" Type="http://schemas.openxmlformats.org/officeDocument/2006/relationships/slide" Target="slides/slide126.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presProps" Target="presProps.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viewProps" Target="viewProps.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79" Type="http://schemas.openxmlformats.org/officeDocument/2006/relationships/slide" Target="slides/slide174.xml"/><Relationship Id="rId195" Type="http://schemas.openxmlformats.org/officeDocument/2006/relationships/slide" Target="slides/slide190.xml"/><Relationship Id="rId209" Type="http://schemas.openxmlformats.org/officeDocument/2006/relationships/slide" Target="slides/slide204.xml"/><Relationship Id="rId190" Type="http://schemas.openxmlformats.org/officeDocument/2006/relationships/slide" Target="slides/slide185.xml"/><Relationship Id="rId204" Type="http://schemas.openxmlformats.org/officeDocument/2006/relationships/slide" Target="slides/slide199.xml"/><Relationship Id="rId220" Type="http://schemas.openxmlformats.org/officeDocument/2006/relationships/slide" Target="slides/slide215.xml"/><Relationship Id="rId225" Type="http://schemas.openxmlformats.org/officeDocument/2006/relationships/slide" Target="slides/slide220.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slide" Target="slides/slide164.xml"/><Relationship Id="rId185" Type="http://schemas.openxmlformats.org/officeDocument/2006/relationships/slide" Target="slides/slide180.xml"/><Relationship Id="rId4" Type="http://schemas.openxmlformats.org/officeDocument/2006/relationships/slideMaster" Target="slideMasters/slideMaster4.xml"/><Relationship Id="rId9" Type="http://schemas.openxmlformats.org/officeDocument/2006/relationships/slide" Target="slides/slide4.xml"/><Relationship Id="rId180" Type="http://schemas.openxmlformats.org/officeDocument/2006/relationships/slide" Target="slides/slide175.xml"/><Relationship Id="rId210" Type="http://schemas.openxmlformats.org/officeDocument/2006/relationships/slide" Target="slides/slide205.xml"/><Relationship Id="rId215" Type="http://schemas.openxmlformats.org/officeDocument/2006/relationships/slide" Target="slides/slide210.xml"/><Relationship Id="rId26" Type="http://schemas.openxmlformats.org/officeDocument/2006/relationships/slide" Target="slides/slide21.xml"/><Relationship Id="rId231" Type="http://schemas.openxmlformats.org/officeDocument/2006/relationships/theme" Target="theme/theme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tableStyles" Target="tableStyles.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1" Type="http://schemas.openxmlformats.org/officeDocument/2006/relationships/slideMaster" Target="slideMasters/slideMaster1.xml"/><Relationship Id="rId212" Type="http://schemas.openxmlformats.org/officeDocument/2006/relationships/slide" Target="slides/slide207.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202" Type="http://schemas.openxmlformats.org/officeDocument/2006/relationships/slide" Target="slides/slide197.xml"/><Relationship Id="rId223" Type="http://schemas.openxmlformats.org/officeDocument/2006/relationships/slide" Target="slides/slide218.xml"/><Relationship Id="rId18" Type="http://schemas.openxmlformats.org/officeDocument/2006/relationships/slide" Target="slides/slide13.xml"/><Relationship Id="rId39" Type="http://schemas.openxmlformats.org/officeDocument/2006/relationships/slide" Target="slides/slide34.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 Type="http://schemas.openxmlformats.org/officeDocument/2006/relationships/slideMaster" Target="slideMasters/slideMaster2.xml"/><Relationship Id="rId29" Type="http://schemas.openxmlformats.org/officeDocument/2006/relationships/slide" Target="slides/slide24.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slideMaster" Target="slideMasters/slideMaster3.xml"/><Relationship Id="rId214" Type="http://schemas.openxmlformats.org/officeDocument/2006/relationships/slide" Target="slides/slide209.xml"/></Relationships>
</file>

<file path=ppt/charts/_rels/chart1.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3_2022/KPI_output/LimitingCNECs_Mar202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tscnetservices-my.sharepoint.com/personal/a_andor_tscnet_eu/Documents/work/Core/DA%20CC/KPI%20TF/NRAO%20KPIs/03_2022/KPI_output/KPI_RelRAM_Mar2022.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0" i="0" baseline="0">
                <a:effectLst/>
              </a:rPr>
              <a:t>Distribution of Limiting CNECs per TSOs - March 2022</a:t>
            </a:r>
            <a:endParaRPr lang="en-DE" sz="140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Sheet1!$E$3</c:f>
              <c:strCache>
                <c:ptCount val="1"/>
                <c:pt idx="0">
                  <c:v>Before RAO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Sheet1!$E$4:$E$18</c:f>
              <c:numCache>
                <c:formatCode>General</c:formatCode>
                <c:ptCount val="15"/>
                <c:pt idx="0">
                  <c:v>28</c:v>
                </c:pt>
                <c:pt idx="1">
                  <c:v>165</c:v>
                </c:pt>
                <c:pt idx="2">
                  <c:v>0</c:v>
                </c:pt>
                <c:pt idx="3">
                  <c:v>303</c:v>
                </c:pt>
                <c:pt idx="4">
                  <c:v>14</c:v>
                </c:pt>
                <c:pt idx="5">
                  <c:v>166</c:v>
                </c:pt>
                <c:pt idx="6">
                  <c:v>38</c:v>
                </c:pt>
                <c:pt idx="7">
                  <c:v>0</c:v>
                </c:pt>
                <c:pt idx="8">
                  <c:v>3</c:v>
                </c:pt>
                <c:pt idx="9">
                  <c:v>2</c:v>
                </c:pt>
                <c:pt idx="10">
                  <c:v>31</c:v>
                </c:pt>
                <c:pt idx="11">
                  <c:v>19</c:v>
                </c:pt>
                <c:pt idx="12">
                  <c:v>39</c:v>
                </c:pt>
                <c:pt idx="13">
                  <c:v>0</c:v>
                </c:pt>
                <c:pt idx="14">
                  <c:v>3</c:v>
                </c:pt>
              </c:numCache>
            </c:numRef>
          </c:val>
          <c:extLst>
            <c:ext xmlns:c16="http://schemas.microsoft.com/office/drawing/2014/chart" uri="{C3380CC4-5D6E-409C-BE32-E72D297353CC}">
              <c16:uniqueId val="{00000000-6951-E345-8EDF-422DECD1879D}"/>
            </c:ext>
          </c:extLst>
        </c:ser>
        <c:ser>
          <c:idx val="1"/>
          <c:order val="1"/>
          <c:tx>
            <c:strRef>
              <c:f>Sheet1!$F$3</c:f>
              <c:strCache>
                <c:ptCount val="1"/>
                <c:pt idx="0">
                  <c:v>After RAO</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l-S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Sheet1!$D$4:$D$18</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Sheet1!$F$4:$F$18</c:f>
              <c:numCache>
                <c:formatCode>General</c:formatCode>
                <c:ptCount val="15"/>
                <c:pt idx="0">
                  <c:v>48</c:v>
                </c:pt>
                <c:pt idx="1">
                  <c:v>140</c:v>
                </c:pt>
                <c:pt idx="2">
                  <c:v>0</c:v>
                </c:pt>
                <c:pt idx="3">
                  <c:v>142</c:v>
                </c:pt>
                <c:pt idx="4">
                  <c:v>15</c:v>
                </c:pt>
                <c:pt idx="5">
                  <c:v>219</c:v>
                </c:pt>
                <c:pt idx="6">
                  <c:v>43</c:v>
                </c:pt>
                <c:pt idx="7">
                  <c:v>2</c:v>
                </c:pt>
                <c:pt idx="8">
                  <c:v>6</c:v>
                </c:pt>
                <c:pt idx="9">
                  <c:v>4</c:v>
                </c:pt>
                <c:pt idx="10">
                  <c:v>27</c:v>
                </c:pt>
                <c:pt idx="11">
                  <c:v>34</c:v>
                </c:pt>
                <c:pt idx="12">
                  <c:v>83</c:v>
                </c:pt>
                <c:pt idx="13">
                  <c:v>0</c:v>
                </c:pt>
                <c:pt idx="14">
                  <c:v>10</c:v>
                </c:pt>
              </c:numCache>
            </c:numRef>
          </c:val>
          <c:extLst>
            <c:ext xmlns:c16="http://schemas.microsoft.com/office/drawing/2014/chart" uri="{C3380CC4-5D6E-409C-BE32-E72D297353CC}">
              <c16:uniqueId val="{00000001-6951-E345-8EDF-422DECD1879D}"/>
            </c:ext>
          </c:extLst>
        </c:ser>
        <c:dLbls>
          <c:dLblPos val="outEnd"/>
          <c:showLegendKey val="0"/>
          <c:showVal val="1"/>
          <c:showCatName val="0"/>
          <c:showSerName val="0"/>
          <c:showPercent val="0"/>
          <c:showBubbleSize val="0"/>
        </c:dLbls>
        <c:gapWidth val="219"/>
        <c:overlap val="-27"/>
        <c:axId val="605409312"/>
        <c:axId val="605410960"/>
      </c:barChart>
      <c:catAx>
        <c:axId val="60540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605410960"/>
        <c:crosses val="autoZero"/>
        <c:auto val="1"/>
        <c:lblAlgn val="ctr"/>
        <c:lblOffset val="100"/>
        <c:noMultiLvlLbl val="0"/>
      </c:catAx>
      <c:valAx>
        <c:axId val="60541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60540931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0" i="0" baseline="0">
                <a:effectLst/>
              </a:rPr>
              <a:t>RelRAM comparison before/after RAO - March 2022</a:t>
            </a:r>
            <a:endParaRPr lang="en-DE">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barChart>
        <c:barDir val="col"/>
        <c:grouping val="clustered"/>
        <c:varyColors val="0"/>
        <c:ser>
          <c:idx val="0"/>
          <c:order val="0"/>
          <c:tx>
            <c:strRef>
              <c:f>Sheet2!$F$1</c:f>
              <c:strCache>
                <c:ptCount val="1"/>
                <c:pt idx="0">
                  <c:v>Avg RelRAM before RAO</c:v>
                </c:pt>
              </c:strCache>
            </c:strRef>
          </c:tx>
          <c:spPr>
            <a:solidFill>
              <a:schemeClr val="accent1"/>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Sheet2!$F$2:$F$16</c:f>
              <c:numCache>
                <c:formatCode>0</c:formatCode>
                <c:ptCount val="15"/>
                <c:pt idx="0">
                  <c:v>-92.043710728837851</c:v>
                </c:pt>
                <c:pt idx="1">
                  <c:v>-273.36688368716858</c:v>
                </c:pt>
                <c:pt idx="2">
                  <c:v>0</c:v>
                </c:pt>
                <c:pt idx="3">
                  <c:v>-693.02160955313684</c:v>
                </c:pt>
                <c:pt idx="4">
                  <c:v>-162.72727272727272</c:v>
                </c:pt>
                <c:pt idx="5">
                  <c:v>-379.24755154322287</c:v>
                </c:pt>
                <c:pt idx="6">
                  <c:v>-380.12046920666143</c:v>
                </c:pt>
                <c:pt idx="7">
                  <c:v>0</c:v>
                </c:pt>
                <c:pt idx="8">
                  <c:v>-7.0682151712969992</c:v>
                </c:pt>
                <c:pt idx="9">
                  <c:v>-12.5</c:v>
                </c:pt>
                <c:pt idx="10">
                  <c:v>-306.08643159497052</c:v>
                </c:pt>
                <c:pt idx="11">
                  <c:v>-69.3436238515729</c:v>
                </c:pt>
                <c:pt idx="12">
                  <c:v>-54.92307692307692</c:v>
                </c:pt>
                <c:pt idx="13">
                  <c:v>0</c:v>
                </c:pt>
                <c:pt idx="14">
                  <c:v>-30.363235145423591</c:v>
                </c:pt>
              </c:numCache>
            </c:numRef>
          </c:val>
          <c:extLst>
            <c:ext xmlns:c16="http://schemas.microsoft.com/office/drawing/2014/chart" uri="{C3380CC4-5D6E-409C-BE32-E72D297353CC}">
              <c16:uniqueId val="{00000000-ED0B-AD4B-98C6-3A5ED721231F}"/>
            </c:ext>
          </c:extLst>
        </c:ser>
        <c:ser>
          <c:idx val="1"/>
          <c:order val="1"/>
          <c:tx>
            <c:strRef>
              <c:f>Sheet2!$G$1</c:f>
              <c:strCache>
                <c:ptCount val="1"/>
                <c:pt idx="0">
                  <c:v>Avg RelRAM after RAO</c:v>
                </c:pt>
              </c:strCache>
            </c:strRef>
          </c:tx>
          <c:spPr>
            <a:solidFill>
              <a:schemeClr val="accent2"/>
            </a:solidFill>
            <a:ln>
              <a:noFill/>
            </a:ln>
            <a:effectLst/>
          </c:spPr>
          <c:invertIfNegative val="0"/>
          <c:cat>
            <c:strRef>
              <c:f>Sheet2!$E$2:$E$16</c:f>
              <c:strCache>
                <c:ptCount val="15"/>
                <c:pt idx="0">
                  <c:v>AT</c:v>
                </c:pt>
                <c:pt idx="1">
                  <c:v>BE</c:v>
                </c:pt>
                <c:pt idx="2">
                  <c:v>CZ</c:v>
                </c:pt>
                <c:pt idx="3">
                  <c:v>D2</c:v>
                </c:pt>
                <c:pt idx="4">
                  <c:v>D4</c:v>
                </c:pt>
                <c:pt idx="5">
                  <c:v>D7</c:v>
                </c:pt>
                <c:pt idx="6">
                  <c:v>D8</c:v>
                </c:pt>
                <c:pt idx="7">
                  <c:v>FR</c:v>
                </c:pt>
                <c:pt idx="8">
                  <c:v>HR</c:v>
                </c:pt>
                <c:pt idx="9">
                  <c:v>HU</c:v>
                </c:pt>
                <c:pt idx="10">
                  <c:v>NL</c:v>
                </c:pt>
                <c:pt idx="11">
                  <c:v>PL</c:v>
                </c:pt>
                <c:pt idx="12">
                  <c:v>RO</c:v>
                </c:pt>
                <c:pt idx="13">
                  <c:v>SI</c:v>
                </c:pt>
                <c:pt idx="14">
                  <c:v>SK</c:v>
                </c:pt>
              </c:strCache>
            </c:strRef>
          </c:cat>
          <c:val>
            <c:numRef>
              <c:f>Sheet2!$G$2:$G$16</c:f>
              <c:numCache>
                <c:formatCode>0</c:formatCode>
                <c:ptCount val="15"/>
                <c:pt idx="0">
                  <c:v>-16.879976470403633</c:v>
                </c:pt>
                <c:pt idx="1">
                  <c:v>-168.09857403168346</c:v>
                </c:pt>
                <c:pt idx="2">
                  <c:v>0</c:v>
                </c:pt>
                <c:pt idx="3">
                  <c:v>-341.268539599159</c:v>
                </c:pt>
                <c:pt idx="4">
                  <c:v>-128.72727272727272</c:v>
                </c:pt>
                <c:pt idx="5">
                  <c:v>-336.3712682266256</c:v>
                </c:pt>
                <c:pt idx="6">
                  <c:v>-302.37883237988029</c:v>
                </c:pt>
                <c:pt idx="7">
                  <c:v>0</c:v>
                </c:pt>
                <c:pt idx="8">
                  <c:v>-7.0682151712969992</c:v>
                </c:pt>
                <c:pt idx="9">
                  <c:v>-11.5</c:v>
                </c:pt>
                <c:pt idx="10">
                  <c:v>53.931200488022306</c:v>
                </c:pt>
                <c:pt idx="11">
                  <c:v>3.3543766965253989</c:v>
                </c:pt>
                <c:pt idx="12">
                  <c:v>-40.135041324776054</c:v>
                </c:pt>
                <c:pt idx="13">
                  <c:v>0</c:v>
                </c:pt>
                <c:pt idx="14">
                  <c:v>-10.108341816350878</c:v>
                </c:pt>
              </c:numCache>
            </c:numRef>
          </c:val>
          <c:extLst>
            <c:ext xmlns:c16="http://schemas.microsoft.com/office/drawing/2014/chart" uri="{C3380CC4-5D6E-409C-BE32-E72D297353CC}">
              <c16:uniqueId val="{00000001-ED0B-AD4B-98C6-3A5ED721231F}"/>
            </c:ext>
          </c:extLst>
        </c:ser>
        <c:dLbls>
          <c:showLegendKey val="0"/>
          <c:showVal val="0"/>
          <c:showCatName val="0"/>
          <c:showSerName val="0"/>
          <c:showPercent val="0"/>
          <c:showBubbleSize val="0"/>
        </c:dLbls>
        <c:gapWidth val="219"/>
        <c:overlap val="-27"/>
        <c:axId val="1188684911"/>
        <c:axId val="1188686559"/>
      </c:barChart>
      <c:catAx>
        <c:axId val="11886849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188686559"/>
        <c:crosses val="autoZero"/>
        <c:auto val="1"/>
        <c:lblAlgn val="ctr"/>
        <c:lblOffset val="100"/>
        <c:noMultiLvlLbl val="0"/>
      </c:catAx>
      <c:valAx>
        <c:axId val="118868655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1886849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sl-S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8411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4" name="Rectangle 4"/>
          <p:cNvSpPr>
            <a:spLocks noGrp="1" noRot="1" noChangeAspect="1" noChangeArrowheads="1" noTextEdit="1"/>
          </p:cNvSpPr>
          <p:nvPr>
            <p:ph type="sldImg" idx="2"/>
          </p:nvPr>
        </p:nvSpPr>
        <p:spPr bwMode="auto">
          <a:xfrm>
            <a:off x="711200" y="746125"/>
            <a:ext cx="5375275" cy="37211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03802640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Unicode MS" pitchFamily="34" charset="-128"/>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09153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378798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9229986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395886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218156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373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083601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881744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362927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533604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31220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4748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185913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237912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550507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832573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758140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613891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2101472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234429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582432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90959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2943046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1087448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84457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8180774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7903060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62181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9918647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4200424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5238396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pivotTable</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a:p>
            <a:r>
              <a:rPr b="1" dirty="0"/>
              <a:t>card</a:t>
            </a:r>
            <a:endParaRPr dirty="0"/>
          </a:p>
          <a:p>
            <a:r>
              <a:rPr b="0" dirty="0"/>
              <a:t>No alt text provided</a:t>
            </a:r>
            <a:endParaRPr dirty="0"/>
          </a:p>
          <a:p>
            <a:endParaRPr dirty="0"/>
          </a:p>
        </p:txBody>
      </p:sp>
    </p:spTree>
    <p:extLst>
      <p:ext uri="{BB962C8B-B14F-4D97-AF65-F5344CB8AC3E}">
        <p14:creationId xmlns:p14="http://schemas.microsoft.com/office/powerpoint/2010/main" val="370934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clusteredColumnChart</a:t>
            </a:r>
            <a:endParaRPr dirty="0"/>
          </a:p>
          <a:p>
            <a:r>
              <a:rPr b="0" dirty="0"/>
              <a:t>No alt text provided.</a:t>
            </a:r>
            <a:endParaRPr dirty="0"/>
          </a:p>
          <a:p>
            <a:endParaRPr dirty="0"/>
          </a:p>
        </p:txBody>
      </p:sp>
    </p:spTree>
    <p:extLst>
      <p:ext uri="{BB962C8B-B14F-4D97-AF65-F5344CB8AC3E}">
        <p14:creationId xmlns:p14="http://schemas.microsoft.com/office/powerpoint/2010/main" val="2228098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8064329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AT</a:t>
            </a:r>
            <a:endParaRPr dirty="0"/>
          </a:p>
          <a:p>
            <a:r>
              <a:rPr b="0" dirty="0"/>
              <a:t>No alt text provided</a:t>
            </a:r>
            <a:endParaRPr dirty="0"/>
          </a:p>
          <a:p>
            <a:endParaRPr dirty="0"/>
          </a:p>
          <a:p>
            <a:r>
              <a:rPr b="1" dirty="0"/>
              <a:t>BE</a:t>
            </a:r>
            <a:endParaRPr dirty="0"/>
          </a:p>
          <a:p>
            <a:r>
              <a:rPr b="0" dirty="0"/>
              <a:t>No alt text provided</a:t>
            </a:r>
            <a:endParaRPr dirty="0"/>
          </a:p>
          <a:p>
            <a:endParaRPr dirty="0"/>
          </a:p>
        </p:txBody>
      </p:sp>
    </p:spTree>
    <p:extLst>
      <p:ext uri="{BB962C8B-B14F-4D97-AF65-F5344CB8AC3E}">
        <p14:creationId xmlns:p14="http://schemas.microsoft.com/office/powerpoint/2010/main" val="33019061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CZ</a:t>
            </a:r>
            <a:endParaRPr dirty="0"/>
          </a:p>
          <a:p>
            <a:r>
              <a:rPr b="0" dirty="0"/>
              <a:t>No alt text provided</a:t>
            </a:r>
            <a:endParaRPr dirty="0"/>
          </a:p>
          <a:p>
            <a:endParaRPr dirty="0"/>
          </a:p>
          <a:p>
            <a:r>
              <a:rPr b="1" dirty="0"/>
              <a:t>DE</a:t>
            </a:r>
            <a:endParaRPr dirty="0"/>
          </a:p>
          <a:p>
            <a:r>
              <a:rPr b="0" dirty="0"/>
              <a:t>No alt text provided</a:t>
            </a:r>
            <a:endParaRPr dirty="0"/>
          </a:p>
          <a:p>
            <a:endParaRPr dirty="0"/>
          </a:p>
        </p:txBody>
      </p:sp>
    </p:spTree>
    <p:extLst>
      <p:ext uri="{BB962C8B-B14F-4D97-AF65-F5344CB8AC3E}">
        <p14:creationId xmlns:p14="http://schemas.microsoft.com/office/powerpoint/2010/main" val="42405932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FR</a:t>
            </a:r>
            <a:endParaRPr dirty="0"/>
          </a:p>
          <a:p>
            <a:r>
              <a:rPr b="0" dirty="0"/>
              <a:t>No alt text provided</a:t>
            </a:r>
            <a:endParaRPr dirty="0"/>
          </a:p>
          <a:p>
            <a:endParaRPr dirty="0"/>
          </a:p>
          <a:p>
            <a:r>
              <a:rPr b="1" dirty="0"/>
              <a:t>HR</a:t>
            </a:r>
            <a:endParaRPr dirty="0"/>
          </a:p>
          <a:p>
            <a:r>
              <a:rPr b="0" dirty="0"/>
              <a:t>No alt text provided</a:t>
            </a:r>
            <a:endParaRPr dirty="0"/>
          </a:p>
          <a:p>
            <a:endParaRPr dirty="0"/>
          </a:p>
        </p:txBody>
      </p:sp>
    </p:spTree>
    <p:extLst>
      <p:ext uri="{BB962C8B-B14F-4D97-AF65-F5344CB8AC3E}">
        <p14:creationId xmlns:p14="http://schemas.microsoft.com/office/powerpoint/2010/main" val="257027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HU</a:t>
            </a:r>
            <a:endParaRPr dirty="0"/>
          </a:p>
          <a:p>
            <a:r>
              <a:rPr b="0" dirty="0"/>
              <a:t>No alt text provided</a:t>
            </a:r>
            <a:endParaRPr dirty="0"/>
          </a:p>
          <a:p>
            <a:endParaRPr dirty="0"/>
          </a:p>
          <a:p>
            <a:r>
              <a:rPr b="1" dirty="0"/>
              <a:t>NL</a:t>
            </a:r>
            <a:endParaRPr dirty="0"/>
          </a:p>
          <a:p>
            <a:r>
              <a:rPr b="0" dirty="0"/>
              <a:t>No alt text provided</a:t>
            </a:r>
            <a:endParaRPr dirty="0"/>
          </a:p>
          <a:p>
            <a:endParaRPr dirty="0"/>
          </a:p>
        </p:txBody>
      </p:sp>
    </p:spTree>
    <p:extLst>
      <p:ext uri="{BB962C8B-B14F-4D97-AF65-F5344CB8AC3E}">
        <p14:creationId xmlns:p14="http://schemas.microsoft.com/office/powerpoint/2010/main" val="19856123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PL</a:t>
            </a:r>
            <a:endParaRPr dirty="0"/>
          </a:p>
          <a:p>
            <a:r>
              <a:rPr b="0" dirty="0"/>
              <a:t>No alt text provided</a:t>
            </a:r>
            <a:endParaRPr dirty="0"/>
          </a:p>
          <a:p>
            <a:endParaRPr dirty="0"/>
          </a:p>
          <a:p>
            <a:r>
              <a:rPr b="1" dirty="0"/>
              <a:t>RO</a:t>
            </a:r>
            <a:endParaRPr dirty="0"/>
          </a:p>
          <a:p>
            <a:r>
              <a:rPr b="0" dirty="0"/>
              <a:t>No alt text provided</a:t>
            </a:r>
            <a:endParaRPr dirty="0"/>
          </a:p>
          <a:p>
            <a:endParaRPr dirty="0"/>
          </a:p>
        </p:txBody>
      </p:sp>
    </p:spTree>
    <p:extLst>
      <p:ext uri="{BB962C8B-B14F-4D97-AF65-F5344CB8AC3E}">
        <p14:creationId xmlns:p14="http://schemas.microsoft.com/office/powerpoint/2010/main" val="3590375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clusteredColumnChart</a:t>
            </a:r>
            <a:endParaRPr dirty="0"/>
          </a:p>
          <a:p>
            <a:r>
              <a:rPr b="0" dirty="0"/>
              <a:t>No alt text provided</a:t>
            </a:r>
            <a:endParaRPr dirty="0"/>
          </a:p>
          <a:p>
            <a:endParaRPr dirty="0"/>
          </a:p>
          <a:p>
            <a:r>
              <a:rPr b="1" dirty="0"/>
              <a:t>SI</a:t>
            </a:r>
            <a:endParaRPr dirty="0"/>
          </a:p>
          <a:p>
            <a:r>
              <a:rPr b="0" dirty="0"/>
              <a:t>No alt text provided</a:t>
            </a:r>
            <a:endParaRPr dirty="0"/>
          </a:p>
          <a:p>
            <a:endParaRPr dirty="0"/>
          </a:p>
        </p:txBody>
      </p:sp>
    </p:spTree>
    <p:extLst>
      <p:ext uri="{BB962C8B-B14F-4D97-AF65-F5344CB8AC3E}">
        <p14:creationId xmlns:p14="http://schemas.microsoft.com/office/powerpoint/2010/main" val="8900003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2173009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509214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9918807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050215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5672693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8986330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7604015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941572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0430819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347965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1693381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94936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2326819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730758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9458191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7352303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67773170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12943646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059753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0250539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412471690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450" y="4778375"/>
            <a:ext cx="5438775" cy="3908425"/>
          </a:xfrm>
          <a:prstGeom prst="rect">
            <a:avLst/>
          </a:prstGeom>
        </p:spPr>
        <p:txBody>
          <a:bodyPr/>
          <a:lstStyle/>
          <a:p>
            <a:endParaRPr lang="en-US" dirty="0"/>
          </a:p>
        </p:txBody>
      </p:sp>
    </p:spTree>
    <p:extLst>
      <p:ext uri="{BB962C8B-B14F-4D97-AF65-F5344CB8AC3E}">
        <p14:creationId xmlns:p14="http://schemas.microsoft.com/office/powerpoint/2010/main" val="3347675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662322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24496248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tableEx</a:t>
            </a:r>
            <a:endParaRPr dirty="0"/>
          </a:p>
          <a:p>
            <a:r>
              <a:rPr b="0" dirty="0"/>
              <a:t>No alt text provided</a:t>
            </a:r>
            <a:endParaRPr dirty="0"/>
          </a:p>
          <a:p>
            <a:endParaRPr dirty="0"/>
          </a:p>
          <a:p>
            <a:r>
              <a:rPr b="1" dirty="0"/>
              <a:t>Top 10 CNE by Average Maximum AMR (MW) per BD</a:t>
            </a:r>
            <a:endParaRPr dirty="0"/>
          </a:p>
          <a:p>
            <a:r>
              <a:rPr b="0" dirty="0"/>
              <a:t>No alt text provided</a:t>
            </a:r>
            <a:endParaRPr dirty="0"/>
          </a:p>
          <a:p>
            <a:endParaRPr dirty="0"/>
          </a:p>
          <a:p>
            <a:r>
              <a:rPr b="1" dirty="0"/>
              <a:t>multiRowCard</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Average Maximum AMR per BD (MW) by TSO</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basicShape</a:t>
            </a:r>
            <a:endParaRPr dirty="0"/>
          </a:p>
          <a:p>
            <a:r>
              <a:rPr b="0" dirty="0"/>
              <a:t>No alt text provided</a:t>
            </a:r>
            <a:endParaRPr dirty="0"/>
          </a:p>
          <a:p>
            <a:endParaRPr dirty="0"/>
          </a:p>
        </p:txBody>
      </p:sp>
    </p:spTree>
    <p:extLst>
      <p:ext uri="{BB962C8B-B14F-4D97-AF65-F5344CB8AC3E}">
        <p14:creationId xmlns:p14="http://schemas.microsoft.com/office/powerpoint/2010/main" val="3073161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3.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4.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37.jpe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jpeg"/><Relationship Id="rId26" Type="http://schemas.openxmlformats.org/officeDocument/2006/relationships/image" Target="../media/image26.jpeg"/><Relationship Id="rId3" Type="http://schemas.openxmlformats.org/officeDocument/2006/relationships/image" Target="../media/image3.png"/><Relationship Id="rId21" Type="http://schemas.openxmlformats.org/officeDocument/2006/relationships/image" Target="../media/image21.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7.jpeg"/><Relationship Id="rId25" Type="http://schemas.openxmlformats.org/officeDocument/2006/relationships/image" Target="../media/image25.jpeg"/><Relationship Id="rId2" Type="http://schemas.openxmlformats.org/officeDocument/2006/relationships/image" Target="../media/image2.png"/><Relationship Id="rId16" Type="http://schemas.openxmlformats.org/officeDocument/2006/relationships/image" Target="../media/image16.jpeg"/><Relationship Id="rId20"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jpeg"/><Relationship Id="rId5" Type="http://schemas.openxmlformats.org/officeDocument/2006/relationships/image" Target="../media/image5.jpeg"/><Relationship Id="rId15" Type="http://schemas.openxmlformats.org/officeDocument/2006/relationships/image" Target="../media/image15.jpeg"/><Relationship Id="rId23" Type="http://schemas.openxmlformats.org/officeDocument/2006/relationships/image" Target="../media/image23.jpeg"/><Relationship Id="rId28" Type="http://schemas.openxmlformats.org/officeDocument/2006/relationships/image" Target="../media/image28.svg"/><Relationship Id="rId10" Type="http://schemas.openxmlformats.org/officeDocument/2006/relationships/image" Target="../media/image10.png"/><Relationship Id="rId19"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 Id="rId22" Type="http://schemas.openxmlformats.org/officeDocument/2006/relationships/image" Target="../media/image22.jpeg"/><Relationship Id="rId27" Type="http://schemas.openxmlformats.org/officeDocument/2006/relationships/image" Target="../media/image27.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9.jpeg"/><Relationship Id="rId26" Type="http://schemas.openxmlformats.org/officeDocument/2006/relationships/image" Target="../media/image27.png"/><Relationship Id="rId3" Type="http://schemas.openxmlformats.org/officeDocument/2006/relationships/image" Target="../media/image3.png"/><Relationship Id="rId21" Type="http://schemas.openxmlformats.org/officeDocument/2006/relationships/image" Target="../media/image22.jpeg"/><Relationship Id="rId7" Type="http://schemas.openxmlformats.org/officeDocument/2006/relationships/image" Target="../media/image7.gif"/><Relationship Id="rId12" Type="http://schemas.openxmlformats.org/officeDocument/2006/relationships/image" Target="../media/image12.jpeg"/><Relationship Id="rId17" Type="http://schemas.openxmlformats.org/officeDocument/2006/relationships/image" Target="../media/image18.jpeg"/><Relationship Id="rId25" Type="http://schemas.openxmlformats.org/officeDocument/2006/relationships/image" Target="../media/image26.jpeg"/><Relationship Id="rId2" Type="http://schemas.openxmlformats.org/officeDocument/2006/relationships/image" Target="../media/image2.png"/><Relationship Id="rId16" Type="http://schemas.openxmlformats.org/officeDocument/2006/relationships/image" Target="../media/image17.jpeg"/><Relationship Id="rId20" Type="http://schemas.openxmlformats.org/officeDocument/2006/relationships/image" Target="../media/image21.jpeg"/><Relationship Id="rId1" Type="http://schemas.openxmlformats.org/officeDocument/2006/relationships/slideMaster" Target="../slideMasters/slideMaster1.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5.jpeg"/><Relationship Id="rId5" Type="http://schemas.openxmlformats.org/officeDocument/2006/relationships/image" Target="../media/image5.jpeg"/><Relationship Id="rId15" Type="http://schemas.openxmlformats.org/officeDocument/2006/relationships/image" Target="../media/image16.jpeg"/><Relationship Id="rId23" Type="http://schemas.openxmlformats.org/officeDocument/2006/relationships/image" Target="../media/image24.jpeg"/><Relationship Id="rId28" Type="http://schemas.openxmlformats.org/officeDocument/2006/relationships/image" Target="../media/image14.jpeg"/><Relationship Id="rId10" Type="http://schemas.openxmlformats.org/officeDocument/2006/relationships/image" Target="../media/image10.png"/><Relationship Id="rId19" Type="http://schemas.openxmlformats.org/officeDocument/2006/relationships/image" Target="../media/image2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5.jpeg"/><Relationship Id="rId22" Type="http://schemas.openxmlformats.org/officeDocument/2006/relationships/image" Target="../media/image23.jpeg"/><Relationship Id="rId27" Type="http://schemas.openxmlformats.org/officeDocument/2006/relationships/image" Target="../media/image2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7.gif"/><Relationship Id="rId13" Type="http://schemas.openxmlformats.org/officeDocument/2006/relationships/image" Target="../media/image12.jpeg"/><Relationship Id="rId3" Type="http://schemas.openxmlformats.org/officeDocument/2006/relationships/image" Target="../media/image3.png"/><Relationship Id="rId7" Type="http://schemas.openxmlformats.org/officeDocument/2006/relationships/image" Target="../media/image30.jpg"/><Relationship Id="rId12" Type="http://schemas.openxmlformats.org/officeDocument/2006/relationships/image" Target="../media/image33.png"/><Relationship Id="rId2" Type="http://schemas.openxmlformats.org/officeDocument/2006/relationships/image" Target="../media/image25.jpeg"/><Relationship Id="rId16" Type="http://schemas.openxmlformats.org/officeDocument/2006/relationships/image" Target="../media/image36.jpeg"/><Relationship Id="rId1" Type="http://schemas.openxmlformats.org/officeDocument/2006/relationships/slideMaster" Target="../slideMasters/slideMaster2.xm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image" Target="../media/image23.jpeg"/><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4.jpg"/><Relationship Id="rId9" Type="http://schemas.openxmlformats.org/officeDocument/2006/relationships/image" Target="../media/image8.png"/><Relationship Id="rId14" Type="http://schemas.openxmlformats.org/officeDocument/2006/relationships/image" Target="../media/image3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008000"/>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990352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04239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3650961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11715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196319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3">
            <a:extLst>
              <a:ext uri="{FF2B5EF4-FFF2-40B4-BE49-F238E27FC236}">
                <a16:creationId xmlns:a16="http://schemas.microsoft.com/office/drawing/2014/main" id="{06DA4AC5-3A6A-4155-87B3-89131988A020}"/>
              </a:ext>
            </a:extLst>
          </p:cNvPr>
          <p:cNvSpPr>
            <a:spLocks noGrp="1"/>
          </p:cNvSpPr>
          <p:nvPr>
            <p:ph type="dt" sz="half" idx="10"/>
          </p:nvPr>
        </p:nvSpPr>
        <p:spPr/>
        <p:txBody>
          <a:bodyPr/>
          <a:lstStyle>
            <a:lvl1pPr>
              <a:defRPr/>
            </a:lvl1pPr>
          </a:lstStyle>
          <a:p>
            <a:pPr>
              <a:defRPr/>
            </a:pPr>
            <a:fld id="{9108A6B4-4626-4D62-8871-DF97071F04E3}" type="datetimeFigureOut">
              <a:rPr lang="sl-SI"/>
              <a:pPr>
                <a:defRPr/>
              </a:pPr>
              <a:t>05.09.2022</a:t>
            </a:fld>
            <a:endParaRPr lang="sl-SI"/>
          </a:p>
        </p:txBody>
      </p:sp>
      <p:sp>
        <p:nvSpPr>
          <p:cNvPr id="3" name="Označba mesta noge 4">
            <a:extLst>
              <a:ext uri="{FF2B5EF4-FFF2-40B4-BE49-F238E27FC236}">
                <a16:creationId xmlns:a16="http://schemas.microsoft.com/office/drawing/2014/main" id="{15882E17-F616-468E-AFBD-DB77CDC3914A}"/>
              </a:ext>
            </a:extLst>
          </p:cNvPr>
          <p:cNvSpPr>
            <a:spLocks noGrp="1"/>
          </p:cNvSpPr>
          <p:nvPr>
            <p:ph type="ftr" sz="quarter" idx="11"/>
          </p:nvPr>
        </p:nvSpPr>
        <p:spPr/>
        <p:txBody>
          <a:bodyPr/>
          <a:lstStyle>
            <a:lvl1pPr>
              <a:defRPr/>
            </a:lvl1pPr>
          </a:lstStyle>
          <a:p>
            <a:pPr>
              <a:defRPr/>
            </a:pPr>
            <a:endParaRPr lang="sl-SI"/>
          </a:p>
        </p:txBody>
      </p:sp>
      <p:sp>
        <p:nvSpPr>
          <p:cNvPr id="4" name="Označba mesta številke diapozitiva 5">
            <a:extLst>
              <a:ext uri="{FF2B5EF4-FFF2-40B4-BE49-F238E27FC236}">
                <a16:creationId xmlns:a16="http://schemas.microsoft.com/office/drawing/2014/main" id="{13656F73-1D4B-416B-ABBE-8977FFEDC538}"/>
              </a:ext>
            </a:extLst>
          </p:cNvPr>
          <p:cNvSpPr>
            <a:spLocks noGrp="1"/>
          </p:cNvSpPr>
          <p:nvPr>
            <p:ph type="sldNum" sz="quarter" idx="12"/>
          </p:nvPr>
        </p:nvSpPr>
        <p:spPr/>
        <p:txBody>
          <a:bodyPr/>
          <a:lstStyle>
            <a:lvl1pPr>
              <a:defRPr/>
            </a:lvl1pPr>
          </a:lstStyle>
          <a:p>
            <a:pPr>
              <a:defRPr/>
            </a:pPr>
            <a:fld id="{291EB5F4-4A55-4F23-B369-F19E2A5A9C0A}" type="slidenum">
              <a:rPr lang="sl-SI"/>
              <a:pPr>
                <a:defRPr/>
              </a:pPr>
              <a:t>‹#›</a:t>
            </a:fld>
            <a:endParaRPr lang="sl-SI"/>
          </a:p>
        </p:txBody>
      </p:sp>
    </p:spTree>
    <p:extLst>
      <p:ext uri="{BB962C8B-B14F-4D97-AF65-F5344CB8AC3E}">
        <p14:creationId xmlns:p14="http://schemas.microsoft.com/office/powerpoint/2010/main" val="37778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485937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2508993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109" name="Picture 108">
            <a:extLst>
              <a:ext uri="{FF2B5EF4-FFF2-40B4-BE49-F238E27FC236}">
                <a16:creationId xmlns:a16="http://schemas.microsoft.com/office/drawing/2014/main" id="{25A1BCE0-4BE3-464C-9DDD-AB4079672055}"/>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110" name="Picture 109">
            <a:extLst>
              <a:ext uri="{FF2B5EF4-FFF2-40B4-BE49-F238E27FC236}">
                <a16:creationId xmlns:a16="http://schemas.microsoft.com/office/drawing/2014/main" id="{91C96C0D-B406-4242-BB39-A03BB3AB9B3B}"/>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111" name="Picture 110">
            <a:extLst>
              <a:ext uri="{FF2B5EF4-FFF2-40B4-BE49-F238E27FC236}">
                <a16:creationId xmlns:a16="http://schemas.microsoft.com/office/drawing/2014/main" id="{5F606D5D-E7C0-48C3-A5D2-A611C085C2E2}"/>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112" name="Picture 111">
            <a:extLst>
              <a:ext uri="{FF2B5EF4-FFF2-40B4-BE49-F238E27FC236}">
                <a16:creationId xmlns:a16="http://schemas.microsoft.com/office/drawing/2014/main" id="{0D58E5C8-F6DD-42B0-A9E8-27FCEA56E2EE}"/>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113" name="Picture 12" descr="http://www.ingenieurjobs.de/content/tinybrowser/image/transnetbw_gmbh.jpg">
            <a:extLst>
              <a:ext uri="{FF2B5EF4-FFF2-40B4-BE49-F238E27FC236}">
                <a16:creationId xmlns:a16="http://schemas.microsoft.com/office/drawing/2014/main" id="{996CE3FF-945E-48DE-988B-5BB9413B5F9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114" name="Picture 113">
            <a:extLst>
              <a:ext uri="{FF2B5EF4-FFF2-40B4-BE49-F238E27FC236}">
                <a16:creationId xmlns:a16="http://schemas.microsoft.com/office/drawing/2014/main" id="{7D676C44-74E8-4A9F-82E5-6692FC5438DA}"/>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115" name="Picture 114">
            <a:extLst>
              <a:ext uri="{FF2B5EF4-FFF2-40B4-BE49-F238E27FC236}">
                <a16:creationId xmlns:a16="http://schemas.microsoft.com/office/drawing/2014/main" id="{83E98E88-B17D-4732-91AA-3FD4EBD236F6}"/>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116" name="Picture 115">
            <a:extLst>
              <a:ext uri="{FF2B5EF4-FFF2-40B4-BE49-F238E27FC236}">
                <a16:creationId xmlns:a16="http://schemas.microsoft.com/office/drawing/2014/main" id="{EDD87375-50A6-4D0D-ADDF-2854CE007273}"/>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117" name="Picture 116">
            <a:extLst>
              <a:ext uri="{FF2B5EF4-FFF2-40B4-BE49-F238E27FC236}">
                <a16:creationId xmlns:a16="http://schemas.microsoft.com/office/drawing/2014/main" id="{EBD15312-D842-4C3B-B86C-1770DFBBBE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118" name="Picture 117">
            <a:extLst>
              <a:ext uri="{FF2B5EF4-FFF2-40B4-BE49-F238E27FC236}">
                <a16:creationId xmlns:a16="http://schemas.microsoft.com/office/drawing/2014/main" id="{C1C56939-B117-46B6-9EEA-AE1AABE11C95}"/>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119" name="Picture 118">
            <a:extLst>
              <a:ext uri="{FF2B5EF4-FFF2-40B4-BE49-F238E27FC236}">
                <a16:creationId xmlns:a16="http://schemas.microsoft.com/office/drawing/2014/main" id="{2A77BF0C-EC94-4A8B-A3D5-FAFBBA9524C2}"/>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 name="Picture 119">
            <a:extLst>
              <a:ext uri="{FF2B5EF4-FFF2-40B4-BE49-F238E27FC236}">
                <a16:creationId xmlns:a16="http://schemas.microsoft.com/office/drawing/2014/main" id="{15D6D81C-5005-4940-AC28-123B062DA4E7}"/>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121" name="Picture 120">
            <a:extLst>
              <a:ext uri="{FF2B5EF4-FFF2-40B4-BE49-F238E27FC236}">
                <a16:creationId xmlns:a16="http://schemas.microsoft.com/office/drawing/2014/main" id="{5876E198-C02B-4B26-B80E-1E0486B4FFB7}"/>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122" name="Picture 121">
            <a:extLst>
              <a:ext uri="{FF2B5EF4-FFF2-40B4-BE49-F238E27FC236}">
                <a16:creationId xmlns:a16="http://schemas.microsoft.com/office/drawing/2014/main" id="{328105EA-4E2F-4BE4-AF5B-3AF23D2588F0}"/>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123" name="Picture 122">
            <a:extLst>
              <a:ext uri="{FF2B5EF4-FFF2-40B4-BE49-F238E27FC236}">
                <a16:creationId xmlns:a16="http://schemas.microsoft.com/office/drawing/2014/main" id="{5E662A49-E15A-4C46-8B2C-78C0EC446D14}"/>
              </a:ext>
            </a:extLst>
          </p:cNvPr>
          <p:cNvPicPr>
            <a:picLocks noChangeAspect="1"/>
          </p:cNvPicPr>
          <p:nvPr userDrawn="1"/>
        </p:nvPicPr>
        <p:blipFill>
          <a:blip r:embed="rId16"/>
          <a:stretch>
            <a:fillRect/>
          </a:stretch>
        </p:blipFill>
        <p:spPr>
          <a:xfrm>
            <a:off x="205062" y="1981362"/>
            <a:ext cx="833968" cy="305962"/>
          </a:xfrm>
          <a:prstGeom prst="rect">
            <a:avLst/>
          </a:prstGeom>
        </p:spPr>
      </p:pic>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759510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60" name="Picture 59">
            <a:extLst>
              <a:ext uri="{FF2B5EF4-FFF2-40B4-BE49-F238E27FC236}">
                <a16:creationId xmlns:a16="http://schemas.microsoft.com/office/drawing/2014/main" id="{D5DB83FA-5C3A-44ED-B44C-D3FE75776841}"/>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61" name="Picture 60">
            <a:extLst>
              <a:ext uri="{FF2B5EF4-FFF2-40B4-BE49-F238E27FC236}">
                <a16:creationId xmlns:a16="http://schemas.microsoft.com/office/drawing/2014/main" id="{75895028-E589-4F33-808B-9C3894E767F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62" name="Picture 61">
            <a:extLst>
              <a:ext uri="{FF2B5EF4-FFF2-40B4-BE49-F238E27FC236}">
                <a16:creationId xmlns:a16="http://schemas.microsoft.com/office/drawing/2014/main" id="{3F101822-F690-4F56-B070-AB6DD6F71706}"/>
              </a:ext>
            </a:extLst>
          </p:cNvPr>
          <p:cNvPicPr>
            <a:picLocks noChangeAspect="1"/>
          </p:cNvPicPr>
          <p:nvPr userDrawn="1"/>
        </p:nvPicPr>
        <p:blipFill>
          <a:blip r:embed="rId4"/>
          <a:stretch>
            <a:fillRect/>
          </a:stretch>
        </p:blipFill>
        <p:spPr>
          <a:xfrm>
            <a:off x="266404" y="2421002"/>
            <a:ext cx="740405" cy="322741"/>
          </a:xfrm>
          <a:prstGeom prst="rect">
            <a:avLst/>
          </a:prstGeom>
        </p:spPr>
      </p:pic>
      <p:pic>
        <p:nvPicPr>
          <p:cNvPr id="63" name="Picture 62">
            <a:extLst>
              <a:ext uri="{FF2B5EF4-FFF2-40B4-BE49-F238E27FC236}">
                <a16:creationId xmlns:a16="http://schemas.microsoft.com/office/drawing/2014/main" id="{CA73086A-306F-4C94-93BE-402DB0DA7242}"/>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64" name="Picture 12" descr="http://www.ingenieurjobs.de/content/tinybrowser/image/transnetbw_gmbh.jpg">
            <a:extLst>
              <a:ext uri="{FF2B5EF4-FFF2-40B4-BE49-F238E27FC236}">
                <a16:creationId xmlns:a16="http://schemas.microsoft.com/office/drawing/2014/main" id="{9671E56D-9292-4787-A077-A350C92D7E7F}"/>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a14="http://schemas.microsoft.com/office/drawing/2010/main" xmlns="">
                <a:solidFill>
                  <a:srgbClr val="FFFFFF"/>
                </a:solidFill>
              </a14:hiddenFill>
            </a:ext>
          </a:extLst>
        </p:spPr>
      </p:pic>
      <p:pic>
        <p:nvPicPr>
          <p:cNvPr id="65" name="Picture 64">
            <a:extLst>
              <a:ext uri="{FF2B5EF4-FFF2-40B4-BE49-F238E27FC236}">
                <a16:creationId xmlns:a16="http://schemas.microsoft.com/office/drawing/2014/main" id="{7AB87BCC-5341-4AB0-90AC-894A2001779D}"/>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66" name="Picture 65">
            <a:extLst>
              <a:ext uri="{FF2B5EF4-FFF2-40B4-BE49-F238E27FC236}">
                <a16:creationId xmlns:a16="http://schemas.microsoft.com/office/drawing/2014/main" id="{B44AF5C3-962C-487D-BEAE-4FB1A344045F}"/>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67" name="Picture 66">
            <a:extLst>
              <a:ext uri="{FF2B5EF4-FFF2-40B4-BE49-F238E27FC236}">
                <a16:creationId xmlns:a16="http://schemas.microsoft.com/office/drawing/2014/main" id="{0441CE42-A4BE-4292-9CF5-0B5059939EB2}"/>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68" name="Picture 67">
            <a:extLst>
              <a:ext uri="{FF2B5EF4-FFF2-40B4-BE49-F238E27FC236}">
                <a16:creationId xmlns:a16="http://schemas.microsoft.com/office/drawing/2014/main" id="{E90E7923-392A-45CB-855A-0D6C8538269F}"/>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69" name="Picture 68">
            <a:extLst>
              <a:ext uri="{FF2B5EF4-FFF2-40B4-BE49-F238E27FC236}">
                <a16:creationId xmlns:a16="http://schemas.microsoft.com/office/drawing/2014/main" id="{9C68D06B-5A39-41A4-80B2-6F4C131F30AD}"/>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70" name="Picture 69">
            <a:extLst>
              <a:ext uri="{FF2B5EF4-FFF2-40B4-BE49-F238E27FC236}">
                <a16:creationId xmlns:a16="http://schemas.microsoft.com/office/drawing/2014/main" id="{7426C16E-8590-4003-A2EC-055671A21C15}"/>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11197264-EC6B-4EDD-B369-6A244D64DEB5}"/>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72" name="Picture 71">
            <a:extLst>
              <a:ext uri="{FF2B5EF4-FFF2-40B4-BE49-F238E27FC236}">
                <a16:creationId xmlns:a16="http://schemas.microsoft.com/office/drawing/2014/main" id="{C77F3350-2568-4786-85F1-BB8BD945DDF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73" name="Picture 72">
            <a:extLst>
              <a:ext uri="{FF2B5EF4-FFF2-40B4-BE49-F238E27FC236}">
                <a16:creationId xmlns:a16="http://schemas.microsoft.com/office/drawing/2014/main" id="{580FCB63-5821-4653-AF4A-A93D81B71213}"/>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74" name="Picture 73">
            <a:extLst>
              <a:ext uri="{FF2B5EF4-FFF2-40B4-BE49-F238E27FC236}">
                <a16:creationId xmlns:a16="http://schemas.microsoft.com/office/drawing/2014/main" id="{767BDA7F-3116-46D4-8683-E2D706B8DDE5}"/>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4149601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765124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0" i="0" dirty="0">
                <a:solidFill>
                  <a:srgbClr val="008000"/>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008000"/>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4122676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008000"/>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pic>
        <p:nvPicPr>
          <p:cNvPr id="68" name="Picture 67">
            <a:extLst>
              <a:ext uri="{FF2B5EF4-FFF2-40B4-BE49-F238E27FC236}">
                <a16:creationId xmlns:a16="http://schemas.microsoft.com/office/drawing/2014/main" id="{B8DA595C-5331-421C-86B4-966FD8CF9BC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93" name="Picture 92">
            <a:extLst>
              <a:ext uri="{FF2B5EF4-FFF2-40B4-BE49-F238E27FC236}">
                <a16:creationId xmlns:a16="http://schemas.microsoft.com/office/drawing/2014/main" id="{6580E0D9-E078-40FF-9D4D-C37FDC3DAC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94" name="Picture 93">
            <a:extLst>
              <a:ext uri="{FF2B5EF4-FFF2-40B4-BE49-F238E27FC236}">
                <a16:creationId xmlns:a16="http://schemas.microsoft.com/office/drawing/2014/main" id="{E9DFCD59-8D65-493C-A213-AED51F3040C7}"/>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95" name="Picture 12" descr="http://www.ingenieurjobs.de/content/tinybrowser/image/transnetbw_gmbh.jpg">
            <a:extLst>
              <a:ext uri="{FF2B5EF4-FFF2-40B4-BE49-F238E27FC236}">
                <a16:creationId xmlns:a16="http://schemas.microsoft.com/office/drawing/2014/main" id="{23419835-DDEB-462F-8C46-C01726255C01}"/>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96" name="Picture 95">
            <a:extLst>
              <a:ext uri="{FF2B5EF4-FFF2-40B4-BE49-F238E27FC236}">
                <a16:creationId xmlns:a16="http://schemas.microsoft.com/office/drawing/2014/main" id="{E59277D4-0C38-4FDA-A5D0-A096CE8AEE0E}"/>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97" name="Picture 96">
            <a:extLst>
              <a:ext uri="{FF2B5EF4-FFF2-40B4-BE49-F238E27FC236}">
                <a16:creationId xmlns:a16="http://schemas.microsoft.com/office/drawing/2014/main" id="{326987DE-1C4D-47F6-9CDB-2E6E331ED127}"/>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98" name="Picture 97">
            <a:extLst>
              <a:ext uri="{FF2B5EF4-FFF2-40B4-BE49-F238E27FC236}">
                <a16:creationId xmlns:a16="http://schemas.microsoft.com/office/drawing/2014/main" id="{AD58C978-8FF4-4C4C-BE8D-7C7210C55578}"/>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99" name="Picture 98">
            <a:extLst>
              <a:ext uri="{FF2B5EF4-FFF2-40B4-BE49-F238E27FC236}">
                <a16:creationId xmlns:a16="http://schemas.microsoft.com/office/drawing/2014/main" id="{C150BA65-4DE4-427B-BDF0-0AE3BE7D5121}"/>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100" name="Picture 99">
            <a:extLst>
              <a:ext uri="{FF2B5EF4-FFF2-40B4-BE49-F238E27FC236}">
                <a16:creationId xmlns:a16="http://schemas.microsoft.com/office/drawing/2014/main" id="{16C635C3-A747-4DD1-A183-E66FCA2E8440}"/>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101" name="Picture 100">
            <a:extLst>
              <a:ext uri="{FF2B5EF4-FFF2-40B4-BE49-F238E27FC236}">
                <a16:creationId xmlns:a16="http://schemas.microsoft.com/office/drawing/2014/main" id="{C1263A9A-07FE-48D0-9BE1-92CC074807EF}"/>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4" name="Picture 103">
            <a:extLst>
              <a:ext uri="{FF2B5EF4-FFF2-40B4-BE49-F238E27FC236}">
                <a16:creationId xmlns:a16="http://schemas.microsoft.com/office/drawing/2014/main" id="{4ED1C003-0716-4C59-AC2C-4A4D67985F69}"/>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105" name="Picture 104">
            <a:extLst>
              <a:ext uri="{FF2B5EF4-FFF2-40B4-BE49-F238E27FC236}">
                <a16:creationId xmlns:a16="http://schemas.microsoft.com/office/drawing/2014/main" id="{973BD1DF-D9B2-46EF-9C92-35141C465803}"/>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106" name="Picture 105">
            <a:extLst>
              <a:ext uri="{FF2B5EF4-FFF2-40B4-BE49-F238E27FC236}">
                <a16:creationId xmlns:a16="http://schemas.microsoft.com/office/drawing/2014/main" id="{7930FCF6-C0EA-4055-982D-383E7BC1DF9E}"/>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pic>
        <p:nvPicPr>
          <p:cNvPr id="126" name="Picture 125">
            <a:extLst>
              <a:ext uri="{FF2B5EF4-FFF2-40B4-BE49-F238E27FC236}">
                <a16:creationId xmlns:a16="http://schemas.microsoft.com/office/drawing/2014/main" id="{FF6F13EE-A9BC-4602-B0B3-36448F6EBD04}"/>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127" name="Picture 126">
            <a:extLst>
              <a:ext uri="{FF2B5EF4-FFF2-40B4-BE49-F238E27FC236}">
                <a16:creationId xmlns:a16="http://schemas.microsoft.com/office/drawing/2014/main" id="{EB9D4C18-EE54-4290-898E-F20C8A26A688}"/>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128" name="Picture 127">
            <a:extLst>
              <a:ext uri="{FF2B5EF4-FFF2-40B4-BE49-F238E27FC236}">
                <a16:creationId xmlns:a16="http://schemas.microsoft.com/office/drawing/2014/main" id="{05BD539B-0A3B-4C99-933F-172CEDA116BF}"/>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129" name="Picture 128">
            <a:extLst>
              <a:ext uri="{FF2B5EF4-FFF2-40B4-BE49-F238E27FC236}">
                <a16:creationId xmlns:a16="http://schemas.microsoft.com/office/drawing/2014/main" id="{20E68A81-564F-4B23-9350-1DC2D30271DD}"/>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130" name="Picture 129">
            <a:extLst>
              <a:ext uri="{FF2B5EF4-FFF2-40B4-BE49-F238E27FC236}">
                <a16:creationId xmlns:a16="http://schemas.microsoft.com/office/drawing/2014/main" id="{FC5C7654-46A0-4FB3-A4FE-8C402CB63D64}"/>
              </a:ext>
            </a:extLst>
          </p:cNvPr>
          <p:cNvPicPr>
            <a:picLocks noChangeAspect="1"/>
          </p:cNvPicPr>
          <p:nvPr userDrawn="1"/>
        </p:nvPicPr>
        <p:blipFill>
          <a:blip r:embed="rId19"/>
          <a:stretch>
            <a:fillRect/>
          </a:stretch>
        </p:blipFill>
        <p:spPr>
          <a:xfrm>
            <a:off x="924659" y="4092615"/>
            <a:ext cx="673376" cy="229771"/>
          </a:xfrm>
          <a:prstGeom prst="rect">
            <a:avLst/>
          </a:prstGeom>
        </p:spPr>
      </p:pic>
      <p:pic>
        <p:nvPicPr>
          <p:cNvPr id="131" name="Picture 130">
            <a:extLst>
              <a:ext uri="{FF2B5EF4-FFF2-40B4-BE49-F238E27FC236}">
                <a16:creationId xmlns:a16="http://schemas.microsoft.com/office/drawing/2014/main" id="{72F2D462-8910-442B-BCAC-00FE1F1761DB}"/>
              </a:ext>
            </a:extLst>
          </p:cNvPr>
          <p:cNvPicPr>
            <a:picLocks noChangeAspect="1"/>
          </p:cNvPicPr>
          <p:nvPr userDrawn="1"/>
        </p:nvPicPr>
        <p:blipFill>
          <a:blip r:embed="rId20"/>
          <a:stretch>
            <a:fillRect/>
          </a:stretch>
        </p:blipFill>
        <p:spPr>
          <a:xfrm>
            <a:off x="1034403" y="2600734"/>
            <a:ext cx="559177" cy="180633"/>
          </a:xfrm>
          <a:prstGeom prst="rect">
            <a:avLst/>
          </a:prstGeom>
        </p:spPr>
      </p:pic>
      <p:pic>
        <p:nvPicPr>
          <p:cNvPr id="132" name="Picture 16" descr="Afbeeldingsresultaat voor Exaa LOGO">
            <a:extLst>
              <a:ext uri="{FF2B5EF4-FFF2-40B4-BE49-F238E27FC236}">
                <a16:creationId xmlns:a16="http://schemas.microsoft.com/office/drawing/2014/main" id="{55EF3831-6039-48FF-9BFE-FA1F8AA691BE}"/>
              </a:ext>
            </a:extLst>
          </p:cNvPr>
          <p:cNvPicPr>
            <a:picLocks noChangeAspect="1" noChangeArrowheads="1"/>
          </p:cNvPicPr>
          <p:nvPr userDrawn="1"/>
        </p:nvPicPr>
        <p:blipFill>
          <a:blip r:embed="rId21"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132">
            <a:extLst>
              <a:ext uri="{FF2B5EF4-FFF2-40B4-BE49-F238E27FC236}">
                <a16:creationId xmlns:a16="http://schemas.microsoft.com/office/drawing/2014/main" id="{336A06E2-0B37-4C13-BBBB-4AAB0015866F}"/>
              </a:ext>
            </a:extLst>
          </p:cNvPr>
          <p:cNvPicPr>
            <a:picLocks noChangeAspect="1"/>
          </p:cNvPicPr>
          <p:nvPr userDrawn="1"/>
        </p:nvPicPr>
        <p:blipFill>
          <a:blip r:embed="rId22"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34" name="Picture 133">
            <a:extLst>
              <a:ext uri="{FF2B5EF4-FFF2-40B4-BE49-F238E27FC236}">
                <a16:creationId xmlns:a16="http://schemas.microsoft.com/office/drawing/2014/main" id="{053E0479-7887-44B5-8E17-5CB1F3111808}"/>
              </a:ext>
            </a:extLst>
          </p:cNvPr>
          <p:cNvPicPr>
            <a:picLocks noChangeAspect="1"/>
          </p:cNvPicPr>
          <p:nvPr userDrawn="1"/>
        </p:nvPicPr>
        <p:blipFill>
          <a:blip r:embed="rId23"/>
          <a:stretch>
            <a:fillRect/>
          </a:stretch>
        </p:blipFill>
        <p:spPr>
          <a:xfrm>
            <a:off x="1051749" y="2906920"/>
            <a:ext cx="577033" cy="289140"/>
          </a:xfrm>
          <a:prstGeom prst="rect">
            <a:avLst/>
          </a:prstGeom>
        </p:spPr>
      </p:pic>
      <p:pic>
        <p:nvPicPr>
          <p:cNvPr id="135" name="Picture 134">
            <a:extLst>
              <a:ext uri="{FF2B5EF4-FFF2-40B4-BE49-F238E27FC236}">
                <a16:creationId xmlns:a16="http://schemas.microsoft.com/office/drawing/2014/main" id="{7BDE592B-0570-4828-8273-21FA9562E1C8}"/>
              </a:ext>
            </a:extLst>
          </p:cNvPr>
          <p:cNvPicPr>
            <a:picLocks noChangeAspect="1"/>
          </p:cNvPicPr>
          <p:nvPr userDrawn="1"/>
        </p:nvPicPr>
        <p:blipFill>
          <a:blip r:embed="rId24"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36" name="Picture 135">
            <a:extLst>
              <a:ext uri="{FF2B5EF4-FFF2-40B4-BE49-F238E27FC236}">
                <a16:creationId xmlns:a16="http://schemas.microsoft.com/office/drawing/2014/main" id="{55DDA979-B94D-43B1-8A18-B69AB85019F8}"/>
              </a:ext>
            </a:extLst>
          </p:cNvPr>
          <p:cNvPicPr>
            <a:picLocks noChangeAspect="1"/>
          </p:cNvPicPr>
          <p:nvPr userDrawn="1"/>
        </p:nvPicPr>
        <p:blipFill>
          <a:blip r:embed="rId25"/>
          <a:stretch>
            <a:fillRect/>
          </a:stretch>
        </p:blipFill>
        <p:spPr>
          <a:xfrm>
            <a:off x="926654" y="4783546"/>
            <a:ext cx="747298" cy="280636"/>
          </a:xfrm>
          <a:prstGeom prst="rect">
            <a:avLst/>
          </a:prstGeom>
        </p:spPr>
      </p:pic>
      <p:pic>
        <p:nvPicPr>
          <p:cNvPr id="137" name="Picture 136">
            <a:extLst>
              <a:ext uri="{FF2B5EF4-FFF2-40B4-BE49-F238E27FC236}">
                <a16:creationId xmlns:a16="http://schemas.microsoft.com/office/drawing/2014/main" id="{B5DC20A2-6355-42C4-BC5A-FE0B07E90C20}"/>
              </a:ext>
            </a:extLst>
          </p:cNvPr>
          <p:cNvPicPr>
            <a:picLocks noChangeAspect="1"/>
          </p:cNvPicPr>
          <p:nvPr userDrawn="1"/>
        </p:nvPicPr>
        <p:blipFill>
          <a:blip r:embed="rId26"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38" name="Graphic 137">
            <a:extLst>
              <a:ext uri="{FF2B5EF4-FFF2-40B4-BE49-F238E27FC236}">
                <a16:creationId xmlns:a16="http://schemas.microsoft.com/office/drawing/2014/main" id="{3FD3F867-5F54-4155-BD3C-2BB35D75CF4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886594" y="3292693"/>
            <a:ext cx="673376" cy="192393"/>
          </a:xfrm>
          <a:prstGeom prst="rect">
            <a:avLst/>
          </a:prstGeom>
        </p:spPr>
      </p:pic>
      <p:grpSp>
        <p:nvGrpSpPr>
          <p:cNvPr id="167" name="Graphic 3">
            <a:extLst>
              <a:ext uri="{FF2B5EF4-FFF2-40B4-BE49-F238E27FC236}">
                <a16:creationId xmlns:a16="http://schemas.microsoft.com/office/drawing/2014/main" id="{94446284-21B9-4C87-AC1F-7B13C7CE109E}"/>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8" name="Freeform: Shape 167">
              <a:extLst>
                <a:ext uri="{FF2B5EF4-FFF2-40B4-BE49-F238E27FC236}">
                  <a16:creationId xmlns:a16="http://schemas.microsoft.com/office/drawing/2014/main" id="{054B982C-4046-4084-B1B5-7B2C88EB8E64}"/>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FC65E7BF-329D-4C86-B351-5ED5DA8DC9AD}"/>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162FD0EC-4031-439C-9BF9-CB5D7F325240}"/>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9A488CCC-A841-463D-9B66-C06AC2809C5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ABA4CF64-D9E1-4BB7-B2E7-44EF4CE2CA01}"/>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61F1C8ED-8639-4FE9-A7F5-AA76DB827788}"/>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46A3ED45-6CA3-421B-8D66-7BA4E8CED47E}"/>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F8B2A3C-BD0D-4B96-960C-A9EE97369CD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80EB344A-4E1F-4FDA-82D3-080C43E6191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8B64DC48-CF4E-4E69-9F88-63AEDE939BF4}"/>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4E2F6F57-1739-49A6-A6E6-2BC07E001D30}"/>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1761ADBE-1EA7-4FB4-A0E2-8B19498D0672}"/>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395639F7-956A-4B13-A224-65024AD64076}"/>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F3B29C80-C2D2-4BE0-AAE2-644A9736238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4BE2172F-D7D3-4CDC-98E3-11B641D0317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8980293D-BAB2-4CB0-AFCD-0270AE7061F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E2C3DDE4-7F42-4F69-9BDD-E534570328B4}"/>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0873752E-A044-4C5A-B052-5965FED23131}"/>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21522FB4-AA01-476C-8228-482B6EAAEB76}"/>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5F239BCA-2F55-4AAA-8079-A9351C609F0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DDD7D8B9-DAF5-483C-866C-3D916B54177E}"/>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24EE76B5-4081-457C-A889-3BD58B9021BF}"/>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0DFA18DC-3A3A-4481-B318-5A4B363ED0ED}"/>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4A56189D-EB6B-4926-A6EB-5FC2BE8EC3C6}"/>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231B8844-BF3E-4DC9-88A3-2AB5A2AB1D0E}"/>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E8277266-94C1-499A-9F7F-6E2C59DEFDE8}"/>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790D3AFA-3376-4547-8173-B95D3920E006}"/>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B068DD80-B862-49C3-A273-246818C19E85}"/>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CD54A52D-C24A-493F-B444-97573F474D9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1DFAB82C-E6CF-474B-A30B-42DBD51FFBA4}"/>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39A15F24-FA3F-4E2A-989B-2584CCD889A2}"/>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D56E6DF8-8F4E-49FC-82CE-C1E4C64D32C4}"/>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05570AE7-F299-4371-9772-9C78633B7D15}"/>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E9430146-51AE-4687-98A3-5DDD6C9B5328}"/>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119128E5-7A13-49F5-99F5-7FB560005A5D}"/>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4CBDA119-5F5B-4763-A493-B98CABC431F3}"/>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689A2B0C-8E56-4AD9-8E96-B916F44AAE72}"/>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55780529-FB73-448A-A34C-BF99366EEEA1}"/>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F7D71943-4E40-4119-9D75-695B264B4E6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5C26D1AF-F622-4B02-9C99-DD8A5D2DD52E}"/>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5386B20-FE1A-4338-8F55-C03AC011E39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C1BB8CE2-1672-4C65-A3A9-D5F1F49F6AF0}"/>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636B4DD3-3A8C-46B7-8158-5236F9DCBB80}"/>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0612D9FB-0C48-4D45-ACDA-30BE65A697AF}"/>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392580B4-E5A0-4BC6-82D2-DE3FA10D5074}"/>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3" name="Freeform: Shape 212">
              <a:extLst>
                <a:ext uri="{FF2B5EF4-FFF2-40B4-BE49-F238E27FC236}">
                  <a16:creationId xmlns:a16="http://schemas.microsoft.com/office/drawing/2014/main" id="{082AA518-77C9-4C40-879F-98AFC4DF1DC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4" name="Freeform: Shape 213">
              <a:extLst>
                <a:ext uri="{FF2B5EF4-FFF2-40B4-BE49-F238E27FC236}">
                  <a16:creationId xmlns:a16="http://schemas.microsoft.com/office/drawing/2014/main" id="{8E3A0A2E-80A9-4240-98E1-CCB28ED194B3}"/>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5" name="Freeform: Shape 214">
              <a:extLst>
                <a:ext uri="{FF2B5EF4-FFF2-40B4-BE49-F238E27FC236}">
                  <a16:creationId xmlns:a16="http://schemas.microsoft.com/office/drawing/2014/main" id="{FE00B755-ED66-4538-BE40-C15793F6CE62}"/>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6" name="Freeform: Shape 215">
              <a:extLst>
                <a:ext uri="{FF2B5EF4-FFF2-40B4-BE49-F238E27FC236}">
                  <a16:creationId xmlns:a16="http://schemas.microsoft.com/office/drawing/2014/main" id="{41893E24-B888-432C-B24B-6317D042740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7" name="Freeform: Shape 216">
              <a:extLst>
                <a:ext uri="{FF2B5EF4-FFF2-40B4-BE49-F238E27FC236}">
                  <a16:creationId xmlns:a16="http://schemas.microsoft.com/office/drawing/2014/main" id="{609B6428-F9A2-4B39-BD6D-B0734AE95E8D}"/>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8" name="Freeform: Shape 217">
              <a:extLst>
                <a:ext uri="{FF2B5EF4-FFF2-40B4-BE49-F238E27FC236}">
                  <a16:creationId xmlns:a16="http://schemas.microsoft.com/office/drawing/2014/main" id="{6A032AFB-2AAB-4CF4-A427-035A6409DB5E}"/>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43489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008000"/>
                </a:solidFill>
              </a:defRPr>
            </a:lvl1pPr>
          </a:lstStyle>
          <a:p>
            <a:pPr lvl="0"/>
            <a:r>
              <a:rPr lang="en-US" dirty="0"/>
              <a:t>Appendix</a:t>
            </a:r>
          </a:p>
        </p:txBody>
      </p:sp>
      <p:pic>
        <p:nvPicPr>
          <p:cNvPr id="80" name="Picture 79">
            <a:extLst>
              <a:ext uri="{FF2B5EF4-FFF2-40B4-BE49-F238E27FC236}">
                <a16:creationId xmlns:a16="http://schemas.microsoft.com/office/drawing/2014/main" id="{D3879829-9DE4-42F4-B1F5-83619300DEB1}"/>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16762" y="6059368"/>
            <a:ext cx="537715" cy="246320"/>
          </a:xfrm>
          <a:prstGeom prst="rect">
            <a:avLst/>
          </a:prstGeom>
        </p:spPr>
      </p:pic>
      <p:pic>
        <p:nvPicPr>
          <p:cNvPr id="81" name="Picture 80">
            <a:extLst>
              <a:ext uri="{FF2B5EF4-FFF2-40B4-BE49-F238E27FC236}">
                <a16:creationId xmlns:a16="http://schemas.microsoft.com/office/drawing/2014/main" id="{7FB2A7CD-ECE6-4350-881F-54DDBF7B8CB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00723" y="3297190"/>
            <a:ext cx="533570" cy="426140"/>
          </a:xfrm>
          <a:prstGeom prst="rect">
            <a:avLst/>
          </a:prstGeom>
        </p:spPr>
      </p:pic>
      <p:pic>
        <p:nvPicPr>
          <p:cNvPr id="82" name="Picture 81">
            <a:extLst>
              <a:ext uri="{FF2B5EF4-FFF2-40B4-BE49-F238E27FC236}">
                <a16:creationId xmlns:a16="http://schemas.microsoft.com/office/drawing/2014/main" id="{64A56606-024F-4E64-A1C9-DEAB6F5FE763}"/>
              </a:ext>
            </a:extLst>
          </p:cNvPr>
          <p:cNvPicPr>
            <a:picLocks noChangeAspect="1"/>
          </p:cNvPicPr>
          <p:nvPr userDrawn="1"/>
        </p:nvPicPr>
        <p:blipFill>
          <a:blip r:embed="rId4"/>
          <a:srcRect/>
          <a:stretch/>
        </p:blipFill>
        <p:spPr>
          <a:xfrm>
            <a:off x="221355" y="4812947"/>
            <a:ext cx="670193" cy="322741"/>
          </a:xfrm>
          <a:prstGeom prst="rect">
            <a:avLst/>
          </a:prstGeom>
        </p:spPr>
      </p:pic>
      <p:pic>
        <p:nvPicPr>
          <p:cNvPr id="83" name="Picture 12" descr="http://www.ingenieurjobs.de/content/tinybrowser/image/transnetbw_gmbh.jpg">
            <a:extLst>
              <a:ext uri="{FF2B5EF4-FFF2-40B4-BE49-F238E27FC236}">
                <a16:creationId xmlns:a16="http://schemas.microsoft.com/office/drawing/2014/main" id="{0ACAEADA-5178-4A9B-B848-FE0E6D308504}"/>
              </a:ext>
            </a:extLst>
          </p:cNvPr>
          <p:cNvPicPr>
            <a:picLocks noChangeAspect="1" noChangeArrowheads="1"/>
          </p:cNvPicPr>
          <p:nvPr userDrawn="1"/>
        </p:nvPicPr>
        <p:blipFill>
          <a:blip r:embed="rId5" cstate="hqprint">
            <a:extLst>
              <a:ext uri="{28A0092B-C50C-407E-A947-70E740481C1C}">
                <a14:useLocalDpi xmlns:a14="http://schemas.microsoft.com/office/drawing/2010/main"/>
              </a:ext>
            </a:extLst>
          </a:blip>
          <a:srcRect/>
          <a:stretch>
            <a:fillRect/>
          </a:stretch>
        </p:blipFill>
        <p:spPr bwMode="auto">
          <a:xfrm>
            <a:off x="178916" y="5315472"/>
            <a:ext cx="855487" cy="168959"/>
          </a:xfrm>
          <a:prstGeom prst="rect">
            <a:avLst/>
          </a:prstGeom>
          <a:noFill/>
          <a:extLst>
            <a:ext uri="{909E8E84-426E-40dd-AFC4-6F175D3DCCD1}">
              <a14:hiddenFill xmlns=""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30B8167-D596-4ED7-BAA1-4F55194F56BB}"/>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276655" y="2867547"/>
            <a:ext cx="606064" cy="379476"/>
          </a:xfrm>
          <a:prstGeom prst="rect">
            <a:avLst/>
          </a:prstGeom>
        </p:spPr>
      </p:pic>
      <p:pic>
        <p:nvPicPr>
          <p:cNvPr id="85" name="Picture 84">
            <a:extLst>
              <a:ext uri="{FF2B5EF4-FFF2-40B4-BE49-F238E27FC236}">
                <a16:creationId xmlns:a16="http://schemas.microsoft.com/office/drawing/2014/main" id="{F184FDC1-6627-4354-9ECE-AC776022360F}"/>
              </a:ext>
            </a:extLst>
          </p:cNvPr>
          <p:cNvPicPr>
            <a:picLocks noChangeAspect="1"/>
          </p:cNvPicPr>
          <p:nvPr userDrawn="1"/>
        </p:nvPicPr>
        <p:blipFill rotWithShape="1">
          <a:blip r:embed="rId7" cstate="hqprint">
            <a:extLst>
              <a:ext uri="{28A0092B-C50C-407E-A947-70E740481C1C}">
                <a14:useLocalDpi xmlns:a14="http://schemas.microsoft.com/office/drawing/2010/main"/>
              </a:ext>
            </a:extLst>
          </a:blip>
          <a:srcRect r="66927"/>
          <a:stretch/>
        </p:blipFill>
        <p:spPr>
          <a:xfrm>
            <a:off x="1016762" y="4475060"/>
            <a:ext cx="562560" cy="226388"/>
          </a:xfrm>
          <a:prstGeom prst="rect">
            <a:avLst/>
          </a:prstGeom>
        </p:spPr>
      </p:pic>
      <p:pic>
        <p:nvPicPr>
          <p:cNvPr id="86" name="Picture 85">
            <a:extLst>
              <a:ext uri="{FF2B5EF4-FFF2-40B4-BE49-F238E27FC236}">
                <a16:creationId xmlns:a16="http://schemas.microsoft.com/office/drawing/2014/main" id="{95338C06-04FF-4563-A4C2-4D53DC9BFAC9}"/>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265603" y="2627955"/>
            <a:ext cx="592836" cy="196596"/>
          </a:xfrm>
          <a:prstGeom prst="rect">
            <a:avLst/>
          </a:prstGeom>
        </p:spPr>
      </p:pic>
      <p:pic>
        <p:nvPicPr>
          <p:cNvPr id="87" name="Picture 86">
            <a:extLst>
              <a:ext uri="{FF2B5EF4-FFF2-40B4-BE49-F238E27FC236}">
                <a16:creationId xmlns:a16="http://schemas.microsoft.com/office/drawing/2014/main" id="{19BF3472-1064-46A5-B522-BE65AF9914B9}"/>
              </a:ext>
            </a:extLst>
          </p:cNvPr>
          <p:cNvPicPr>
            <a:picLocks noChangeAspect="1"/>
          </p:cNvPicPr>
          <p:nvPr userDrawn="1"/>
        </p:nvPicPr>
        <p:blipFill>
          <a:blip r:embed="rId9" cstate="hqprint">
            <a:extLst>
              <a:ext uri="{28A0092B-C50C-407E-A947-70E740481C1C}">
                <a14:useLocalDpi xmlns:a14="http://schemas.microsoft.com/office/drawing/2010/main"/>
              </a:ext>
            </a:extLst>
          </a:blip>
          <a:stretch>
            <a:fillRect/>
          </a:stretch>
        </p:blipFill>
        <p:spPr>
          <a:xfrm>
            <a:off x="232514" y="6009100"/>
            <a:ext cx="633790" cy="396119"/>
          </a:xfrm>
          <a:prstGeom prst="rect">
            <a:avLst/>
          </a:prstGeom>
        </p:spPr>
      </p:pic>
      <p:pic>
        <p:nvPicPr>
          <p:cNvPr id="88" name="Picture 87">
            <a:extLst>
              <a:ext uri="{FF2B5EF4-FFF2-40B4-BE49-F238E27FC236}">
                <a16:creationId xmlns:a16="http://schemas.microsoft.com/office/drawing/2014/main" id="{97CA790C-E4A6-441D-A6FD-D203C1DD6F16}"/>
              </a:ext>
            </a:extLst>
          </p:cNvPr>
          <p:cNvPicPr>
            <a:picLocks noChangeAspect="1"/>
          </p:cNvPicPr>
          <p:nvPr userDrawn="1"/>
        </p:nvPicPr>
        <p:blipFill>
          <a:blip r:embed="rId10" cstate="hqprint">
            <a:extLst>
              <a:ext uri="{28A0092B-C50C-407E-A947-70E740481C1C}">
                <a14:useLocalDpi xmlns:a14="http://schemas.microsoft.com/office/drawing/2010/main"/>
              </a:ext>
            </a:extLst>
          </a:blip>
          <a:stretch>
            <a:fillRect/>
          </a:stretch>
        </p:blipFill>
        <p:spPr>
          <a:xfrm>
            <a:off x="167382" y="4499299"/>
            <a:ext cx="735485" cy="158997"/>
          </a:xfrm>
          <a:prstGeom prst="rect">
            <a:avLst/>
          </a:prstGeom>
        </p:spPr>
      </p:pic>
      <p:pic>
        <p:nvPicPr>
          <p:cNvPr id="89" name="Picture 88">
            <a:extLst>
              <a:ext uri="{FF2B5EF4-FFF2-40B4-BE49-F238E27FC236}">
                <a16:creationId xmlns:a16="http://schemas.microsoft.com/office/drawing/2014/main" id="{A8FEA2E4-3F96-4E33-991D-A85DDFF9F4C6}"/>
              </a:ext>
            </a:extLst>
          </p:cNvPr>
          <p:cNvPicPr>
            <a:picLocks noChangeAspect="1"/>
          </p:cNvPicPr>
          <p:nvPr userDrawn="1"/>
        </p:nvPicPr>
        <p:blipFill>
          <a:blip r:embed="rId11" cstate="hq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211859" y="4013895"/>
            <a:ext cx="635064" cy="3387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AC1BE712-D4B1-4C9B-B063-1A39CCF93566}"/>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132569" y="5176838"/>
            <a:ext cx="455502" cy="421370"/>
          </a:xfrm>
          <a:prstGeom prst="rect">
            <a:avLst/>
          </a:prstGeom>
        </p:spPr>
      </p:pic>
      <p:pic>
        <p:nvPicPr>
          <p:cNvPr id="91" name="Picture 90">
            <a:extLst>
              <a:ext uri="{FF2B5EF4-FFF2-40B4-BE49-F238E27FC236}">
                <a16:creationId xmlns:a16="http://schemas.microsoft.com/office/drawing/2014/main" id="{D1BC5E9A-5B03-4D81-9B06-7A33CD596EE8}"/>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276655" y="2259089"/>
            <a:ext cx="533146" cy="255904"/>
          </a:xfrm>
          <a:prstGeom prst="rect">
            <a:avLst/>
          </a:prstGeom>
        </p:spPr>
      </p:pic>
      <p:pic>
        <p:nvPicPr>
          <p:cNvPr id="92" name="Picture 91">
            <a:extLst>
              <a:ext uri="{FF2B5EF4-FFF2-40B4-BE49-F238E27FC236}">
                <a16:creationId xmlns:a16="http://schemas.microsoft.com/office/drawing/2014/main" id="{1BBDDAEC-33FA-4400-9420-66DE17A277A5}"/>
              </a:ext>
            </a:extLst>
          </p:cNvPr>
          <p:cNvPicPr>
            <a:picLocks noChangeAspect="1"/>
          </p:cNvPicPr>
          <p:nvPr userDrawn="1"/>
        </p:nvPicPr>
        <p:blipFill>
          <a:blip r:embed="rId14" cstate="hqprint">
            <a:extLst>
              <a:ext uri="{28A0092B-C50C-407E-A947-70E740481C1C}">
                <a14:useLocalDpi xmlns:a14="http://schemas.microsoft.com/office/drawing/2010/main"/>
              </a:ext>
            </a:extLst>
          </a:blip>
          <a:stretch>
            <a:fillRect/>
          </a:stretch>
        </p:blipFill>
        <p:spPr>
          <a:xfrm>
            <a:off x="976463" y="2260297"/>
            <a:ext cx="767715" cy="233480"/>
          </a:xfrm>
          <a:prstGeom prst="rect">
            <a:avLst/>
          </a:prstGeom>
        </p:spPr>
      </p:pic>
      <p:pic>
        <p:nvPicPr>
          <p:cNvPr id="93" name="Picture 92">
            <a:extLst>
              <a:ext uri="{FF2B5EF4-FFF2-40B4-BE49-F238E27FC236}">
                <a16:creationId xmlns:a16="http://schemas.microsoft.com/office/drawing/2014/main" id="{095EE017-3BE2-48B2-B5B0-5EFF30258C2A}"/>
              </a:ext>
            </a:extLst>
          </p:cNvPr>
          <p:cNvPicPr>
            <a:picLocks noChangeAspect="1"/>
          </p:cNvPicPr>
          <p:nvPr userDrawn="1"/>
        </p:nvPicPr>
        <p:blipFill>
          <a:blip r:embed="rId15" cstate="hqprint">
            <a:extLst>
              <a:ext uri="{28A0092B-C50C-407E-A947-70E740481C1C}">
                <a14:useLocalDpi xmlns:a14="http://schemas.microsoft.com/office/drawing/2010/main"/>
              </a:ext>
            </a:extLst>
          </a:blip>
          <a:stretch>
            <a:fillRect/>
          </a:stretch>
        </p:blipFill>
        <p:spPr>
          <a:xfrm>
            <a:off x="278045" y="3716143"/>
            <a:ext cx="562560" cy="247585"/>
          </a:xfrm>
          <a:prstGeom prst="rect">
            <a:avLst/>
          </a:prstGeom>
        </p:spPr>
      </p:pic>
      <p:pic>
        <p:nvPicPr>
          <p:cNvPr id="94" name="Picture 93">
            <a:extLst>
              <a:ext uri="{FF2B5EF4-FFF2-40B4-BE49-F238E27FC236}">
                <a16:creationId xmlns:a16="http://schemas.microsoft.com/office/drawing/2014/main" id="{C3EC287E-060A-41C0-ABE6-C7E6859AB894}"/>
              </a:ext>
            </a:extLst>
          </p:cNvPr>
          <p:cNvPicPr>
            <a:picLocks noChangeAspect="1"/>
          </p:cNvPicPr>
          <p:nvPr userDrawn="1"/>
        </p:nvPicPr>
        <p:blipFill>
          <a:blip r:embed="rId16" cstate="hqprint">
            <a:extLst>
              <a:ext uri="{28A0092B-C50C-407E-A947-70E740481C1C}">
                <a14:useLocalDpi xmlns:a14="http://schemas.microsoft.com/office/drawing/2010/main"/>
              </a:ext>
            </a:extLst>
          </a:blip>
          <a:stretch>
            <a:fillRect/>
          </a:stretch>
        </p:blipFill>
        <p:spPr>
          <a:xfrm>
            <a:off x="789954" y="5689894"/>
            <a:ext cx="767715" cy="240301"/>
          </a:xfrm>
          <a:prstGeom prst="rect">
            <a:avLst/>
          </a:prstGeom>
        </p:spPr>
      </p:pic>
      <p:pic>
        <p:nvPicPr>
          <p:cNvPr id="95" name="Picture 94">
            <a:extLst>
              <a:ext uri="{FF2B5EF4-FFF2-40B4-BE49-F238E27FC236}">
                <a16:creationId xmlns:a16="http://schemas.microsoft.com/office/drawing/2014/main" id="{23D88511-AD0C-4284-B989-6D1CCD768467}"/>
              </a:ext>
            </a:extLst>
          </p:cNvPr>
          <p:cNvPicPr>
            <a:picLocks noChangeAspect="1"/>
          </p:cNvPicPr>
          <p:nvPr userDrawn="1"/>
        </p:nvPicPr>
        <p:blipFill>
          <a:blip r:embed="rId17" cstate="hqprint">
            <a:extLst>
              <a:ext uri="{28A0092B-C50C-407E-A947-70E740481C1C}">
                <a14:useLocalDpi xmlns:a14="http://schemas.microsoft.com/office/drawing/2010/main"/>
              </a:ext>
            </a:extLst>
          </a:blip>
          <a:stretch>
            <a:fillRect/>
          </a:stretch>
        </p:blipFill>
        <p:spPr>
          <a:xfrm>
            <a:off x="225758" y="5553136"/>
            <a:ext cx="481568" cy="482869"/>
          </a:xfrm>
          <a:prstGeom prst="rect">
            <a:avLst/>
          </a:prstGeom>
        </p:spPr>
      </p:pic>
      <p:pic>
        <p:nvPicPr>
          <p:cNvPr id="96" name="Picture 95">
            <a:extLst>
              <a:ext uri="{FF2B5EF4-FFF2-40B4-BE49-F238E27FC236}">
                <a16:creationId xmlns:a16="http://schemas.microsoft.com/office/drawing/2014/main" id="{E797160A-21E0-4D67-A5DA-C41D46A90A38}"/>
              </a:ext>
            </a:extLst>
          </p:cNvPr>
          <p:cNvPicPr>
            <a:picLocks noChangeAspect="1"/>
          </p:cNvPicPr>
          <p:nvPr userDrawn="1"/>
        </p:nvPicPr>
        <p:blipFill>
          <a:blip r:embed="rId18"/>
          <a:stretch>
            <a:fillRect/>
          </a:stretch>
        </p:blipFill>
        <p:spPr>
          <a:xfrm>
            <a:off x="924659" y="4092615"/>
            <a:ext cx="673376" cy="229771"/>
          </a:xfrm>
          <a:prstGeom prst="rect">
            <a:avLst/>
          </a:prstGeom>
        </p:spPr>
      </p:pic>
      <p:pic>
        <p:nvPicPr>
          <p:cNvPr id="97" name="Picture 96">
            <a:extLst>
              <a:ext uri="{FF2B5EF4-FFF2-40B4-BE49-F238E27FC236}">
                <a16:creationId xmlns:a16="http://schemas.microsoft.com/office/drawing/2014/main" id="{0EB96AB5-3BDB-495C-BF67-4EED173EB4AF}"/>
              </a:ext>
            </a:extLst>
          </p:cNvPr>
          <p:cNvPicPr>
            <a:picLocks noChangeAspect="1"/>
          </p:cNvPicPr>
          <p:nvPr userDrawn="1"/>
        </p:nvPicPr>
        <p:blipFill>
          <a:blip r:embed="rId19"/>
          <a:stretch>
            <a:fillRect/>
          </a:stretch>
        </p:blipFill>
        <p:spPr>
          <a:xfrm>
            <a:off x="1034403" y="2600734"/>
            <a:ext cx="559177" cy="180633"/>
          </a:xfrm>
          <a:prstGeom prst="rect">
            <a:avLst/>
          </a:prstGeom>
        </p:spPr>
      </p:pic>
      <p:pic>
        <p:nvPicPr>
          <p:cNvPr id="98" name="Picture 16" descr="Afbeeldingsresultaat voor Exaa LOGO">
            <a:extLst>
              <a:ext uri="{FF2B5EF4-FFF2-40B4-BE49-F238E27FC236}">
                <a16:creationId xmlns:a16="http://schemas.microsoft.com/office/drawing/2014/main" id="{BAE9BB1C-C683-4A5C-A0B6-4C9E9BB338AA}"/>
              </a:ext>
            </a:extLst>
          </p:cNvPr>
          <p:cNvPicPr>
            <a:picLocks noChangeAspect="1" noChangeArrowheads="1"/>
          </p:cNvPicPr>
          <p:nvPr userDrawn="1"/>
        </p:nvPicPr>
        <p:blipFill>
          <a:blip r:embed="rId20" cstate="hqprint">
            <a:extLst>
              <a:ext uri="{28A0092B-C50C-407E-A947-70E740481C1C}">
                <a14:useLocalDpi xmlns:a14="http://schemas.microsoft.com/office/drawing/2010/main"/>
              </a:ext>
            </a:extLst>
          </a:blip>
          <a:srcRect/>
          <a:stretch>
            <a:fillRect/>
          </a:stretch>
        </p:blipFill>
        <p:spPr bwMode="auto">
          <a:xfrm>
            <a:off x="1066173" y="1595900"/>
            <a:ext cx="591177" cy="252076"/>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98">
            <a:extLst>
              <a:ext uri="{FF2B5EF4-FFF2-40B4-BE49-F238E27FC236}">
                <a16:creationId xmlns:a16="http://schemas.microsoft.com/office/drawing/2014/main" id="{FECB2BEE-FA23-48EC-8B7A-634A72D92401}"/>
              </a:ext>
            </a:extLst>
          </p:cNvPr>
          <p:cNvPicPr>
            <a:picLocks noChangeAspect="1"/>
          </p:cNvPicPr>
          <p:nvPr userDrawn="1"/>
        </p:nvPicPr>
        <p:blipFill>
          <a:blip r:embed="rId21" cstate="hqprint">
            <a:extLst>
              <a:ext uri="{28A0092B-C50C-407E-A947-70E740481C1C}">
                <a14:useLocalDpi xmlns:a14="http://schemas.microsoft.com/office/drawing/2010/main"/>
              </a:ext>
            </a:extLst>
          </a:blip>
          <a:stretch>
            <a:fillRect/>
          </a:stretch>
        </p:blipFill>
        <p:spPr>
          <a:xfrm>
            <a:off x="1195092" y="3563180"/>
            <a:ext cx="275438" cy="465584"/>
          </a:xfrm>
          <a:prstGeom prst="rect">
            <a:avLst/>
          </a:prstGeom>
        </p:spPr>
      </p:pic>
      <p:pic>
        <p:nvPicPr>
          <p:cNvPr id="100" name="Picture 99">
            <a:extLst>
              <a:ext uri="{FF2B5EF4-FFF2-40B4-BE49-F238E27FC236}">
                <a16:creationId xmlns:a16="http://schemas.microsoft.com/office/drawing/2014/main" id="{42520F09-36F1-4281-8B3F-E52CBF818B2E}"/>
              </a:ext>
            </a:extLst>
          </p:cNvPr>
          <p:cNvPicPr>
            <a:picLocks noChangeAspect="1"/>
          </p:cNvPicPr>
          <p:nvPr userDrawn="1"/>
        </p:nvPicPr>
        <p:blipFill>
          <a:blip r:embed="rId22"/>
          <a:stretch>
            <a:fillRect/>
          </a:stretch>
        </p:blipFill>
        <p:spPr>
          <a:xfrm>
            <a:off x="1051749" y="2906920"/>
            <a:ext cx="577033" cy="289140"/>
          </a:xfrm>
          <a:prstGeom prst="rect">
            <a:avLst/>
          </a:prstGeom>
        </p:spPr>
      </p:pic>
      <p:pic>
        <p:nvPicPr>
          <p:cNvPr id="101" name="Picture 100">
            <a:extLst>
              <a:ext uri="{FF2B5EF4-FFF2-40B4-BE49-F238E27FC236}">
                <a16:creationId xmlns:a16="http://schemas.microsoft.com/office/drawing/2014/main" id="{9D3CD38A-58B5-49F5-9EE9-865DA6132818}"/>
              </a:ext>
            </a:extLst>
          </p:cNvPr>
          <p:cNvPicPr>
            <a:picLocks noChangeAspect="1"/>
          </p:cNvPicPr>
          <p:nvPr userDrawn="1"/>
        </p:nvPicPr>
        <p:blipFill>
          <a:blip r:embed="rId23" cstate="hqprint">
            <a:extLst>
              <a:ext uri="{28A0092B-C50C-407E-A947-70E740481C1C}">
                <a14:useLocalDpi xmlns:a14="http://schemas.microsoft.com/office/drawing/2010/main"/>
              </a:ext>
            </a:extLst>
          </a:blip>
          <a:stretch>
            <a:fillRect/>
          </a:stretch>
        </p:blipFill>
        <p:spPr>
          <a:xfrm>
            <a:off x="211859" y="1862828"/>
            <a:ext cx="688137" cy="323726"/>
          </a:xfrm>
          <a:prstGeom prst="rect">
            <a:avLst/>
          </a:prstGeom>
        </p:spPr>
      </p:pic>
      <p:pic>
        <p:nvPicPr>
          <p:cNvPr id="102" name="Picture 101">
            <a:extLst>
              <a:ext uri="{FF2B5EF4-FFF2-40B4-BE49-F238E27FC236}">
                <a16:creationId xmlns:a16="http://schemas.microsoft.com/office/drawing/2014/main" id="{2C5950E9-20A1-4971-A21B-51F443F6F851}"/>
              </a:ext>
            </a:extLst>
          </p:cNvPr>
          <p:cNvPicPr>
            <a:picLocks noChangeAspect="1"/>
          </p:cNvPicPr>
          <p:nvPr userDrawn="1"/>
        </p:nvPicPr>
        <p:blipFill>
          <a:blip r:embed="rId24"/>
          <a:stretch>
            <a:fillRect/>
          </a:stretch>
        </p:blipFill>
        <p:spPr>
          <a:xfrm>
            <a:off x="926654" y="4783546"/>
            <a:ext cx="747298" cy="280636"/>
          </a:xfrm>
          <a:prstGeom prst="rect">
            <a:avLst/>
          </a:prstGeom>
        </p:spPr>
      </p:pic>
      <p:pic>
        <p:nvPicPr>
          <p:cNvPr id="103" name="Picture 102">
            <a:extLst>
              <a:ext uri="{FF2B5EF4-FFF2-40B4-BE49-F238E27FC236}">
                <a16:creationId xmlns:a16="http://schemas.microsoft.com/office/drawing/2014/main" id="{32443FA0-7E67-4443-B5F4-E6568B50FF2A}"/>
              </a:ext>
            </a:extLst>
          </p:cNvPr>
          <p:cNvPicPr>
            <a:picLocks noChangeAspect="1"/>
          </p:cNvPicPr>
          <p:nvPr userDrawn="1"/>
        </p:nvPicPr>
        <p:blipFill>
          <a:blip r:embed="rId25" cstate="hqprint">
            <a:extLst>
              <a:ext uri="{28A0092B-C50C-407E-A947-70E740481C1C}">
                <a14:useLocalDpi xmlns:a14="http://schemas.microsoft.com/office/drawing/2010/main"/>
              </a:ext>
            </a:extLst>
          </a:blip>
          <a:stretch>
            <a:fillRect/>
          </a:stretch>
        </p:blipFill>
        <p:spPr>
          <a:xfrm>
            <a:off x="129412" y="1509597"/>
            <a:ext cx="764938" cy="280636"/>
          </a:xfrm>
          <a:prstGeom prst="rect">
            <a:avLst/>
          </a:prstGeom>
        </p:spPr>
      </p:pic>
      <p:pic>
        <p:nvPicPr>
          <p:cNvPr id="104" name="Graphic 103">
            <a:extLst>
              <a:ext uri="{FF2B5EF4-FFF2-40B4-BE49-F238E27FC236}">
                <a16:creationId xmlns:a16="http://schemas.microsoft.com/office/drawing/2014/main" id="{CCADEAB7-8599-4DEB-9078-8FA7BA7CAF01}"/>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886594" y="3292693"/>
            <a:ext cx="673376" cy="192393"/>
          </a:xfrm>
          <a:prstGeom prst="rect">
            <a:avLst/>
          </a:prstGeom>
        </p:spPr>
      </p:pic>
      <p:pic>
        <p:nvPicPr>
          <p:cNvPr id="105" name="Picture 104">
            <a:extLst>
              <a:ext uri="{FF2B5EF4-FFF2-40B4-BE49-F238E27FC236}">
                <a16:creationId xmlns:a16="http://schemas.microsoft.com/office/drawing/2014/main" id="{A845F282-D7CC-483D-8E12-A044B1FB901F}"/>
              </a:ext>
            </a:extLst>
          </p:cNvPr>
          <p:cNvPicPr>
            <a:picLocks noChangeAspect="1"/>
          </p:cNvPicPr>
          <p:nvPr userDrawn="1"/>
        </p:nvPicPr>
        <p:blipFill>
          <a:blip r:embed="rId28" cstate="hqprint">
            <a:extLst>
              <a:ext uri="{28A0092B-C50C-407E-A947-70E740481C1C}">
                <a14:useLocalDpi xmlns:a14="http://schemas.microsoft.com/office/drawing/2010/main"/>
              </a:ext>
            </a:extLst>
          </a:blip>
          <a:stretch>
            <a:fillRect/>
          </a:stretch>
        </p:blipFill>
        <p:spPr>
          <a:xfrm>
            <a:off x="882834" y="1899314"/>
            <a:ext cx="935642" cy="284214"/>
          </a:xfrm>
          <a:prstGeom prst="rect">
            <a:avLst/>
          </a:prstGeom>
        </p:spPr>
      </p:pic>
    </p:spTree>
    <p:extLst>
      <p:ext uri="{BB962C8B-B14F-4D97-AF65-F5344CB8AC3E}">
        <p14:creationId xmlns:p14="http://schemas.microsoft.com/office/powerpoint/2010/main" val="206787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2600"/>
            </a:lvl1pPr>
          </a:lstStyle>
          <a:p>
            <a:r>
              <a:rPr lang="en-US"/>
              <a:t>Click to edit Master title style</a:t>
            </a:r>
          </a:p>
        </p:txBody>
      </p:sp>
      <p:sp>
        <p:nvSpPr>
          <p:cNvPr id="3" name="Content Placeholder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lang="en-US"/>
              <a:t>Edit Master text styles</a:t>
            </a:r>
          </a:p>
        </p:txBody>
      </p:sp>
      <p:sp>
        <p:nvSpPr>
          <p:cNvPr id="5" name="Date Placeholder 4"/>
          <p:cNvSpPr>
            <a:spLocks noGrp="1"/>
          </p:cNvSpPr>
          <p:nvPr>
            <p:ph type="dt" sz="half" idx="10"/>
          </p:nvPr>
        </p:nvSpPr>
        <p:spPr/>
        <p:txBody>
          <a:bodyPr/>
          <a:lstStyle/>
          <a:p>
            <a:fld id="{627ED9C8-F09A-4D9E-BEC0-4725162E21FF}" type="datetimeFigureOut">
              <a:rPr lang="en-US" smtClean="0"/>
              <a:t>9/5/2022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7D807A-D3EC-4DEA-86E2-120E4093F1A6}" type="slidenum">
              <a:rPr lang="en-US" smtClean="0"/>
              <a:t>‹#›</a:t>
            </a:fld>
            <a:endParaRPr lang="en-US"/>
          </a:p>
        </p:txBody>
      </p:sp>
    </p:spTree>
    <p:extLst>
      <p:ext uri="{BB962C8B-B14F-4D97-AF65-F5344CB8AC3E}">
        <p14:creationId xmlns:p14="http://schemas.microsoft.com/office/powerpoint/2010/main" val="57488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7044142"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640000"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a:t>
            </a:r>
            <a:r>
              <a:rPr lang="en-US"/>
              <a:t>edit Description</a:t>
            </a:r>
            <a:endParaRPr lang="en-US" dirty="0"/>
          </a:p>
        </p:txBody>
      </p:sp>
      <p:sp>
        <p:nvSpPr>
          <p:cNvPr id="4" name="Content Placeholder 3"/>
          <p:cNvSpPr>
            <a:spLocks noGrp="1"/>
          </p:cNvSpPr>
          <p:nvPr>
            <p:ph sz="quarter" idx="17"/>
          </p:nvPr>
        </p:nvSpPr>
        <p:spPr>
          <a:xfrm>
            <a:off x="540000" y="1080000"/>
            <a:ext cx="9000000" cy="4320000"/>
          </a:xfrm>
        </p:spPr>
        <p:txBody>
          <a:bodyPr/>
          <a:lstStyle>
            <a:lvl1pPr>
              <a:defRPr b="0" i="0">
                <a:solidFill>
                  <a:srgbClr val="3366FF"/>
                </a:solidFill>
                <a:latin typeface="+mn-lt"/>
              </a:defRPr>
            </a:lvl1pPr>
            <a:lvl2pPr>
              <a:defRPr b="0" i="0">
                <a:latin typeface="+mn-lt"/>
              </a:defRPr>
            </a:lvl2pPr>
            <a:lvl3pPr>
              <a:defRPr b="0" i="0">
                <a:latin typeface="+mn-lt"/>
              </a:defRPr>
            </a:lvl3pPr>
            <a:lvl4pPr>
              <a:defRPr b="0" i="0">
                <a:latin typeface="+mn-lt"/>
              </a:defRPr>
            </a:lvl4pPr>
            <a:lvl5pPr>
              <a:defRPr>
                <a:latin typeface="+mn-lt"/>
              </a:defRPr>
            </a:lvl5pPr>
          </a:lstStyle>
          <a:p>
            <a:pPr lvl="0"/>
            <a:r>
              <a:rPr lang="en-US" dirty="0"/>
              <a:t>Edit Master text styles</a:t>
            </a:r>
          </a:p>
          <a:p>
            <a:pPr lvl="1"/>
            <a:r>
              <a:rPr lang="en-US" dirty="0"/>
              <a:t>[Add text]</a:t>
            </a:r>
          </a:p>
          <a:p>
            <a:pPr lvl="2"/>
            <a:r>
              <a:rPr lang="en-US" dirty="0"/>
              <a:t>[Add text]</a:t>
            </a:r>
          </a:p>
          <a:p>
            <a:pPr lvl="3"/>
            <a:r>
              <a:rPr lang="en-US" dirty="0"/>
              <a:t>[Add text]</a:t>
            </a:r>
            <a:endParaRPr lang="nl-NL" dirty="0"/>
          </a:p>
        </p:txBody>
      </p:sp>
      <p:sp>
        <p:nvSpPr>
          <p:cNvPr id="6" name="Espace réservé du numéro de diapositive 1">
            <a:extLst>
              <a:ext uri="{FF2B5EF4-FFF2-40B4-BE49-F238E27FC236}">
                <a16:creationId xmlns:a16="http://schemas.microsoft.com/office/drawing/2014/main" id="{20A0F5B2-75A8-4841-A428-67AD9E889F7B}"/>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962780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9999" y="108000"/>
            <a:ext cx="6798796" cy="336550"/>
          </a:xfrm>
        </p:spPr>
        <p:txBody>
          <a:bodyPr vert="horz" lIns="72000" tIns="36000" rIns="72000" bIns="36000" rtlCol="0" anchor="t">
            <a:noAutofit/>
          </a:bodyPr>
          <a:lstStyle>
            <a:lvl1pPr>
              <a:defRPr lang="nl-NL" sz="1600" b="1" i="0" dirty="0">
                <a:solidFill>
                  <a:srgbClr val="3366FF"/>
                </a:solidFill>
                <a:latin typeface="+mn-lt"/>
                <a:ea typeface="Arial Unicode MS" panose="020B0604020202020204" pitchFamily="34" charset="-128"/>
                <a:cs typeface="Arial" panose="020B0604020202020204" pitchFamily="34" charset="0"/>
              </a:defRPr>
            </a:lvl1pPr>
          </a:lstStyle>
          <a:p>
            <a:pPr marL="0" lvl="0" indent="0" algn="l" rtl="0" eaLnBrk="1" fontAlgn="base" hangingPunct="1">
              <a:spcBef>
                <a:spcPts val="400"/>
              </a:spcBef>
              <a:spcAft>
                <a:spcPct val="0"/>
              </a:spcAft>
              <a:buClr>
                <a:schemeClr val="bg1"/>
              </a:buClr>
              <a:buSzPct val="120000"/>
              <a:buFont typeface="Arial" panose="020B0604020202020204" pitchFamily="34" charset="0"/>
              <a:buNone/>
            </a:pPr>
            <a:r>
              <a:rPr lang="en-US" dirty="0"/>
              <a:t>Click to edit Master title style</a:t>
            </a:r>
            <a:endParaRPr lang="nl-NL" dirty="0"/>
          </a:p>
        </p:txBody>
      </p:sp>
      <p:sp>
        <p:nvSpPr>
          <p:cNvPr id="13" name="Text Placeholder 12"/>
          <p:cNvSpPr>
            <a:spLocks noGrp="1"/>
          </p:cNvSpPr>
          <p:nvPr>
            <p:ph type="body" sz="quarter" idx="16" hasCustomPrompt="1"/>
          </p:nvPr>
        </p:nvSpPr>
        <p:spPr>
          <a:xfrm>
            <a:off x="540000" y="461650"/>
            <a:ext cx="8376894" cy="363850"/>
          </a:xfrm>
          <a:prstGeom prst="rect">
            <a:avLst/>
          </a:prstGeom>
        </p:spPr>
        <p:txBody>
          <a:bodyPr vert="horz" lIns="72000" tIns="36000" rIns="72000" bIns="36000" rtlCol="0" anchor="t">
            <a:noAutofit/>
          </a:bodyPr>
          <a:lstStyle>
            <a:lvl1pPr>
              <a:defRPr lang="nl-NL" sz="1400" b="0" i="0" dirty="0">
                <a:solidFill>
                  <a:srgbClr val="3366FF"/>
                </a:solidFill>
                <a:latin typeface="+mj-lt"/>
              </a:defRPr>
            </a:lvl1pPr>
          </a:lstStyle>
          <a:p>
            <a:pPr lvl="0">
              <a:spcBef>
                <a:spcPct val="0"/>
              </a:spcBef>
            </a:pPr>
            <a:r>
              <a:rPr lang="en-US" dirty="0"/>
              <a:t>Click to edit Description</a:t>
            </a:r>
          </a:p>
          <a:p>
            <a:pPr lvl="0">
              <a:spcBef>
                <a:spcPct val="0"/>
              </a:spcBef>
            </a:pPr>
            <a:endParaRPr lang="nl-NL" dirty="0"/>
          </a:p>
        </p:txBody>
      </p:sp>
      <p:sp>
        <p:nvSpPr>
          <p:cNvPr id="6" name="Espace réservé du numéro de diapositive 1">
            <a:extLst>
              <a:ext uri="{FF2B5EF4-FFF2-40B4-BE49-F238E27FC236}">
                <a16:creationId xmlns:a16="http://schemas.microsoft.com/office/drawing/2014/main" id="{A202140A-AFAB-44A8-AB9C-F5EEF12E385F}"/>
              </a:ext>
            </a:extLst>
          </p:cNvPr>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Tree>
    <p:extLst>
      <p:ext uri="{BB962C8B-B14F-4D97-AF65-F5344CB8AC3E}">
        <p14:creationId xmlns:p14="http://schemas.microsoft.com/office/powerpoint/2010/main" val="1702693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6" name="Text Placeholder 15"/>
          <p:cNvSpPr>
            <a:spLocks noGrp="1"/>
          </p:cNvSpPr>
          <p:nvPr>
            <p:ph type="body" sz="quarter" idx="11" hasCustomPrompt="1"/>
          </p:nvPr>
        </p:nvSpPr>
        <p:spPr>
          <a:xfrm>
            <a:off x="1926168" y="2912663"/>
            <a:ext cx="7395317" cy="792162"/>
          </a:xfrm>
          <a:prstGeom prst="rect">
            <a:avLst/>
          </a:prstGeom>
        </p:spPr>
        <p:txBody>
          <a:bodyPr/>
          <a:lstStyle>
            <a:lvl1pPr marL="0" indent="0">
              <a:buNone/>
              <a:defRPr lang="en-US" sz="1800" b="0" i="0" baseline="0" dirty="0">
                <a:solidFill>
                  <a:schemeClr val="tx2"/>
                </a:solidFill>
                <a:latin typeface="+mn-lt"/>
                <a:ea typeface="Arial Unicode MS" panose="020B0604020202020204" pitchFamily="34" charset="-128"/>
                <a:cs typeface="Arial" panose="020B0604020202020204" pitchFamily="34" charset="0"/>
              </a:defRPr>
            </a:lvl1pPr>
          </a:lstStyle>
          <a:p>
            <a:pPr lvl="0"/>
            <a:r>
              <a:rPr lang="en-US" dirty="0"/>
              <a:t>Date, Place</a:t>
            </a:r>
          </a:p>
        </p:txBody>
      </p:sp>
      <p:sp>
        <p:nvSpPr>
          <p:cNvPr id="15" name="Text Placeholder 15"/>
          <p:cNvSpPr>
            <a:spLocks noGrp="1"/>
          </p:cNvSpPr>
          <p:nvPr>
            <p:ph type="body" sz="quarter" idx="12" hasCustomPrompt="1"/>
          </p:nvPr>
        </p:nvSpPr>
        <p:spPr>
          <a:xfrm>
            <a:off x="1927517" y="1792322"/>
            <a:ext cx="7395317" cy="792162"/>
          </a:xfrm>
          <a:prstGeom prst="rect">
            <a:avLst/>
          </a:prstGeom>
        </p:spPr>
        <p:txBody>
          <a:bodyPr anchor="ctr" anchorCtr="0">
            <a:noAutofit/>
          </a:bodyPr>
          <a:lstStyle>
            <a:lvl1pPr marL="0" indent="0">
              <a:buNone/>
              <a:defRPr lang="en-US" sz="3000" b="0" i="0" baseline="0" dirty="0">
                <a:solidFill>
                  <a:srgbClr val="3366FF"/>
                </a:solidFill>
                <a:latin typeface="+mn-lt"/>
                <a:ea typeface="Arial Unicode MS" panose="020B0604020202020204" pitchFamily="34" charset="-128"/>
                <a:cs typeface="Arial" panose="020B0604020202020204" pitchFamily="34" charset="0"/>
              </a:defRPr>
            </a:lvl1pPr>
          </a:lstStyle>
          <a:p>
            <a:pPr lvl="0"/>
            <a:r>
              <a:rPr lang="en-US" dirty="0"/>
              <a:t>Name of the meeting</a:t>
            </a:r>
          </a:p>
        </p:txBody>
      </p:sp>
      <p:grpSp>
        <p:nvGrpSpPr>
          <p:cNvPr id="161" name="Graphic 3">
            <a:extLst>
              <a:ext uri="{FF2B5EF4-FFF2-40B4-BE49-F238E27FC236}">
                <a16:creationId xmlns:a16="http://schemas.microsoft.com/office/drawing/2014/main" id="{0CD8ADA5-8F92-4554-B026-77F47736CA6D}"/>
              </a:ext>
            </a:extLst>
          </p:cNvPr>
          <p:cNvGrpSpPr>
            <a:grpSpLocks/>
          </p:cNvGrpSpPr>
          <p:nvPr userDrawn="1"/>
        </p:nvGrpSpPr>
        <p:grpSpPr>
          <a:xfrm>
            <a:off x="4805177" y="2340000"/>
            <a:ext cx="5580000" cy="4460400"/>
            <a:chOff x="66025" y="-34306"/>
            <a:chExt cx="6381750" cy="5895975"/>
          </a:xfrm>
          <a:scene3d>
            <a:camera prst="perspectiveRight">
              <a:rot lat="0" lon="19500000" rev="0"/>
            </a:camera>
            <a:lightRig rig="threePt" dir="t"/>
          </a:scene3d>
        </p:grpSpPr>
        <p:sp>
          <p:nvSpPr>
            <p:cNvPr id="162" name="Freeform: Shape 161">
              <a:extLst>
                <a:ext uri="{FF2B5EF4-FFF2-40B4-BE49-F238E27FC236}">
                  <a16:creationId xmlns:a16="http://schemas.microsoft.com/office/drawing/2014/main" id="{4E29C2D3-A23A-475E-ADFD-E18D9CA663A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3" name="Freeform: Shape 162">
              <a:extLst>
                <a:ext uri="{FF2B5EF4-FFF2-40B4-BE49-F238E27FC236}">
                  <a16:creationId xmlns:a16="http://schemas.microsoft.com/office/drawing/2014/main" id="{234AE2FD-7B38-405F-825B-32C4DFBE3385}"/>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4" name="Freeform: Shape 163">
              <a:extLst>
                <a:ext uri="{FF2B5EF4-FFF2-40B4-BE49-F238E27FC236}">
                  <a16:creationId xmlns:a16="http://schemas.microsoft.com/office/drawing/2014/main" id="{7544EF93-D6DB-4383-8F27-964E55DFD859}"/>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5" name="Freeform: Shape 164">
              <a:extLst>
                <a:ext uri="{FF2B5EF4-FFF2-40B4-BE49-F238E27FC236}">
                  <a16:creationId xmlns:a16="http://schemas.microsoft.com/office/drawing/2014/main" id="{51E76D50-2021-4BFC-9880-8D03EC62ECC1}"/>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6" name="Freeform: Shape 165">
              <a:extLst>
                <a:ext uri="{FF2B5EF4-FFF2-40B4-BE49-F238E27FC236}">
                  <a16:creationId xmlns:a16="http://schemas.microsoft.com/office/drawing/2014/main" id="{2E9D3B00-85FC-4691-A0E3-08835F15F394}"/>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7" name="Freeform: Shape 166">
              <a:extLst>
                <a:ext uri="{FF2B5EF4-FFF2-40B4-BE49-F238E27FC236}">
                  <a16:creationId xmlns:a16="http://schemas.microsoft.com/office/drawing/2014/main" id="{6EC0746B-8391-4A6E-84B9-4FCD93197C17}"/>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8" name="Freeform: Shape 167">
              <a:extLst>
                <a:ext uri="{FF2B5EF4-FFF2-40B4-BE49-F238E27FC236}">
                  <a16:creationId xmlns:a16="http://schemas.microsoft.com/office/drawing/2014/main" id="{003148F5-74A7-44E6-9797-EA3C6C4F2724}"/>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69" name="Freeform: Shape 168">
              <a:extLst>
                <a:ext uri="{FF2B5EF4-FFF2-40B4-BE49-F238E27FC236}">
                  <a16:creationId xmlns:a16="http://schemas.microsoft.com/office/drawing/2014/main" id="{7F547AD2-0592-4BBE-8DAA-E39DA7FA4765}"/>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0" name="Freeform: Shape 169">
              <a:extLst>
                <a:ext uri="{FF2B5EF4-FFF2-40B4-BE49-F238E27FC236}">
                  <a16:creationId xmlns:a16="http://schemas.microsoft.com/office/drawing/2014/main" id="{570D6ED2-D417-4439-9C27-7A1895C9117A}"/>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1" name="Freeform: Shape 170">
              <a:extLst>
                <a:ext uri="{FF2B5EF4-FFF2-40B4-BE49-F238E27FC236}">
                  <a16:creationId xmlns:a16="http://schemas.microsoft.com/office/drawing/2014/main" id="{FDE50500-F2AB-450F-908F-5EF21B38E96D}"/>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2" name="Freeform: Shape 171">
              <a:extLst>
                <a:ext uri="{FF2B5EF4-FFF2-40B4-BE49-F238E27FC236}">
                  <a16:creationId xmlns:a16="http://schemas.microsoft.com/office/drawing/2014/main" id="{884C6493-08C8-4679-9200-FD8247C1B096}"/>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3" name="Freeform: Shape 172">
              <a:extLst>
                <a:ext uri="{FF2B5EF4-FFF2-40B4-BE49-F238E27FC236}">
                  <a16:creationId xmlns:a16="http://schemas.microsoft.com/office/drawing/2014/main" id="{5BDA4D17-B2AC-48E6-ADE4-0905618EB51A}"/>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4" name="Freeform: Shape 173">
              <a:extLst>
                <a:ext uri="{FF2B5EF4-FFF2-40B4-BE49-F238E27FC236}">
                  <a16:creationId xmlns:a16="http://schemas.microsoft.com/office/drawing/2014/main" id="{E1943416-4C7E-481A-8D67-5886E7EE0068}"/>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5" name="Freeform: Shape 174">
              <a:extLst>
                <a:ext uri="{FF2B5EF4-FFF2-40B4-BE49-F238E27FC236}">
                  <a16:creationId xmlns:a16="http://schemas.microsoft.com/office/drawing/2014/main" id="{7B262B4E-CCF8-48FB-BAC8-633C35083B4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6" name="Freeform: Shape 175">
              <a:extLst>
                <a:ext uri="{FF2B5EF4-FFF2-40B4-BE49-F238E27FC236}">
                  <a16:creationId xmlns:a16="http://schemas.microsoft.com/office/drawing/2014/main" id="{05145005-D286-4846-8652-53F5150847B3}"/>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7" name="Freeform: Shape 176">
              <a:extLst>
                <a:ext uri="{FF2B5EF4-FFF2-40B4-BE49-F238E27FC236}">
                  <a16:creationId xmlns:a16="http://schemas.microsoft.com/office/drawing/2014/main" id="{BBE050C0-428D-4917-B6FA-0476A9EBEB9E}"/>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8" name="Freeform: Shape 177">
              <a:extLst>
                <a:ext uri="{FF2B5EF4-FFF2-40B4-BE49-F238E27FC236}">
                  <a16:creationId xmlns:a16="http://schemas.microsoft.com/office/drawing/2014/main" id="{8B9E31CB-38FF-4E31-A160-19C27FDDEC9A}"/>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79" name="Freeform: Shape 178">
              <a:extLst>
                <a:ext uri="{FF2B5EF4-FFF2-40B4-BE49-F238E27FC236}">
                  <a16:creationId xmlns:a16="http://schemas.microsoft.com/office/drawing/2014/main" id="{2104DE44-BFDE-4BFD-A680-43AF552CD7E0}"/>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E9425343-BE95-4DEA-85AD-C655A6887FDE}"/>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EC26F890-1BF5-4511-A1AD-26714D9D4878}"/>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2" name="Freeform: Shape 181">
              <a:extLst>
                <a:ext uri="{FF2B5EF4-FFF2-40B4-BE49-F238E27FC236}">
                  <a16:creationId xmlns:a16="http://schemas.microsoft.com/office/drawing/2014/main" id="{621359D7-1EE5-4D39-BB9C-08FF8CB994F2}"/>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3" name="Freeform: Shape 182">
              <a:extLst>
                <a:ext uri="{FF2B5EF4-FFF2-40B4-BE49-F238E27FC236}">
                  <a16:creationId xmlns:a16="http://schemas.microsoft.com/office/drawing/2014/main" id="{4CF09B19-85C5-42E8-A912-AF948F6D3DB9}"/>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4" name="Freeform: Shape 183">
              <a:extLst>
                <a:ext uri="{FF2B5EF4-FFF2-40B4-BE49-F238E27FC236}">
                  <a16:creationId xmlns:a16="http://schemas.microsoft.com/office/drawing/2014/main" id="{76151290-266A-4468-B6E6-919E9BE7918C}"/>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5" name="Freeform: Shape 184">
              <a:extLst>
                <a:ext uri="{FF2B5EF4-FFF2-40B4-BE49-F238E27FC236}">
                  <a16:creationId xmlns:a16="http://schemas.microsoft.com/office/drawing/2014/main" id="{7489208B-85B7-4E6D-85E1-FD125010F0CB}"/>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6" name="Freeform: Shape 185">
              <a:extLst>
                <a:ext uri="{FF2B5EF4-FFF2-40B4-BE49-F238E27FC236}">
                  <a16:creationId xmlns:a16="http://schemas.microsoft.com/office/drawing/2014/main" id="{3F8290F0-D778-4AE7-8E10-FFFF4BC974E4}"/>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7" name="Freeform: Shape 186">
              <a:extLst>
                <a:ext uri="{FF2B5EF4-FFF2-40B4-BE49-F238E27FC236}">
                  <a16:creationId xmlns:a16="http://schemas.microsoft.com/office/drawing/2014/main" id="{37F892D6-1BA7-43F9-A999-76BCDBE7D53A}"/>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8" name="Freeform: Shape 187">
              <a:extLst>
                <a:ext uri="{FF2B5EF4-FFF2-40B4-BE49-F238E27FC236}">
                  <a16:creationId xmlns:a16="http://schemas.microsoft.com/office/drawing/2014/main" id="{84BCE80F-83C1-44F5-9FE1-16FA0C5C83C7}"/>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89" name="Freeform: Shape 188">
              <a:extLst>
                <a:ext uri="{FF2B5EF4-FFF2-40B4-BE49-F238E27FC236}">
                  <a16:creationId xmlns:a16="http://schemas.microsoft.com/office/drawing/2014/main" id="{3B32754D-3E5F-4015-B2AA-C0AF959A2E66}"/>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0" name="Freeform: Shape 189">
              <a:extLst>
                <a:ext uri="{FF2B5EF4-FFF2-40B4-BE49-F238E27FC236}">
                  <a16:creationId xmlns:a16="http://schemas.microsoft.com/office/drawing/2014/main" id="{957085BC-09FE-4530-8928-A158CE34019F}"/>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1" name="Freeform: Shape 190">
              <a:extLst>
                <a:ext uri="{FF2B5EF4-FFF2-40B4-BE49-F238E27FC236}">
                  <a16:creationId xmlns:a16="http://schemas.microsoft.com/office/drawing/2014/main" id="{0175BE5F-38C5-471D-9653-1F23F877B7AF}"/>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2" name="Freeform: Shape 191">
              <a:extLst>
                <a:ext uri="{FF2B5EF4-FFF2-40B4-BE49-F238E27FC236}">
                  <a16:creationId xmlns:a16="http://schemas.microsoft.com/office/drawing/2014/main" id="{AFC9A18B-BCB3-4C5B-8A90-7CD820B7456E}"/>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3" name="Freeform: Shape 192">
              <a:extLst>
                <a:ext uri="{FF2B5EF4-FFF2-40B4-BE49-F238E27FC236}">
                  <a16:creationId xmlns:a16="http://schemas.microsoft.com/office/drawing/2014/main" id="{D79E45CE-F531-430F-A611-EFC1194E3BFE}"/>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4" name="Freeform: Shape 193">
              <a:extLst>
                <a:ext uri="{FF2B5EF4-FFF2-40B4-BE49-F238E27FC236}">
                  <a16:creationId xmlns:a16="http://schemas.microsoft.com/office/drawing/2014/main" id="{FDE15936-D8D8-440F-BA99-7BB8F07288B1}"/>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5" name="Freeform: Shape 194">
              <a:extLst>
                <a:ext uri="{FF2B5EF4-FFF2-40B4-BE49-F238E27FC236}">
                  <a16:creationId xmlns:a16="http://schemas.microsoft.com/office/drawing/2014/main" id="{E3C5FF34-A78C-4467-846C-713CB41EAF5B}"/>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6" name="Freeform: Shape 195">
              <a:extLst>
                <a:ext uri="{FF2B5EF4-FFF2-40B4-BE49-F238E27FC236}">
                  <a16:creationId xmlns:a16="http://schemas.microsoft.com/office/drawing/2014/main" id="{277F4E04-A131-42C8-A18A-6BF1E68E9761}"/>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7" name="Freeform: Shape 196">
              <a:extLst>
                <a:ext uri="{FF2B5EF4-FFF2-40B4-BE49-F238E27FC236}">
                  <a16:creationId xmlns:a16="http://schemas.microsoft.com/office/drawing/2014/main" id="{8689E83A-946B-4ABB-8201-E09BE6568FDA}"/>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8" name="Freeform: Shape 197">
              <a:extLst>
                <a:ext uri="{FF2B5EF4-FFF2-40B4-BE49-F238E27FC236}">
                  <a16:creationId xmlns:a16="http://schemas.microsoft.com/office/drawing/2014/main" id="{DC63CD5D-D5F2-4A34-8958-0A5B571439E7}"/>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199" name="Freeform: Shape 198">
              <a:extLst>
                <a:ext uri="{FF2B5EF4-FFF2-40B4-BE49-F238E27FC236}">
                  <a16:creationId xmlns:a16="http://schemas.microsoft.com/office/drawing/2014/main" id="{3AE89A28-1388-4F7E-883A-191A136A889D}"/>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0" name="Freeform: Shape 199">
              <a:extLst>
                <a:ext uri="{FF2B5EF4-FFF2-40B4-BE49-F238E27FC236}">
                  <a16:creationId xmlns:a16="http://schemas.microsoft.com/office/drawing/2014/main" id="{F50403AD-6617-4BA1-BC4B-2589D5F0A0BF}"/>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1" name="Freeform: Shape 200">
              <a:extLst>
                <a:ext uri="{FF2B5EF4-FFF2-40B4-BE49-F238E27FC236}">
                  <a16:creationId xmlns:a16="http://schemas.microsoft.com/office/drawing/2014/main" id="{BA34FA4D-9EFF-4AEB-B417-247C1C1C3D6D}"/>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2" name="Freeform: Shape 201">
              <a:extLst>
                <a:ext uri="{FF2B5EF4-FFF2-40B4-BE49-F238E27FC236}">
                  <a16:creationId xmlns:a16="http://schemas.microsoft.com/office/drawing/2014/main" id="{53289D53-DB1C-467C-A726-63E1101D03BE}"/>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3" name="Freeform: Shape 202">
              <a:extLst>
                <a:ext uri="{FF2B5EF4-FFF2-40B4-BE49-F238E27FC236}">
                  <a16:creationId xmlns:a16="http://schemas.microsoft.com/office/drawing/2014/main" id="{7C5C6DD8-D050-4F38-9E63-4C0199D6DC1D}"/>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4" name="Freeform: Shape 203">
              <a:extLst>
                <a:ext uri="{FF2B5EF4-FFF2-40B4-BE49-F238E27FC236}">
                  <a16:creationId xmlns:a16="http://schemas.microsoft.com/office/drawing/2014/main" id="{7650D9E6-1C8E-4631-96B8-25B14CA16043}"/>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5" name="Freeform: Shape 204">
              <a:extLst>
                <a:ext uri="{FF2B5EF4-FFF2-40B4-BE49-F238E27FC236}">
                  <a16:creationId xmlns:a16="http://schemas.microsoft.com/office/drawing/2014/main" id="{FBF9121E-EF86-4F7A-9BCB-15FCED4340BD}"/>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6" name="Freeform: Shape 205">
              <a:extLst>
                <a:ext uri="{FF2B5EF4-FFF2-40B4-BE49-F238E27FC236}">
                  <a16:creationId xmlns:a16="http://schemas.microsoft.com/office/drawing/2014/main" id="{7997A310-2F48-4B8C-BA5A-FDFE924A1D01}"/>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7" name="Freeform: Shape 206">
              <a:extLst>
                <a:ext uri="{FF2B5EF4-FFF2-40B4-BE49-F238E27FC236}">
                  <a16:creationId xmlns:a16="http://schemas.microsoft.com/office/drawing/2014/main" id="{9D6DE197-1962-4681-BB29-003127D8E663}"/>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8" name="Freeform: Shape 207">
              <a:extLst>
                <a:ext uri="{FF2B5EF4-FFF2-40B4-BE49-F238E27FC236}">
                  <a16:creationId xmlns:a16="http://schemas.microsoft.com/office/drawing/2014/main" id="{7FD5173B-D8BE-43D7-B44F-51ED959ED84A}"/>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09" name="Freeform: Shape 208">
              <a:extLst>
                <a:ext uri="{FF2B5EF4-FFF2-40B4-BE49-F238E27FC236}">
                  <a16:creationId xmlns:a16="http://schemas.microsoft.com/office/drawing/2014/main" id="{E1168188-5084-486D-BD85-EBD8287FA20A}"/>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0" name="Freeform: Shape 209">
              <a:extLst>
                <a:ext uri="{FF2B5EF4-FFF2-40B4-BE49-F238E27FC236}">
                  <a16:creationId xmlns:a16="http://schemas.microsoft.com/office/drawing/2014/main" id="{1F154C30-B0BC-4216-8E39-C52393F48F5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1" name="Freeform: Shape 210">
              <a:extLst>
                <a:ext uri="{FF2B5EF4-FFF2-40B4-BE49-F238E27FC236}">
                  <a16:creationId xmlns:a16="http://schemas.microsoft.com/office/drawing/2014/main" id="{BEF1A51A-4CDC-4918-922A-8E42BA210951}"/>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sp>
          <p:nvSpPr>
            <p:cNvPr id="212" name="Freeform: Shape 211">
              <a:extLst>
                <a:ext uri="{FF2B5EF4-FFF2-40B4-BE49-F238E27FC236}">
                  <a16:creationId xmlns:a16="http://schemas.microsoft.com/office/drawing/2014/main" id="{01478734-0AC6-49AA-BF32-5CA553A98943}"/>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18900" cap="flat">
              <a:solidFill>
                <a:srgbClr val="FFFFFF"/>
              </a:solidFill>
              <a:prstDash val="solid"/>
              <a:miter/>
            </a:ln>
          </p:spPr>
          <p:txBody>
            <a:bodyPr rtlCol="0" anchor="ctr"/>
            <a:lstStyle/>
            <a:p>
              <a:endParaRPr lang="x-none">
                <a:latin typeface="Arial" panose="020B0604020202020204" pitchFamily="34" charset="0"/>
                <a:cs typeface="Arial" panose="020B0604020202020204" pitchFamily="34" charset="0"/>
              </a:endParaRPr>
            </a:p>
          </p:txBody>
        </p:sp>
      </p:grpSp>
      <p:pic>
        <p:nvPicPr>
          <p:cNvPr id="71" name="Picture 70">
            <a:extLst>
              <a:ext uri="{FF2B5EF4-FFF2-40B4-BE49-F238E27FC236}">
                <a16:creationId xmlns:a16="http://schemas.microsoft.com/office/drawing/2014/main" id="{B236A094-02C9-43DF-8011-5A941A02988F}"/>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72" name="Picture 71">
            <a:extLst>
              <a:ext uri="{FF2B5EF4-FFF2-40B4-BE49-F238E27FC236}">
                <a16:creationId xmlns:a16="http://schemas.microsoft.com/office/drawing/2014/main" id="{029F9A66-A4B5-4B93-B226-A071A3AFD237}"/>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73" name="Picture 72">
            <a:extLst>
              <a:ext uri="{FF2B5EF4-FFF2-40B4-BE49-F238E27FC236}">
                <a16:creationId xmlns:a16="http://schemas.microsoft.com/office/drawing/2014/main" id="{19A41520-D864-46B2-BBD0-83E67D341E7D}"/>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74" name="Picture 73">
            <a:extLst>
              <a:ext uri="{FF2B5EF4-FFF2-40B4-BE49-F238E27FC236}">
                <a16:creationId xmlns:a16="http://schemas.microsoft.com/office/drawing/2014/main" id="{23AE1F60-12A9-4AD2-855D-A131433AE767}"/>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75" name="Picture 12" descr="http://www.ingenieurjobs.de/content/tinybrowser/image/transnetbw_gmbh.jpg">
            <a:extLst>
              <a:ext uri="{FF2B5EF4-FFF2-40B4-BE49-F238E27FC236}">
                <a16:creationId xmlns:a16="http://schemas.microsoft.com/office/drawing/2014/main" id="{A7981DA3-0E66-4C0D-9415-86D2B78FB585}"/>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834FBC12-0DC3-4251-A46C-9BB7736CD5A8}"/>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77" name="Picture 76">
            <a:extLst>
              <a:ext uri="{FF2B5EF4-FFF2-40B4-BE49-F238E27FC236}">
                <a16:creationId xmlns:a16="http://schemas.microsoft.com/office/drawing/2014/main" id="{B6845202-D472-4B16-88EA-522DE7AA87C2}"/>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78" name="Picture 77">
            <a:extLst>
              <a:ext uri="{FF2B5EF4-FFF2-40B4-BE49-F238E27FC236}">
                <a16:creationId xmlns:a16="http://schemas.microsoft.com/office/drawing/2014/main" id="{5FDD0AD2-C9CB-4640-912F-4B95A9331EEA}"/>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79" name="Picture 78">
            <a:extLst>
              <a:ext uri="{FF2B5EF4-FFF2-40B4-BE49-F238E27FC236}">
                <a16:creationId xmlns:a16="http://schemas.microsoft.com/office/drawing/2014/main" id="{5A01A73D-D56D-474B-85D8-EDB2EBD134BD}"/>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80" name="Picture 79">
            <a:extLst>
              <a:ext uri="{FF2B5EF4-FFF2-40B4-BE49-F238E27FC236}">
                <a16:creationId xmlns:a16="http://schemas.microsoft.com/office/drawing/2014/main" id="{D9AD8F86-1ED8-45CA-813A-BEAF3D879D54}"/>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81" name="Picture 80">
            <a:extLst>
              <a:ext uri="{FF2B5EF4-FFF2-40B4-BE49-F238E27FC236}">
                <a16:creationId xmlns:a16="http://schemas.microsoft.com/office/drawing/2014/main" id="{C2DDE729-8096-45A9-BF98-03DF5979F6AE}"/>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B2177C12-26D9-4587-A31A-4AE598AB58C4}"/>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83" name="Picture 82">
            <a:extLst>
              <a:ext uri="{FF2B5EF4-FFF2-40B4-BE49-F238E27FC236}">
                <a16:creationId xmlns:a16="http://schemas.microsoft.com/office/drawing/2014/main" id="{88934E4D-3774-4902-9D98-55AF48EA6100}"/>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84" name="Picture 83">
            <a:extLst>
              <a:ext uri="{FF2B5EF4-FFF2-40B4-BE49-F238E27FC236}">
                <a16:creationId xmlns:a16="http://schemas.microsoft.com/office/drawing/2014/main" id="{F2347764-7F25-44C6-999B-45AEE6CB9544}"/>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85" name="Picture 84">
            <a:extLst>
              <a:ext uri="{FF2B5EF4-FFF2-40B4-BE49-F238E27FC236}">
                <a16:creationId xmlns:a16="http://schemas.microsoft.com/office/drawing/2014/main" id="{F0EF58F3-FE89-4AB6-8676-4691804032EA}"/>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3434396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0"/>
          </p:nvPr>
        </p:nvSpPr>
        <p:spPr/>
        <p:txBody>
          <a:bodyPr/>
          <a:lstStyle>
            <a:lvl1pPr>
              <a:defRPr b="0" i="0"/>
            </a:lvl1pPr>
          </a:lstStyle>
          <a:p>
            <a:fld id="{F551322C-20B2-48C3-B63D-68158FEBF630}" type="slidenum">
              <a:rPr lang="en-US" smtClean="0"/>
              <a:pPr/>
              <a:t>‹#›</a:t>
            </a:fld>
            <a:endParaRPr lang="en-US" dirty="0"/>
          </a:p>
        </p:txBody>
      </p:sp>
      <p:sp>
        <p:nvSpPr>
          <p:cNvPr id="22" name="Text Placeholder 15"/>
          <p:cNvSpPr>
            <a:spLocks noGrp="1"/>
          </p:cNvSpPr>
          <p:nvPr>
            <p:ph type="body" sz="quarter" idx="12" hasCustomPrompt="1"/>
          </p:nvPr>
        </p:nvSpPr>
        <p:spPr>
          <a:xfrm>
            <a:off x="1927517" y="1792800"/>
            <a:ext cx="7395317" cy="792162"/>
          </a:xfrm>
          <a:prstGeom prst="rect">
            <a:avLst/>
          </a:prstGeom>
        </p:spPr>
        <p:txBody>
          <a:bodyPr vert="horz" wrap="square" lIns="72000" tIns="36000" rIns="72000" bIns="36000" rtlCol="0" anchor="ctr" anchorCtr="0">
            <a:noAutofit/>
          </a:bodyPr>
          <a:lstStyle>
            <a:lvl1pPr>
              <a:defRPr lang="en-US" sz="3000" b="0" i="0" baseline="0" dirty="0">
                <a:solidFill>
                  <a:srgbClr val="3366FF"/>
                </a:solidFill>
              </a:defRPr>
            </a:lvl1pPr>
          </a:lstStyle>
          <a:p>
            <a:pPr lvl="0"/>
            <a:r>
              <a:rPr lang="en-US" dirty="0"/>
              <a:t>Appendix</a:t>
            </a:r>
          </a:p>
        </p:txBody>
      </p:sp>
      <p:pic>
        <p:nvPicPr>
          <p:cNvPr id="19" name="Picture 18">
            <a:extLst>
              <a:ext uri="{FF2B5EF4-FFF2-40B4-BE49-F238E27FC236}">
                <a16:creationId xmlns:a16="http://schemas.microsoft.com/office/drawing/2014/main" id="{42F55E5D-77D2-442C-9DAA-2E75C33A9623}"/>
              </a:ext>
            </a:extLst>
          </p:cNvPr>
          <p:cNvPicPr>
            <a:picLocks noChangeAspect="1"/>
          </p:cNvPicPr>
          <p:nvPr userDrawn="1"/>
        </p:nvPicPr>
        <p:blipFill>
          <a:blip r:embed="rId2"/>
          <a:stretch>
            <a:fillRect/>
          </a:stretch>
        </p:blipFill>
        <p:spPr>
          <a:xfrm>
            <a:off x="205062" y="5137252"/>
            <a:ext cx="814736" cy="305962"/>
          </a:xfrm>
          <a:prstGeom prst="rect">
            <a:avLst/>
          </a:prstGeom>
        </p:spPr>
      </p:pic>
      <p:pic>
        <p:nvPicPr>
          <p:cNvPr id="20" name="Picture 19">
            <a:extLst>
              <a:ext uri="{FF2B5EF4-FFF2-40B4-BE49-F238E27FC236}">
                <a16:creationId xmlns:a16="http://schemas.microsoft.com/office/drawing/2014/main" id="{E501B687-88BD-406B-95BD-F857895DB18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1109527" y="4216462"/>
            <a:ext cx="663210" cy="529678"/>
          </a:xfrm>
          <a:prstGeom prst="rect">
            <a:avLst/>
          </a:prstGeom>
        </p:spPr>
      </p:pic>
      <p:pic>
        <p:nvPicPr>
          <p:cNvPr id="21" name="Picture 20">
            <a:extLst>
              <a:ext uri="{FF2B5EF4-FFF2-40B4-BE49-F238E27FC236}">
                <a16:creationId xmlns:a16="http://schemas.microsoft.com/office/drawing/2014/main" id="{BEAE8C97-A038-40DF-A5F4-4BF24D23D8BE}"/>
              </a:ext>
            </a:extLst>
          </p:cNvPr>
          <p:cNvPicPr>
            <a:picLocks noChangeAspect="1"/>
          </p:cNvPicPr>
          <p:nvPr userDrawn="1"/>
        </p:nvPicPr>
        <p:blipFill>
          <a:blip r:embed="rId4"/>
          <a:srcRect/>
          <a:stretch/>
        </p:blipFill>
        <p:spPr>
          <a:xfrm>
            <a:off x="317253" y="2421002"/>
            <a:ext cx="670193" cy="322740"/>
          </a:xfrm>
          <a:prstGeom prst="rect">
            <a:avLst/>
          </a:prstGeom>
        </p:spPr>
      </p:pic>
      <p:pic>
        <p:nvPicPr>
          <p:cNvPr id="23" name="Picture 22">
            <a:extLst>
              <a:ext uri="{FF2B5EF4-FFF2-40B4-BE49-F238E27FC236}">
                <a16:creationId xmlns:a16="http://schemas.microsoft.com/office/drawing/2014/main" id="{0A19F64C-944D-4762-8C26-EFB182840821}"/>
              </a:ext>
            </a:extLst>
          </p:cNvPr>
          <p:cNvPicPr>
            <a:picLocks noChangeAspect="1"/>
          </p:cNvPicPr>
          <p:nvPr userDrawn="1"/>
        </p:nvPicPr>
        <p:blipFill>
          <a:blip r:embed="rId5"/>
          <a:stretch>
            <a:fillRect/>
          </a:stretch>
        </p:blipFill>
        <p:spPr>
          <a:xfrm>
            <a:off x="289456" y="3550937"/>
            <a:ext cx="648702" cy="325052"/>
          </a:xfrm>
          <a:prstGeom prst="rect">
            <a:avLst/>
          </a:prstGeom>
        </p:spPr>
      </p:pic>
      <p:pic>
        <p:nvPicPr>
          <p:cNvPr id="24" name="Picture 12" descr="http://www.ingenieurjobs.de/content/tinybrowser/image/transnetbw_gmbh.jpg">
            <a:extLst>
              <a:ext uri="{FF2B5EF4-FFF2-40B4-BE49-F238E27FC236}">
                <a16:creationId xmlns:a16="http://schemas.microsoft.com/office/drawing/2014/main" id="{84D47F0B-399C-480C-B934-5EAD86BFF88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002563" y="5392629"/>
            <a:ext cx="834236" cy="164762"/>
          </a:xfrm>
          <a:prstGeom prst="rect">
            <a:avLst/>
          </a:prstGeom>
          <a:noFill/>
          <a:extLst>
            <a:ext uri="{909E8E84-426E-40dd-AFC4-6F175D3DCCD1}">
              <a14:hiddenFill xmlns=""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193CEEB-583C-437B-B46E-24253A8B72FE}"/>
              </a:ext>
            </a:extLst>
          </p:cNvPr>
          <p:cNvPicPr>
            <a:picLocks noChangeAspect="1"/>
          </p:cNvPicPr>
          <p:nvPr userDrawn="1"/>
        </p:nvPicPr>
        <p:blipFill>
          <a:blip r:embed="rId7"/>
          <a:stretch>
            <a:fillRect/>
          </a:stretch>
        </p:blipFill>
        <p:spPr>
          <a:xfrm>
            <a:off x="1139971" y="2147510"/>
            <a:ext cx="606064" cy="379476"/>
          </a:xfrm>
          <a:prstGeom prst="rect">
            <a:avLst/>
          </a:prstGeom>
        </p:spPr>
      </p:pic>
      <p:pic>
        <p:nvPicPr>
          <p:cNvPr id="26" name="Picture 25">
            <a:extLst>
              <a:ext uri="{FF2B5EF4-FFF2-40B4-BE49-F238E27FC236}">
                <a16:creationId xmlns:a16="http://schemas.microsoft.com/office/drawing/2014/main" id="{820A3B4D-0620-4362-90F9-2D7C97A2B13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r="66927"/>
          <a:stretch/>
        </p:blipFill>
        <p:spPr>
          <a:xfrm>
            <a:off x="1133792" y="2752294"/>
            <a:ext cx="631011" cy="253934"/>
          </a:xfrm>
          <a:prstGeom prst="rect">
            <a:avLst/>
          </a:prstGeom>
        </p:spPr>
      </p:pic>
      <p:pic>
        <p:nvPicPr>
          <p:cNvPr id="27" name="Picture 26">
            <a:extLst>
              <a:ext uri="{FF2B5EF4-FFF2-40B4-BE49-F238E27FC236}">
                <a16:creationId xmlns:a16="http://schemas.microsoft.com/office/drawing/2014/main" id="{85BA1FA4-0325-461A-98EA-8D95D7C6435E}"/>
              </a:ext>
            </a:extLst>
          </p:cNvPr>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288899" y="4698332"/>
            <a:ext cx="592836" cy="196596"/>
          </a:xfrm>
          <a:prstGeom prst="rect">
            <a:avLst/>
          </a:prstGeom>
        </p:spPr>
      </p:pic>
      <p:pic>
        <p:nvPicPr>
          <p:cNvPr id="28" name="Picture 27">
            <a:extLst>
              <a:ext uri="{FF2B5EF4-FFF2-40B4-BE49-F238E27FC236}">
                <a16:creationId xmlns:a16="http://schemas.microsoft.com/office/drawing/2014/main" id="{05BB2511-04FB-4D70-8576-B2DC13820D9A}"/>
              </a:ext>
            </a:extLst>
          </p:cNvPr>
          <p:cNvPicPr>
            <a:picLocks noChangeAspect="1"/>
          </p:cNvPicPr>
          <p:nvPr userDrawn="1"/>
        </p:nvPicPr>
        <p:blipFill>
          <a:blip r:embed="rId10"/>
          <a:stretch>
            <a:fillRect/>
          </a:stretch>
        </p:blipFill>
        <p:spPr>
          <a:xfrm>
            <a:off x="287703" y="5476257"/>
            <a:ext cx="633790" cy="396119"/>
          </a:xfrm>
          <a:prstGeom prst="rect">
            <a:avLst/>
          </a:prstGeom>
        </p:spPr>
      </p:pic>
      <p:pic>
        <p:nvPicPr>
          <p:cNvPr id="29" name="Picture 28">
            <a:extLst>
              <a:ext uri="{FF2B5EF4-FFF2-40B4-BE49-F238E27FC236}">
                <a16:creationId xmlns:a16="http://schemas.microsoft.com/office/drawing/2014/main" id="{CD10AE0D-BC73-48EC-9ABC-38698113D40E}"/>
              </a:ext>
            </a:extLst>
          </p:cNvPr>
          <p:cNvPicPr>
            <a:picLocks noChangeAspect="1"/>
          </p:cNvPicPr>
          <p:nvPr userDrawn="1"/>
        </p:nvPicPr>
        <p:blipFill>
          <a:blip r:embed="rId11"/>
          <a:stretch>
            <a:fillRect/>
          </a:stretch>
        </p:blipFill>
        <p:spPr>
          <a:xfrm>
            <a:off x="1043955" y="4976691"/>
            <a:ext cx="735485" cy="158997"/>
          </a:xfrm>
          <a:prstGeom prst="rect">
            <a:avLst/>
          </a:prstGeom>
        </p:spPr>
      </p:pic>
      <p:pic>
        <p:nvPicPr>
          <p:cNvPr id="30" name="Picture 29">
            <a:extLst>
              <a:ext uri="{FF2B5EF4-FFF2-40B4-BE49-F238E27FC236}">
                <a16:creationId xmlns:a16="http://schemas.microsoft.com/office/drawing/2014/main" id="{EA354DC2-5FAE-4CE7-8559-E022C0B21224}"/>
              </a:ext>
            </a:extLst>
          </p:cNvPr>
          <p:cNvPicPr>
            <a:picLocks noChangeAspect="1"/>
          </p:cNvPicPr>
          <p:nvPr userDrawn="1"/>
        </p:nvPicPr>
        <p:blipFill>
          <a:blip r:embed="rId12">
            <a:clrChange>
              <a:clrFrom>
                <a:srgbClr val="FFFFFF"/>
              </a:clrFrom>
              <a:clrTo>
                <a:srgbClr val="FFFFFF">
                  <a:alpha val="0"/>
                </a:srgbClr>
              </a:clrTo>
            </a:clrChange>
          </a:blip>
          <a:stretch>
            <a:fillRect/>
          </a:stretch>
        </p:blipFill>
        <p:spPr bwMode="auto">
          <a:xfrm>
            <a:off x="1086544" y="3686896"/>
            <a:ext cx="707132" cy="377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id="{98D3481F-832D-4914-B93A-AB2F0AAD5C5B}"/>
              </a:ext>
            </a:extLst>
          </p:cNvPr>
          <p:cNvPicPr>
            <a:picLocks noChangeAspect="1"/>
          </p:cNvPicPr>
          <p:nvPr userDrawn="1"/>
        </p:nvPicPr>
        <p:blipFill>
          <a:blip r:embed="rId13" cstate="hqprint">
            <a:extLst>
              <a:ext uri="{28A0092B-C50C-407E-A947-70E740481C1C}">
                <a14:useLocalDpi xmlns:a14="http://schemas.microsoft.com/office/drawing/2010/main"/>
              </a:ext>
            </a:extLst>
          </a:blip>
          <a:stretch>
            <a:fillRect/>
          </a:stretch>
        </p:blipFill>
        <p:spPr>
          <a:xfrm>
            <a:off x="1213955" y="3158657"/>
            <a:ext cx="396152" cy="366468"/>
          </a:xfrm>
          <a:prstGeom prst="rect">
            <a:avLst/>
          </a:prstGeom>
        </p:spPr>
      </p:pic>
      <p:pic>
        <p:nvPicPr>
          <p:cNvPr id="32" name="Picture 31">
            <a:extLst>
              <a:ext uri="{FF2B5EF4-FFF2-40B4-BE49-F238E27FC236}">
                <a16:creationId xmlns:a16="http://schemas.microsoft.com/office/drawing/2014/main" id="{5645F681-AA9C-4420-8E9B-D40BEA4A93A5}"/>
              </a:ext>
            </a:extLst>
          </p:cNvPr>
          <p:cNvPicPr>
            <a:picLocks noChangeAspect="1"/>
          </p:cNvPicPr>
          <p:nvPr userDrawn="1"/>
        </p:nvPicPr>
        <p:blipFill>
          <a:blip r:embed="rId14"/>
          <a:stretch>
            <a:fillRect/>
          </a:stretch>
        </p:blipFill>
        <p:spPr>
          <a:xfrm>
            <a:off x="324830" y="4088565"/>
            <a:ext cx="718857" cy="345045"/>
          </a:xfrm>
          <a:prstGeom prst="rect">
            <a:avLst/>
          </a:prstGeom>
        </p:spPr>
      </p:pic>
      <p:pic>
        <p:nvPicPr>
          <p:cNvPr id="33" name="Picture 32">
            <a:extLst>
              <a:ext uri="{FF2B5EF4-FFF2-40B4-BE49-F238E27FC236}">
                <a16:creationId xmlns:a16="http://schemas.microsoft.com/office/drawing/2014/main" id="{8DA064E9-42DF-41CF-AE83-6B4F4DC2DC5B}"/>
              </a:ext>
            </a:extLst>
          </p:cNvPr>
          <p:cNvPicPr>
            <a:picLocks noChangeAspect="1"/>
          </p:cNvPicPr>
          <p:nvPr userDrawn="1"/>
        </p:nvPicPr>
        <p:blipFill>
          <a:blip r:embed="rId15"/>
          <a:stretch>
            <a:fillRect/>
          </a:stretch>
        </p:blipFill>
        <p:spPr>
          <a:xfrm>
            <a:off x="216480" y="2964886"/>
            <a:ext cx="762321" cy="358625"/>
          </a:xfrm>
          <a:prstGeom prst="rect">
            <a:avLst/>
          </a:prstGeom>
        </p:spPr>
      </p:pic>
      <p:pic>
        <p:nvPicPr>
          <p:cNvPr id="34" name="Picture 33">
            <a:extLst>
              <a:ext uri="{FF2B5EF4-FFF2-40B4-BE49-F238E27FC236}">
                <a16:creationId xmlns:a16="http://schemas.microsoft.com/office/drawing/2014/main" id="{4B8888BF-F729-4123-A854-A109BF26060E}"/>
              </a:ext>
            </a:extLst>
          </p:cNvPr>
          <p:cNvPicPr>
            <a:picLocks noChangeAspect="1"/>
          </p:cNvPicPr>
          <p:nvPr userDrawn="1"/>
        </p:nvPicPr>
        <p:blipFill>
          <a:blip r:embed="rId16"/>
          <a:stretch>
            <a:fillRect/>
          </a:stretch>
        </p:blipFill>
        <p:spPr>
          <a:xfrm>
            <a:off x="205062" y="1981362"/>
            <a:ext cx="833968" cy="305962"/>
          </a:xfrm>
          <a:prstGeom prst="rect">
            <a:avLst/>
          </a:prstGeom>
        </p:spPr>
      </p:pic>
    </p:spTree>
    <p:extLst>
      <p:ext uri="{BB962C8B-B14F-4D97-AF65-F5344CB8AC3E}">
        <p14:creationId xmlns:p14="http://schemas.microsoft.com/office/powerpoint/2010/main" val="22597750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g"/><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1.jp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3.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jp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4.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9F5F31-433B-4F74-8CB3-5244B22572CD}"/>
              </a:ext>
            </a:extLst>
          </p:cNvPr>
          <p:cNvGrpSpPr>
            <a:grpSpLocks noChangeAspect="1"/>
          </p:cNvGrpSpPr>
          <p:nvPr userDrawn="1"/>
        </p:nvGrpSpPr>
        <p:grpSpPr>
          <a:xfrm>
            <a:off x="8928000" y="20857"/>
            <a:ext cx="857650" cy="792366"/>
            <a:chOff x="66025" y="-34306"/>
            <a:chExt cx="6381750" cy="5895975"/>
          </a:xfrm>
        </p:grpSpPr>
        <p:sp>
          <p:nvSpPr>
            <p:cNvPr id="46" name="Freeform: Shape 45">
              <a:extLst>
                <a:ext uri="{FF2B5EF4-FFF2-40B4-BE49-F238E27FC236}">
                  <a16:creationId xmlns:a16="http://schemas.microsoft.com/office/drawing/2014/main" id="{9DD9BAC8-2EFA-4B91-81D3-4B5D375CE1B3}"/>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7" name="Freeform: Shape 46">
              <a:extLst>
                <a:ext uri="{FF2B5EF4-FFF2-40B4-BE49-F238E27FC236}">
                  <a16:creationId xmlns:a16="http://schemas.microsoft.com/office/drawing/2014/main" id="{89BAF7F1-9E22-43E0-88A8-FDD4DE0D6F06}"/>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CC163F8A-8409-4F27-86DB-11C88CEBD545}"/>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E8B7A89D-F132-446B-9E7B-B7A6C96B9AA4}"/>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677E7CE0-F81C-4608-896F-1A88CF8F532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A4846610-B73E-46DB-8266-9F80796557FE}"/>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3EEB271C-67B4-4F05-9982-4E49A610A903}"/>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E5903C42-CEC1-41C0-8855-1975800C12F2}"/>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E2BBB4BC-D389-4926-BDC1-A8539A256658}"/>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54E69683-3760-49E0-B233-246F6C916DC5}"/>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C571C796-8B69-4936-B63A-27F4F20276CF}"/>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C676FCF2-775F-4A3D-8729-11E65B2EFB80}"/>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253A0B2D-D91E-4896-B386-3D9AC0CC746E}"/>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920C3BC4-2158-4F82-BBE0-EB01033E43A5}"/>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35E19AFD-494D-4938-8F98-C38681BD1EA2}"/>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64CE92B0-33BC-46FB-AEA9-9C5226902FD0}"/>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E4FD333E-88CB-4269-835A-6B4177A5E00F}"/>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95612313-461A-4DAB-8E5B-A8109B9A49DC}"/>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A20C6F2F-E1E9-4158-9F9A-034393B43E98}"/>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C6390070-1AA9-447E-8084-C47A1BEA13DB}"/>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9836281F-0696-4226-9022-122EC473CE08}"/>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83F290D8-1C59-4878-A189-13E9439CFEA8}"/>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5A339954-782C-4EB2-9774-5714F3EA656E}"/>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DF72984-CA40-4AFE-B289-CA75E353D76D}"/>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EEEEC7AB-607C-4699-8EA9-8BF16435A2FB}"/>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13D0AC41-5281-48EE-932C-0E198207F08E}"/>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7CB4F138-13A0-4C68-890E-EE37B083D9E3}"/>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876EDD4A-2858-4E62-BA98-F0C66EB6A22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287E926B-E962-4E91-AD5B-CB7DB0BF22AA}"/>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15669F3F-3070-4B55-A37C-BEF48CFF3FEE}"/>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9445C2BA-ACB4-4BE3-9596-C6EA26F808B7}"/>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8431EEA-E93D-405B-9FA3-E17CF92DE0A0}"/>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3D2C71A6-7878-4B89-8FDA-805E9A48E229}"/>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9" name="Freeform: Shape 78">
              <a:extLst>
                <a:ext uri="{FF2B5EF4-FFF2-40B4-BE49-F238E27FC236}">
                  <a16:creationId xmlns:a16="http://schemas.microsoft.com/office/drawing/2014/main" id="{E3501168-BEA3-4857-9DEE-083507295484}"/>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0" name="Freeform: Shape 79">
              <a:extLst>
                <a:ext uri="{FF2B5EF4-FFF2-40B4-BE49-F238E27FC236}">
                  <a16:creationId xmlns:a16="http://schemas.microsoft.com/office/drawing/2014/main" id="{039D9409-9AFC-4176-AC8F-DD2AAE1DA318}"/>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D93ACE0C-6B09-44F0-AD15-34097101AB81}"/>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4" name="Freeform: Shape 83">
              <a:extLst>
                <a:ext uri="{FF2B5EF4-FFF2-40B4-BE49-F238E27FC236}">
                  <a16:creationId xmlns:a16="http://schemas.microsoft.com/office/drawing/2014/main" id="{833D8E77-1AE0-4541-A955-00616DFA3AE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5" name="Freeform: Shape 84">
              <a:extLst>
                <a:ext uri="{FF2B5EF4-FFF2-40B4-BE49-F238E27FC236}">
                  <a16:creationId xmlns:a16="http://schemas.microsoft.com/office/drawing/2014/main" id="{A47A71D2-E59B-41BC-83F1-F79CA1774FBB}"/>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6" name="Freeform: Shape 85">
              <a:extLst>
                <a:ext uri="{FF2B5EF4-FFF2-40B4-BE49-F238E27FC236}">
                  <a16:creationId xmlns:a16="http://schemas.microsoft.com/office/drawing/2014/main" id="{ED39AF7A-4244-42F2-B0E2-C8CB8AFFE12E}"/>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7" name="Freeform: Shape 86">
              <a:extLst>
                <a:ext uri="{FF2B5EF4-FFF2-40B4-BE49-F238E27FC236}">
                  <a16:creationId xmlns:a16="http://schemas.microsoft.com/office/drawing/2014/main" id="{05F7679F-DFF3-4466-8541-F58222CA50E7}"/>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8" name="Freeform: Shape 87">
              <a:extLst>
                <a:ext uri="{FF2B5EF4-FFF2-40B4-BE49-F238E27FC236}">
                  <a16:creationId xmlns:a16="http://schemas.microsoft.com/office/drawing/2014/main" id="{89D4E620-8358-4989-BB12-A884F1802062}"/>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08500"/>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9" name="Freeform: Shape 88">
              <a:extLst>
                <a:ext uri="{FF2B5EF4-FFF2-40B4-BE49-F238E27FC236}">
                  <a16:creationId xmlns:a16="http://schemas.microsoft.com/office/drawing/2014/main" id="{960B2D7A-3F4B-4204-86C0-9AED99F45446}"/>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ACB4AC2D-F846-4BCE-BD02-1111A41C8B56}"/>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C8E2D37B-3A3C-4817-9ACE-363587E88BAB}"/>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2" name="Freeform: Shape 91">
              <a:extLst>
                <a:ext uri="{FF2B5EF4-FFF2-40B4-BE49-F238E27FC236}">
                  <a16:creationId xmlns:a16="http://schemas.microsoft.com/office/drawing/2014/main" id="{3868437F-D2DD-47C9-AD3A-E562BC747F66}"/>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E4DFC4F9-164A-49B6-BC61-130D4DA2C882}"/>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FD256FD2-A132-4E97-810D-DBE532D2A0C4}"/>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5" name="Freeform: Shape 94">
              <a:extLst>
                <a:ext uri="{FF2B5EF4-FFF2-40B4-BE49-F238E27FC236}">
                  <a16:creationId xmlns:a16="http://schemas.microsoft.com/office/drawing/2014/main" id="{7507190B-6C66-4DB8-8FBE-C47A0113353C}"/>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6" name="Freeform: Shape 95">
              <a:extLst>
                <a:ext uri="{FF2B5EF4-FFF2-40B4-BE49-F238E27FC236}">
                  <a16:creationId xmlns:a16="http://schemas.microsoft.com/office/drawing/2014/main" id="{149BFFBE-A686-4349-8241-33B529BA17DC}"/>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7" name="Freeform: Shape 96">
              <a:extLst>
                <a:ext uri="{FF2B5EF4-FFF2-40B4-BE49-F238E27FC236}">
                  <a16:creationId xmlns:a16="http://schemas.microsoft.com/office/drawing/2014/main" id="{B653AC31-5523-4466-A442-013526B39BE9}"/>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98" name="Freeform: Shape 97">
              <a:extLst>
                <a:ext uri="{FF2B5EF4-FFF2-40B4-BE49-F238E27FC236}">
                  <a16:creationId xmlns:a16="http://schemas.microsoft.com/office/drawing/2014/main" id="{7DEF3EEC-23A1-4F1A-889A-9E8421125DC1}"/>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47417966"/>
      </p:ext>
    </p:extLst>
  </p:cSld>
  <p:clrMap bg1="lt1" tx1="dk1" bg2="lt2" tx2="dk2" accent1="accent1" accent2="accent2" accent3="accent3" accent4="accent4" accent5="accent5" accent6="accent6" hlink="hlink" folHlink="folHlink"/>
  <p:sldLayoutIdLst>
    <p:sldLayoutId id="2147488737" r:id="rId1"/>
    <p:sldLayoutId id="2147488738" r:id="rId2"/>
    <p:sldLayoutId id="2147488739" r:id="rId3"/>
    <p:sldLayoutId id="2147488740" r:id="rId4"/>
    <p:sldLayoutId id="2147488766" r:id="rId5"/>
  </p:sldLayoutIdLst>
  <p:hf hdr="0" ftr="0" dt="0"/>
  <p:txStyles>
    <p:title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6"/>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02328109"/>
      </p:ext>
    </p:extLst>
  </p:cSld>
  <p:clrMap bg1="lt1" tx1="dk1" bg2="lt2" tx2="dk2" accent1="accent1" accent2="accent2" accent3="accent3" accent4="accent4" accent5="accent5" accent6="accent6" hlink="hlink" folHlink="folHlink"/>
  <p:sldLayoutIdLst>
    <p:sldLayoutId id="2147488742" r:id="rId1"/>
    <p:sldLayoutId id="2147488743" r:id="rId2"/>
    <p:sldLayoutId id="2147488744" r:id="rId3"/>
    <p:sldLayoutId id="2147488745" r:id="rId4"/>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27089660"/>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76"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5AA23E-9F3B-4705-91CC-5E7E5423DC71}"/>
              </a:ext>
            </a:extLst>
          </p:cNvPr>
          <p:cNvPicPr>
            <a:picLocks noChangeAspect="1"/>
          </p:cNvPicPr>
          <p:nvPr userDrawn="1"/>
        </p:nvPicPr>
        <p:blipFill>
          <a:blip r:embed="rId7"/>
          <a:stretch>
            <a:fillRect/>
          </a:stretch>
        </p:blipFill>
        <p:spPr>
          <a:xfrm>
            <a:off x="0" y="0"/>
            <a:ext cx="9906000" cy="835819"/>
          </a:xfrm>
          <a:prstGeom prst="rect">
            <a:avLst/>
          </a:prstGeom>
        </p:spPr>
      </p:pic>
      <p:sp>
        <p:nvSpPr>
          <p:cNvPr id="2" name="Espace réservé du numéro de diapositive 1"/>
          <p:cNvSpPr>
            <a:spLocks noGrp="1"/>
          </p:cNvSpPr>
          <p:nvPr>
            <p:ph type="sldNum" sz="quarter" idx="4"/>
          </p:nvPr>
        </p:nvSpPr>
        <p:spPr>
          <a:xfrm>
            <a:off x="9148969" y="6553200"/>
            <a:ext cx="665523" cy="273089"/>
          </a:xfrm>
          <a:prstGeom prst="rect">
            <a:avLst/>
          </a:prstGeom>
        </p:spPr>
        <p:txBody>
          <a:bodyPr vert="horz" lIns="91440" tIns="45720" rIns="91440" bIns="45720" rtlCol="0" anchor="ctr"/>
          <a:lstStyle>
            <a:lvl1pPr algn="r">
              <a:defRPr sz="900" b="0" i="0">
                <a:solidFill>
                  <a:schemeClr val="bg1">
                    <a:lumMod val="50000"/>
                  </a:schemeClr>
                </a:solidFill>
                <a:latin typeface="+mn-lt"/>
                <a:ea typeface="Arial Unicode MS" panose="020B0604020202020204" pitchFamily="34" charset="-128"/>
                <a:cs typeface="Arial" panose="020B0604020202020204" pitchFamily="34" charset="0"/>
              </a:defRPr>
            </a:lvl1pPr>
          </a:lstStyle>
          <a:p>
            <a:fld id="{F551322C-20B2-48C3-B63D-68158FEBF630}" type="slidenum">
              <a:rPr lang="en-US" smtClean="0"/>
              <a:pPr/>
              <a:t>‹#›</a:t>
            </a:fld>
            <a:endParaRPr lang="en-US" dirty="0"/>
          </a:p>
        </p:txBody>
      </p:sp>
      <p:sp>
        <p:nvSpPr>
          <p:cNvPr id="5" name="Title Placeholder 4"/>
          <p:cNvSpPr>
            <a:spLocks noGrp="1"/>
          </p:cNvSpPr>
          <p:nvPr>
            <p:ph type="title"/>
          </p:nvPr>
        </p:nvSpPr>
        <p:spPr>
          <a:xfrm>
            <a:off x="540000" y="108000"/>
            <a:ext cx="8543925" cy="336550"/>
          </a:xfrm>
          <a:prstGeom prst="rect">
            <a:avLst/>
          </a:prstGeom>
        </p:spPr>
        <p:txBody>
          <a:bodyPr vert="horz" lIns="72000" tIns="36000" rIns="72000" bIns="36000" rtlCol="0" anchor="t">
            <a:noAutofit/>
          </a:bodyPr>
          <a:lstStyle/>
          <a:p>
            <a:pPr lvl="0"/>
            <a:r>
              <a:rPr lang="en-US" dirty="0"/>
              <a:t>Click to edit Master title style</a:t>
            </a:r>
            <a:endParaRPr lang="nl-NL" dirty="0"/>
          </a:p>
        </p:txBody>
      </p:sp>
      <p:sp>
        <p:nvSpPr>
          <p:cNvPr id="3" name="Text Placeholder 2"/>
          <p:cNvSpPr>
            <a:spLocks noGrp="1"/>
          </p:cNvSpPr>
          <p:nvPr>
            <p:ph type="body" idx="1"/>
          </p:nvPr>
        </p:nvSpPr>
        <p:spPr>
          <a:xfrm>
            <a:off x="539999" y="1080000"/>
            <a:ext cx="9000000" cy="4351338"/>
          </a:xfrm>
          <a:prstGeom prst="rect">
            <a:avLst/>
          </a:prstGeom>
        </p:spPr>
        <p:txBody>
          <a:bodyPr vert="horz" lIns="91440" tIns="45720" rIns="91440" bIns="45720" rtlCol="0">
            <a:noAutofit/>
          </a:bodyPr>
          <a:lstStyle/>
          <a:p>
            <a:pPr lvl="0"/>
            <a:r>
              <a:rPr lang="en-US" dirty="0"/>
              <a:t>Edit Master text styles</a:t>
            </a:r>
          </a:p>
          <a:p>
            <a:pPr lvl="1"/>
            <a:r>
              <a:rPr lang="en-US" dirty="0"/>
              <a:t>[Add text]</a:t>
            </a:r>
          </a:p>
          <a:p>
            <a:pPr lvl="2"/>
            <a:r>
              <a:rPr lang="en-US" dirty="0"/>
              <a:t>[Add text]</a:t>
            </a:r>
          </a:p>
          <a:p>
            <a:pPr lvl="3"/>
            <a:r>
              <a:rPr lang="en-US" dirty="0"/>
              <a:t>[Add text]</a:t>
            </a:r>
          </a:p>
        </p:txBody>
      </p:sp>
      <p:grpSp>
        <p:nvGrpSpPr>
          <p:cNvPr id="45" name="Graphic 3">
            <a:extLst>
              <a:ext uri="{FF2B5EF4-FFF2-40B4-BE49-F238E27FC236}">
                <a16:creationId xmlns:a16="http://schemas.microsoft.com/office/drawing/2014/main" id="{56B033C0-3928-468B-8CF6-1496F52E0712}"/>
              </a:ext>
            </a:extLst>
          </p:cNvPr>
          <p:cNvGrpSpPr>
            <a:grpSpLocks noChangeAspect="1"/>
          </p:cNvGrpSpPr>
          <p:nvPr userDrawn="1"/>
        </p:nvGrpSpPr>
        <p:grpSpPr>
          <a:xfrm>
            <a:off x="8928000" y="20857"/>
            <a:ext cx="857650" cy="792366"/>
            <a:chOff x="66025" y="-34306"/>
            <a:chExt cx="6381750" cy="5895975"/>
          </a:xfrm>
        </p:grpSpPr>
        <p:sp>
          <p:nvSpPr>
            <p:cNvPr id="47" name="Freeform: Shape 46">
              <a:extLst>
                <a:ext uri="{FF2B5EF4-FFF2-40B4-BE49-F238E27FC236}">
                  <a16:creationId xmlns:a16="http://schemas.microsoft.com/office/drawing/2014/main" id="{8FFBD3D4-4671-45AB-B604-0CEAAC63B7C9}"/>
                </a:ext>
              </a:extLst>
            </p:cNvPr>
            <p:cNvSpPr/>
            <p:nvPr/>
          </p:nvSpPr>
          <p:spPr>
            <a:xfrm>
              <a:off x="5751687" y="4420250"/>
              <a:ext cx="484155" cy="202882"/>
            </a:xfrm>
            <a:custGeom>
              <a:avLst/>
              <a:gdLst>
                <a:gd name="connsiteX0" fmla="*/ 426530 w 484155"/>
                <a:gd name="connsiteY0" fmla="*/ 0 h 202882"/>
                <a:gd name="connsiteX1" fmla="*/ 396050 w 484155"/>
                <a:gd name="connsiteY1" fmla="*/ 0 h 202882"/>
                <a:gd name="connsiteX2" fmla="*/ 0 w 484155"/>
                <a:gd name="connsiteY2" fmla="*/ 95 h 202882"/>
                <a:gd name="connsiteX3" fmla="*/ 0 w 484155"/>
                <a:gd name="connsiteY3" fmla="*/ 196596 h 202882"/>
                <a:gd name="connsiteX4" fmla="*/ 476 w 484155"/>
                <a:gd name="connsiteY4" fmla="*/ 202882 h 202882"/>
                <a:gd name="connsiteX5" fmla="*/ 69152 w 484155"/>
                <a:gd name="connsiteY5" fmla="*/ 135255 h 202882"/>
                <a:gd name="connsiteX6" fmla="*/ 426530 w 484155"/>
                <a:gd name="connsiteY6" fmla="*/ 135350 h 202882"/>
                <a:gd name="connsiteX7" fmla="*/ 484156 w 484155"/>
                <a:gd name="connsiteY7" fmla="*/ 77724 h 202882"/>
                <a:gd name="connsiteX8" fmla="*/ 484156 w 484155"/>
                <a:gd name="connsiteY8" fmla="*/ 57721 h 202882"/>
                <a:gd name="connsiteX9" fmla="*/ 426530 w 484155"/>
                <a:gd name="connsiteY9" fmla="*/ 0 h 20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155" h="202882">
                  <a:moveTo>
                    <a:pt x="426530" y="0"/>
                  </a:moveTo>
                  <a:lnTo>
                    <a:pt x="396050" y="0"/>
                  </a:lnTo>
                  <a:cubicBezTo>
                    <a:pt x="63913" y="0"/>
                    <a:pt x="40767" y="0"/>
                    <a:pt x="0" y="95"/>
                  </a:cubicBezTo>
                  <a:lnTo>
                    <a:pt x="0" y="196596"/>
                  </a:lnTo>
                  <a:cubicBezTo>
                    <a:pt x="571" y="196977"/>
                    <a:pt x="476" y="199930"/>
                    <a:pt x="476" y="202882"/>
                  </a:cubicBezTo>
                  <a:cubicBezTo>
                    <a:pt x="476" y="170497"/>
                    <a:pt x="7334" y="135255"/>
                    <a:pt x="69152" y="135255"/>
                  </a:cubicBezTo>
                  <a:lnTo>
                    <a:pt x="426530" y="135350"/>
                  </a:lnTo>
                  <a:cubicBezTo>
                    <a:pt x="458248" y="135350"/>
                    <a:pt x="484156" y="109442"/>
                    <a:pt x="484156" y="77724"/>
                  </a:cubicBezTo>
                  <a:lnTo>
                    <a:pt x="484156" y="57721"/>
                  </a:lnTo>
                  <a:cubicBezTo>
                    <a:pt x="484156" y="25908"/>
                    <a:pt x="458153" y="0"/>
                    <a:pt x="426530"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8" name="Freeform: Shape 47">
              <a:extLst>
                <a:ext uri="{FF2B5EF4-FFF2-40B4-BE49-F238E27FC236}">
                  <a16:creationId xmlns:a16="http://schemas.microsoft.com/office/drawing/2014/main" id="{70E968C3-6094-4563-9C29-65EB27A50039}"/>
                </a:ext>
              </a:extLst>
            </p:cNvPr>
            <p:cNvSpPr/>
            <p:nvPr/>
          </p:nvSpPr>
          <p:spPr>
            <a:xfrm>
              <a:off x="4971686" y="52273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55A31E9F-A94F-45F8-BF93-D84A8C6DA807}"/>
                </a:ext>
              </a:extLst>
            </p:cNvPr>
            <p:cNvSpPr/>
            <p:nvPr/>
          </p:nvSpPr>
          <p:spPr>
            <a:xfrm>
              <a:off x="4507341" y="448711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C2DB8481-8B23-479A-9514-240E6508D49C}"/>
                </a:ext>
              </a:extLst>
            </p:cNvPr>
            <p:cNvSpPr/>
            <p:nvPr/>
          </p:nvSpPr>
          <p:spPr>
            <a:xfrm>
              <a:off x="4659360" y="4799536"/>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20BC56EA-7519-4612-A39E-81EBB7DD740C}"/>
                </a:ext>
              </a:extLst>
            </p:cNvPr>
            <p:cNvSpPr/>
            <p:nvPr/>
          </p:nvSpPr>
          <p:spPr>
            <a:xfrm>
              <a:off x="4806046" y="5078904"/>
              <a:ext cx="9525" cy="9525"/>
            </a:xfrm>
            <a:custGeom>
              <a:avLst/>
              <a:gdLst>
                <a:gd name="connsiteX0" fmla="*/ 0 w 9525"/>
                <a:gd name="connsiteY0" fmla="*/ 0 h 9525"/>
                <a:gd name="connsiteX1" fmla="*/ 0 w 9525"/>
                <a:gd name="connsiteY1" fmla="*/ 0 h 9525"/>
                <a:gd name="connsiteX2" fmla="*/ 0 w 9525"/>
                <a:gd name="connsiteY2" fmla="*/ 0 h 9525"/>
              </a:gdLst>
              <a:ahLst/>
              <a:cxnLst>
                <a:cxn ang="0">
                  <a:pos x="connsiteX0" y="connsiteY0"/>
                </a:cxn>
                <a:cxn ang="0">
                  <a:pos x="connsiteX1" y="connsiteY1"/>
                </a:cxn>
                <a:cxn ang="0">
                  <a:pos x="connsiteX2" y="connsiteY2"/>
                </a:cxn>
              </a:cxnLst>
              <a:rect l="l" t="t" r="r" b="b"/>
              <a:pathLst>
                <a:path w="9525" h="9525">
                  <a:moveTo>
                    <a:pt x="0" y="0"/>
                  </a:moveTo>
                  <a:lnTo>
                    <a:pt x="0" y="0"/>
                  </a:lnTo>
                  <a:lnTo>
                    <a:pt x="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2" name="Freeform: Shape 51">
              <a:extLst>
                <a:ext uri="{FF2B5EF4-FFF2-40B4-BE49-F238E27FC236}">
                  <a16:creationId xmlns:a16="http://schemas.microsoft.com/office/drawing/2014/main" id="{63C56C61-7E4E-4C7A-8C28-8EC4584AD35D}"/>
                </a:ext>
              </a:extLst>
            </p:cNvPr>
            <p:cNvSpPr/>
            <p:nvPr/>
          </p:nvSpPr>
          <p:spPr>
            <a:xfrm>
              <a:off x="539988" y="2223595"/>
              <a:ext cx="151257" cy="159829"/>
            </a:xfrm>
            <a:custGeom>
              <a:avLst/>
              <a:gdLst>
                <a:gd name="connsiteX0" fmla="*/ 151257 w 151257"/>
                <a:gd name="connsiteY0" fmla="*/ 159829 h 159829"/>
                <a:gd name="connsiteX1" fmla="*/ 151257 w 151257"/>
                <a:gd name="connsiteY1" fmla="*/ 83439 h 159829"/>
                <a:gd name="connsiteX2" fmla="*/ 67818 w 151257"/>
                <a:gd name="connsiteY2" fmla="*/ 0 h 159829"/>
                <a:gd name="connsiteX3" fmla="*/ 0 w 151257"/>
                <a:gd name="connsiteY3" fmla="*/ 0 h 159829"/>
                <a:gd name="connsiteX4" fmla="*/ 0 w 151257"/>
                <a:gd name="connsiteY4" fmla="*/ 76391 h 159829"/>
                <a:gd name="connsiteX5" fmla="*/ 83439 w 151257"/>
                <a:gd name="connsiteY5" fmla="*/ 159829 h 159829"/>
                <a:gd name="connsiteX6" fmla="*/ 151257 w 151257"/>
                <a:gd name="connsiteY6" fmla="*/ 159829 h 159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257" h="159829">
                  <a:moveTo>
                    <a:pt x="151257" y="159829"/>
                  </a:moveTo>
                  <a:lnTo>
                    <a:pt x="151257" y="83439"/>
                  </a:lnTo>
                  <a:cubicBezTo>
                    <a:pt x="151257" y="37529"/>
                    <a:pt x="113729" y="0"/>
                    <a:pt x="67818" y="0"/>
                  </a:cubicBezTo>
                  <a:lnTo>
                    <a:pt x="0" y="0"/>
                  </a:lnTo>
                  <a:lnTo>
                    <a:pt x="0" y="76391"/>
                  </a:lnTo>
                  <a:cubicBezTo>
                    <a:pt x="0" y="122301"/>
                    <a:pt x="37529" y="159829"/>
                    <a:pt x="83439" y="159829"/>
                  </a:cubicBezTo>
                  <a:lnTo>
                    <a:pt x="151257" y="159829"/>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3" name="Freeform: Shape 52">
              <a:extLst>
                <a:ext uri="{FF2B5EF4-FFF2-40B4-BE49-F238E27FC236}">
                  <a16:creationId xmlns:a16="http://schemas.microsoft.com/office/drawing/2014/main" id="{4805347C-EEE8-4911-8713-96A3756D3ABD}"/>
                </a:ext>
              </a:extLst>
            </p:cNvPr>
            <p:cNvSpPr/>
            <p:nvPr/>
          </p:nvSpPr>
          <p:spPr>
            <a:xfrm>
              <a:off x="243761" y="2223595"/>
              <a:ext cx="447484" cy="566261"/>
            </a:xfrm>
            <a:custGeom>
              <a:avLst/>
              <a:gdLst>
                <a:gd name="connsiteX0" fmla="*/ 83344 w 447484"/>
                <a:gd name="connsiteY0" fmla="*/ 566261 h 566261"/>
                <a:gd name="connsiteX1" fmla="*/ 364046 w 447484"/>
                <a:gd name="connsiteY1" fmla="*/ 566261 h 566261"/>
                <a:gd name="connsiteX2" fmla="*/ 447485 w 447484"/>
                <a:gd name="connsiteY2" fmla="*/ 482822 h 566261"/>
                <a:gd name="connsiteX3" fmla="*/ 447485 w 447484"/>
                <a:gd name="connsiteY3" fmla="*/ 240316 h 566261"/>
                <a:gd name="connsiteX4" fmla="*/ 447485 w 447484"/>
                <a:gd name="connsiteY4" fmla="*/ 159829 h 566261"/>
                <a:gd name="connsiteX5" fmla="*/ 379667 w 447484"/>
                <a:gd name="connsiteY5" fmla="*/ 159829 h 566261"/>
                <a:gd name="connsiteX6" fmla="*/ 375952 w 447484"/>
                <a:gd name="connsiteY6" fmla="*/ 159829 h 566261"/>
                <a:gd name="connsiteX7" fmla="*/ 372999 w 447484"/>
                <a:gd name="connsiteY7" fmla="*/ 159544 h 566261"/>
                <a:gd name="connsiteX8" fmla="*/ 296228 w 447484"/>
                <a:gd name="connsiteY8" fmla="*/ 76391 h 566261"/>
                <a:gd name="connsiteX9" fmla="*/ 296228 w 447484"/>
                <a:gd name="connsiteY9" fmla="*/ 0 h 566261"/>
                <a:gd name="connsiteX10" fmla="*/ 237458 w 447484"/>
                <a:gd name="connsiteY10" fmla="*/ 0 h 566261"/>
                <a:gd name="connsiteX11" fmla="*/ 156496 w 447484"/>
                <a:gd name="connsiteY11" fmla="*/ 78676 h 566261"/>
                <a:gd name="connsiteX12" fmla="*/ 77153 w 447484"/>
                <a:gd name="connsiteY12" fmla="*/ 159639 h 566261"/>
                <a:gd name="connsiteX13" fmla="*/ 0 w 447484"/>
                <a:gd name="connsiteY13" fmla="*/ 240506 h 566261"/>
                <a:gd name="connsiteX14" fmla="*/ 0 w 447484"/>
                <a:gd name="connsiteY14" fmla="*/ 482632 h 566261"/>
                <a:gd name="connsiteX15" fmla="*/ 83344 w 447484"/>
                <a:gd name="connsiteY15" fmla="*/ 566261 h 56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7484" h="566261">
                  <a:moveTo>
                    <a:pt x="83344" y="566261"/>
                  </a:moveTo>
                  <a:lnTo>
                    <a:pt x="364046" y="566261"/>
                  </a:lnTo>
                  <a:cubicBezTo>
                    <a:pt x="409956" y="566261"/>
                    <a:pt x="447485" y="528733"/>
                    <a:pt x="447485" y="482822"/>
                  </a:cubicBezTo>
                  <a:lnTo>
                    <a:pt x="447485" y="240316"/>
                  </a:lnTo>
                  <a:lnTo>
                    <a:pt x="447485" y="159829"/>
                  </a:lnTo>
                  <a:lnTo>
                    <a:pt x="379667" y="159829"/>
                  </a:lnTo>
                  <a:cubicBezTo>
                    <a:pt x="378428" y="159829"/>
                    <a:pt x="377190" y="159829"/>
                    <a:pt x="375952" y="159829"/>
                  </a:cubicBezTo>
                  <a:cubicBezTo>
                    <a:pt x="374999" y="159734"/>
                    <a:pt x="373951" y="159639"/>
                    <a:pt x="372999" y="159544"/>
                  </a:cubicBezTo>
                  <a:cubicBezTo>
                    <a:pt x="330232" y="156115"/>
                    <a:pt x="296228" y="120015"/>
                    <a:pt x="296228" y="76391"/>
                  </a:cubicBezTo>
                  <a:lnTo>
                    <a:pt x="296228" y="0"/>
                  </a:lnTo>
                  <a:lnTo>
                    <a:pt x="237458" y="0"/>
                  </a:lnTo>
                  <a:cubicBezTo>
                    <a:pt x="193643" y="0"/>
                    <a:pt x="157734" y="34957"/>
                    <a:pt x="156496" y="78676"/>
                  </a:cubicBezTo>
                  <a:cubicBezTo>
                    <a:pt x="155258" y="122110"/>
                    <a:pt x="120396" y="157543"/>
                    <a:pt x="77153" y="159639"/>
                  </a:cubicBezTo>
                  <a:cubicBezTo>
                    <a:pt x="33909" y="161734"/>
                    <a:pt x="0" y="197263"/>
                    <a:pt x="0" y="240506"/>
                  </a:cubicBezTo>
                  <a:lnTo>
                    <a:pt x="0" y="482632"/>
                  </a:lnTo>
                  <a:cubicBezTo>
                    <a:pt x="0" y="528733"/>
                    <a:pt x="37529" y="566261"/>
                    <a:pt x="83344" y="566261"/>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4" name="Freeform: Shape 53">
              <a:extLst>
                <a:ext uri="{FF2B5EF4-FFF2-40B4-BE49-F238E27FC236}">
                  <a16:creationId xmlns:a16="http://schemas.microsoft.com/office/drawing/2014/main" id="{FB9ADC9D-67CE-485B-9843-09372F3614C1}"/>
                </a:ext>
              </a:extLst>
            </p:cNvPr>
            <p:cNvSpPr/>
            <p:nvPr/>
          </p:nvSpPr>
          <p:spPr>
            <a:xfrm>
              <a:off x="718392" y="1652285"/>
              <a:ext cx="1079087" cy="1436369"/>
            </a:xfrm>
            <a:custGeom>
              <a:avLst/>
              <a:gdLst>
                <a:gd name="connsiteX0" fmla="*/ 235363 w 1079087"/>
                <a:gd name="connsiteY0" fmla="*/ 707612 h 1436369"/>
                <a:gd name="connsiteX1" fmla="*/ 366617 w 1079087"/>
                <a:gd name="connsiteY1" fmla="*/ 707612 h 1436369"/>
                <a:gd name="connsiteX2" fmla="*/ 373856 w 1079087"/>
                <a:gd name="connsiteY2" fmla="*/ 707326 h 1436369"/>
                <a:gd name="connsiteX3" fmla="*/ 387953 w 1079087"/>
                <a:gd name="connsiteY3" fmla="*/ 707326 h 1436369"/>
                <a:gd name="connsiteX4" fmla="*/ 388906 w 1079087"/>
                <a:gd name="connsiteY4" fmla="*/ 707422 h 1436369"/>
                <a:gd name="connsiteX5" fmla="*/ 463772 w 1079087"/>
                <a:gd name="connsiteY5" fmla="*/ 788194 h 1436369"/>
                <a:gd name="connsiteX6" fmla="*/ 463772 w 1079087"/>
                <a:gd name="connsiteY6" fmla="*/ 789527 h 1436369"/>
                <a:gd name="connsiteX7" fmla="*/ 386239 w 1079087"/>
                <a:gd name="connsiteY7" fmla="*/ 870490 h 1436369"/>
                <a:gd name="connsiteX8" fmla="*/ 306896 w 1079087"/>
                <a:gd name="connsiteY8" fmla="*/ 945166 h 1436369"/>
                <a:gd name="connsiteX9" fmla="*/ 226314 w 1079087"/>
                <a:gd name="connsiteY9" fmla="*/ 1017746 h 1436369"/>
                <a:gd name="connsiteX10" fmla="*/ 206407 w 1079087"/>
                <a:gd name="connsiteY10" fmla="*/ 1017746 h 1436369"/>
                <a:gd name="connsiteX11" fmla="*/ 146495 w 1079087"/>
                <a:gd name="connsiteY11" fmla="*/ 1077658 h 1436369"/>
                <a:gd name="connsiteX12" fmla="*/ 146495 w 1079087"/>
                <a:gd name="connsiteY12" fmla="*/ 1083850 h 1436369"/>
                <a:gd name="connsiteX13" fmla="*/ 206407 w 1079087"/>
                <a:gd name="connsiteY13" fmla="*/ 1143762 h 1436369"/>
                <a:gd name="connsiteX14" fmla="*/ 225362 w 1079087"/>
                <a:gd name="connsiteY14" fmla="*/ 1143762 h 1436369"/>
                <a:gd name="connsiteX15" fmla="*/ 306324 w 1079087"/>
                <a:gd name="connsiteY15" fmla="*/ 1224724 h 1436369"/>
                <a:gd name="connsiteX16" fmla="*/ 306324 w 1079087"/>
                <a:gd name="connsiteY16" fmla="*/ 1229392 h 1436369"/>
                <a:gd name="connsiteX17" fmla="*/ 225362 w 1079087"/>
                <a:gd name="connsiteY17" fmla="*/ 1310354 h 1436369"/>
                <a:gd name="connsiteX18" fmla="*/ 59912 w 1079087"/>
                <a:gd name="connsiteY18" fmla="*/ 1310354 h 1436369"/>
                <a:gd name="connsiteX19" fmla="*/ 0 w 1079087"/>
                <a:gd name="connsiteY19" fmla="*/ 1370266 h 1436369"/>
                <a:gd name="connsiteX20" fmla="*/ 0 w 1079087"/>
                <a:gd name="connsiteY20" fmla="*/ 1376458 h 1436369"/>
                <a:gd name="connsiteX21" fmla="*/ 59912 w 1079087"/>
                <a:gd name="connsiteY21" fmla="*/ 1436370 h 1436369"/>
                <a:gd name="connsiteX22" fmla="*/ 389954 w 1079087"/>
                <a:gd name="connsiteY22" fmla="*/ 1436370 h 1436369"/>
                <a:gd name="connsiteX23" fmla="*/ 397764 w 1079087"/>
                <a:gd name="connsiteY23" fmla="*/ 1436370 h 1436369"/>
                <a:gd name="connsiteX24" fmla="*/ 521208 w 1079087"/>
                <a:gd name="connsiteY24" fmla="*/ 1436370 h 1436369"/>
                <a:gd name="connsiteX25" fmla="*/ 603980 w 1079087"/>
                <a:gd name="connsiteY25" fmla="*/ 1363218 h 1436369"/>
                <a:gd name="connsiteX26" fmla="*/ 684371 w 1079087"/>
                <a:gd name="connsiteY26" fmla="*/ 1292162 h 1436369"/>
                <a:gd name="connsiteX27" fmla="*/ 838390 w 1079087"/>
                <a:gd name="connsiteY27" fmla="*/ 1292162 h 1436369"/>
                <a:gd name="connsiteX28" fmla="*/ 920782 w 1079087"/>
                <a:gd name="connsiteY28" fmla="*/ 1221581 h 1436369"/>
                <a:gd name="connsiteX29" fmla="*/ 998315 w 1079087"/>
                <a:gd name="connsiteY29" fmla="*/ 1153192 h 1436369"/>
                <a:gd name="connsiteX30" fmla="*/ 1079087 w 1079087"/>
                <a:gd name="connsiteY30" fmla="*/ 1069848 h 1436369"/>
                <a:gd name="connsiteX31" fmla="*/ 1079087 w 1079087"/>
                <a:gd name="connsiteY31" fmla="*/ 956310 h 1436369"/>
                <a:gd name="connsiteX32" fmla="*/ 998792 w 1079087"/>
                <a:gd name="connsiteY32" fmla="*/ 872966 h 1436369"/>
                <a:gd name="connsiteX33" fmla="*/ 921258 w 1079087"/>
                <a:gd name="connsiteY33" fmla="*/ 800672 h 1436369"/>
                <a:gd name="connsiteX34" fmla="*/ 840581 w 1079087"/>
                <a:gd name="connsiteY34" fmla="*/ 726186 h 1436369"/>
                <a:gd name="connsiteX35" fmla="*/ 761810 w 1079087"/>
                <a:gd name="connsiteY35" fmla="*/ 645223 h 1436369"/>
                <a:gd name="connsiteX36" fmla="*/ 761810 w 1079087"/>
                <a:gd name="connsiteY36" fmla="*/ 515969 h 1436369"/>
                <a:gd name="connsiteX37" fmla="*/ 684657 w 1079087"/>
                <a:gd name="connsiteY37" fmla="*/ 432816 h 1436369"/>
                <a:gd name="connsiteX38" fmla="*/ 609695 w 1079087"/>
                <a:gd name="connsiteY38" fmla="*/ 352044 h 1436369"/>
                <a:gd name="connsiteX39" fmla="*/ 609695 w 1079087"/>
                <a:gd name="connsiteY39" fmla="*/ 224980 h 1436369"/>
                <a:gd name="connsiteX40" fmla="*/ 527780 w 1079087"/>
                <a:gd name="connsiteY40" fmla="*/ 141541 h 1436369"/>
                <a:gd name="connsiteX41" fmla="*/ 449009 w 1079087"/>
                <a:gd name="connsiteY41" fmla="*/ 71818 h 1436369"/>
                <a:gd name="connsiteX42" fmla="*/ 366427 w 1079087"/>
                <a:gd name="connsiteY42" fmla="*/ 0 h 1436369"/>
                <a:gd name="connsiteX43" fmla="*/ 235363 w 1079087"/>
                <a:gd name="connsiteY43" fmla="*/ 0 h 1436369"/>
                <a:gd name="connsiteX44" fmla="*/ 151924 w 1079087"/>
                <a:gd name="connsiteY44" fmla="*/ 83439 h 1436369"/>
                <a:gd name="connsiteX45" fmla="*/ 151924 w 1079087"/>
                <a:gd name="connsiteY45" fmla="*/ 624268 h 1436369"/>
                <a:gd name="connsiteX46" fmla="*/ 235363 w 1079087"/>
                <a:gd name="connsiteY46" fmla="*/ 707612 h 143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79087" h="1436369">
                  <a:moveTo>
                    <a:pt x="235363" y="707612"/>
                  </a:moveTo>
                  <a:lnTo>
                    <a:pt x="366617" y="707612"/>
                  </a:lnTo>
                  <a:cubicBezTo>
                    <a:pt x="369094" y="707612"/>
                    <a:pt x="371475" y="707517"/>
                    <a:pt x="373856" y="707326"/>
                  </a:cubicBezTo>
                  <a:cubicBezTo>
                    <a:pt x="378809" y="706850"/>
                    <a:pt x="383000" y="706850"/>
                    <a:pt x="387953" y="707326"/>
                  </a:cubicBezTo>
                  <a:cubicBezTo>
                    <a:pt x="388239" y="707326"/>
                    <a:pt x="388620" y="707422"/>
                    <a:pt x="388906" y="707422"/>
                  </a:cubicBezTo>
                  <a:cubicBezTo>
                    <a:pt x="431292" y="710660"/>
                    <a:pt x="463772" y="745712"/>
                    <a:pt x="463772" y="788194"/>
                  </a:cubicBezTo>
                  <a:lnTo>
                    <a:pt x="463772" y="789527"/>
                  </a:lnTo>
                  <a:cubicBezTo>
                    <a:pt x="463772" y="832866"/>
                    <a:pt x="429578" y="868585"/>
                    <a:pt x="386239" y="870490"/>
                  </a:cubicBezTo>
                  <a:cubicBezTo>
                    <a:pt x="344900" y="872299"/>
                    <a:pt x="311182" y="904494"/>
                    <a:pt x="306896" y="945166"/>
                  </a:cubicBezTo>
                  <a:cubicBezTo>
                    <a:pt x="302514" y="986599"/>
                    <a:pt x="267938" y="1017746"/>
                    <a:pt x="226314" y="1017746"/>
                  </a:cubicBezTo>
                  <a:lnTo>
                    <a:pt x="206407" y="1017746"/>
                  </a:lnTo>
                  <a:cubicBezTo>
                    <a:pt x="173450" y="1017746"/>
                    <a:pt x="146495" y="1044702"/>
                    <a:pt x="146495" y="1077658"/>
                  </a:cubicBezTo>
                  <a:lnTo>
                    <a:pt x="146495" y="1083850"/>
                  </a:lnTo>
                  <a:cubicBezTo>
                    <a:pt x="146495" y="1116806"/>
                    <a:pt x="173450" y="1143762"/>
                    <a:pt x="206407" y="1143762"/>
                  </a:cubicBezTo>
                  <a:lnTo>
                    <a:pt x="225362" y="1143762"/>
                  </a:lnTo>
                  <a:cubicBezTo>
                    <a:pt x="269939" y="1143762"/>
                    <a:pt x="306324" y="1180148"/>
                    <a:pt x="306324" y="1224724"/>
                  </a:cubicBezTo>
                  <a:lnTo>
                    <a:pt x="306324" y="1229392"/>
                  </a:lnTo>
                  <a:cubicBezTo>
                    <a:pt x="306324" y="1273969"/>
                    <a:pt x="269939" y="1310354"/>
                    <a:pt x="225362" y="1310354"/>
                  </a:cubicBezTo>
                  <a:lnTo>
                    <a:pt x="59912" y="1310354"/>
                  </a:lnTo>
                  <a:cubicBezTo>
                    <a:pt x="26956" y="1310354"/>
                    <a:pt x="0" y="1337310"/>
                    <a:pt x="0" y="1370266"/>
                  </a:cubicBezTo>
                  <a:lnTo>
                    <a:pt x="0" y="1376458"/>
                  </a:lnTo>
                  <a:cubicBezTo>
                    <a:pt x="0" y="1409414"/>
                    <a:pt x="26956" y="1436370"/>
                    <a:pt x="59912" y="1436370"/>
                  </a:cubicBezTo>
                  <a:lnTo>
                    <a:pt x="389954" y="1436370"/>
                  </a:lnTo>
                  <a:lnTo>
                    <a:pt x="397764" y="1436370"/>
                  </a:lnTo>
                  <a:lnTo>
                    <a:pt x="521208" y="1436370"/>
                  </a:lnTo>
                  <a:cubicBezTo>
                    <a:pt x="563594" y="1436370"/>
                    <a:pt x="598932" y="1404271"/>
                    <a:pt x="603980" y="1363218"/>
                  </a:cubicBezTo>
                  <a:cubicBezTo>
                    <a:pt x="609028" y="1322451"/>
                    <a:pt x="643223" y="1292162"/>
                    <a:pt x="684371" y="1292162"/>
                  </a:cubicBezTo>
                  <a:lnTo>
                    <a:pt x="838390" y="1292162"/>
                  </a:lnTo>
                  <a:cubicBezTo>
                    <a:pt x="879920" y="1292162"/>
                    <a:pt x="914590" y="1261396"/>
                    <a:pt x="920782" y="1221581"/>
                  </a:cubicBezTo>
                  <a:cubicBezTo>
                    <a:pt x="926878" y="1182719"/>
                    <a:pt x="958977" y="1154335"/>
                    <a:pt x="998315" y="1153192"/>
                  </a:cubicBezTo>
                  <a:cubicBezTo>
                    <a:pt x="1042988" y="1151763"/>
                    <a:pt x="1079087" y="1114806"/>
                    <a:pt x="1079087" y="1069848"/>
                  </a:cubicBezTo>
                  <a:lnTo>
                    <a:pt x="1079087" y="956310"/>
                  </a:lnTo>
                  <a:cubicBezTo>
                    <a:pt x="1079087" y="911447"/>
                    <a:pt x="1043273" y="874586"/>
                    <a:pt x="998792" y="872966"/>
                  </a:cubicBezTo>
                  <a:cubicBezTo>
                    <a:pt x="958310" y="871442"/>
                    <a:pt x="925640" y="840962"/>
                    <a:pt x="921258" y="800672"/>
                  </a:cubicBezTo>
                  <a:cubicBezTo>
                    <a:pt x="916877" y="759619"/>
                    <a:pt x="882396" y="727329"/>
                    <a:pt x="840581" y="726186"/>
                  </a:cubicBezTo>
                  <a:cubicBezTo>
                    <a:pt x="796766" y="724948"/>
                    <a:pt x="761810" y="689038"/>
                    <a:pt x="761810" y="645223"/>
                  </a:cubicBezTo>
                  <a:lnTo>
                    <a:pt x="761810" y="515969"/>
                  </a:lnTo>
                  <a:cubicBezTo>
                    <a:pt x="761810" y="472154"/>
                    <a:pt x="727615" y="436055"/>
                    <a:pt x="684657" y="432816"/>
                  </a:cubicBezTo>
                  <a:cubicBezTo>
                    <a:pt x="642271" y="429577"/>
                    <a:pt x="609695" y="394525"/>
                    <a:pt x="609695" y="352044"/>
                  </a:cubicBezTo>
                  <a:lnTo>
                    <a:pt x="609695" y="224980"/>
                  </a:lnTo>
                  <a:cubicBezTo>
                    <a:pt x="609695" y="179641"/>
                    <a:pt x="572929" y="142399"/>
                    <a:pt x="527780" y="141541"/>
                  </a:cubicBezTo>
                  <a:cubicBezTo>
                    <a:pt x="487680" y="140875"/>
                    <a:pt x="454533" y="111538"/>
                    <a:pt x="449009" y="71818"/>
                  </a:cubicBezTo>
                  <a:cubicBezTo>
                    <a:pt x="443294" y="31337"/>
                    <a:pt x="408337" y="0"/>
                    <a:pt x="366427" y="0"/>
                  </a:cubicBezTo>
                  <a:lnTo>
                    <a:pt x="235363" y="0"/>
                  </a:lnTo>
                  <a:cubicBezTo>
                    <a:pt x="189452" y="0"/>
                    <a:pt x="151924" y="37528"/>
                    <a:pt x="151924" y="83439"/>
                  </a:cubicBezTo>
                  <a:lnTo>
                    <a:pt x="151924" y="624268"/>
                  </a:lnTo>
                  <a:cubicBezTo>
                    <a:pt x="151924" y="670084"/>
                    <a:pt x="189452" y="707612"/>
                    <a:pt x="235363" y="707612"/>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5" name="Freeform: Shape 54">
              <a:extLst>
                <a:ext uri="{FF2B5EF4-FFF2-40B4-BE49-F238E27FC236}">
                  <a16:creationId xmlns:a16="http://schemas.microsoft.com/office/drawing/2014/main" id="{47B7A1B4-FD2D-44A8-A32B-03E30BD09CF7}"/>
                </a:ext>
              </a:extLst>
            </p:cNvPr>
            <p:cNvSpPr/>
            <p:nvPr/>
          </p:nvSpPr>
          <p:spPr>
            <a:xfrm>
              <a:off x="4979019" y="1499219"/>
              <a:ext cx="450437" cy="290036"/>
            </a:xfrm>
            <a:custGeom>
              <a:avLst/>
              <a:gdLst>
                <a:gd name="connsiteX0" fmla="*/ 450438 w 450437"/>
                <a:gd name="connsiteY0" fmla="*/ 0 h 290036"/>
                <a:gd name="connsiteX1" fmla="*/ 70009 w 450437"/>
                <a:gd name="connsiteY1" fmla="*/ 0 h 290036"/>
                <a:gd name="connsiteX2" fmla="*/ 0 w 450437"/>
                <a:gd name="connsiteY2" fmla="*/ 70009 h 290036"/>
                <a:gd name="connsiteX3" fmla="*/ 0 w 450437"/>
                <a:gd name="connsiteY3" fmla="*/ 220028 h 290036"/>
                <a:gd name="connsiteX4" fmla="*/ 70009 w 450437"/>
                <a:gd name="connsiteY4" fmla="*/ 290036 h 290036"/>
                <a:gd name="connsiteX5" fmla="*/ 450438 w 450437"/>
                <a:gd name="connsiteY5" fmla="*/ 290036 h 290036"/>
                <a:gd name="connsiteX6" fmla="*/ 450438 w 450437"/>
                <a:gd name="connsiteY6" fmla="*/ 0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437" h="290036">
                  <a:moveTo>
                    <a:pt x="450438" y="0"/>
                  </a:moveTo>
                  <a:lnTo>
                    <a:pt x="70009" y="0"/>
                  </a:lnTo>
                  <a:cubicBezTo>
                    <a:pt x="31528" y="0"/>
                    <a:pt x="0" y="31528"/>
                    <a:pt x="0" y="70009"/>
                  </a:cubicBezTo>
                  <a:lnTo>
                    <a:pt x="0" y="220028"/>
                  </a:lnTo>
                  <a:cubicBezTo>
                    <a:pt x="0" y="258509"/>
                    <a:pt x="31528" y="290036"/>
                    <a:pt x="70009" y="290036"/>
                  </a:cubicBezTo>
                  <a:lnTo>
                    <a:pt x="450438" y="290036"/>
                  </a:lnTo>
                  <a:lnTo>
                    <a:pt x="45043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6" name="Freeform: Shape 55">
              <a:extLst>
                <a:ext uri="{FF2B5EF4-FFF2-40B4-BE49-F238E27FC236}">
                  <a16:creationId xmlns:a16="http://schemas.microsoft.com/office/drawing/2014/main" id="{577E858F-FC3D-459D-84E3-39455C9A7343}"/>
                </a:ext>
              </a:extLst>
            </p:cNvPr>
            <p:cNvSpPr/>
            <p:nvPr/>
          </p:nvSpPr>
          <p:spPr>
            <a:xfrm>
              <a:off x="4666981" y="1789445"/>
              <a:ext cx="762571" cy="290036"/>
            </a:xfrm>
            <a:custGeom>
              <a:avLst/>
              <a:gdLst>
                <a:gd name="connsiteX0" fmla="*/ 762476 w 762571"/>
                <a:gd name="connsiteY0" fmla="*/ 290036 h 290036"/>
                <a:gd name="connsiteX1" fmla="*/ 70009 w 762571"/>
                <a:gd name="connsiteY1" fmla="*/ 290036 h 290036"/>
                <a:gd name="connsiteX2" fmla="*/ 0 w 762571"/>
                <a:gd name="connsiteY2" fmla="*/ 220028 h 290036"/>
                <a:gd name="connsiteX3" fmla="*/ 0 w 762571"/>
                <a:gd name="connsiteY3" fmla="*/ 70009 h 290036"/>
                <a:gd name="connsiteX4" fmla="*/ 70009 w 762571"/>
                <a:gd name="connsiteY4" fmla="*/ 0 h 290036"/>
                <a:gd name="connsiteX5" fmla="*/ 208216 w 762571"/>
                <a:gd name="connsiteY5" fmla="*/ 0 h 290036"/>
                <a:gd name="connsiteX6" fmla="*/ 299847 w 762571"/>
                <a:gd name="connsiteY6" fmla="*/ 61531 h 290036"/>
                <a:gd name="connsiteX7" fmla="*/ 299847 w 762571"/>
                <a:gd name="connsiteY7" fmla="*/ 77629 h 290036"/>
                <a:gd name="connsiteX8" fmla="*/ 368046 w 762571"/>
                <a:gd name="connsiteY8" fmla="*/ 145828 h 290036"/>
                <a:gd name="connsiteX9" fmla="*/ 391763 w 762571"/>
                <a:gd name="connsiteY9" fmla="*/ 145828 h 290036"/>
                <a:gd name="connsiteX10" fmla="*/ 459962 w 762571"/>
                <a:gd name="connsiteY10" fmla="*/ 77629 h 290036"/>
                <a:gd name="connsiteX11" fmla="*/ 459962 w 762571"/>
                <a:gd name="connsiteY11" fmla="*/ 61531 h 290036"/>
                <a:gd name="connsiteX12" fmla="*/ 421005 w 762571"/>
                <a:gd name="connsiteY12" fmla="*/ 0 h 290036"/>
                <a:gd name="connsiteX13" fmla="*/ 762571 w 762571"/>
                <a:gd name="connsiteY13" fmla="*/ 0 h 290036"/>
                <a:gd name="connsiteX14" fmla="*/ 762571 w 762571"/>
                <a:gd name="connsiteY14" fmla="*/ 290036 h 2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62571" h="290036">
                  <a:moveTo>
                    <a:pt x="762476" y="290036"/>
                  </a:moveTo>
                  <a:lnTo>
                    <a:pt x="70009" y="290036"/>
                  </a:lnTo>
                  <a:cubicBezTo>
                    <a:pt x="31528" y="290036"/>
                    <a:pt x="0" y="258509"/>
                    <a:pt x="0" y="220028"/>
                  </a:cubicBezTo>
                  <a:lnTo>
                    <a:pt x="0" y="70009"/>
                  </a:lnTo>
                  <a:cubicBezTo>
                    <a:pt x="0" y="31528"/>
                    <a:pt x="31528" y="0"/>
                    <a:pt x="70009" y="0"/>
                  </a:cubicBezTo>
                  <a:lnTo>
                    <a:pt x="208216" y="0"/>
                  </a:lnTo>
                  <a:cubicBezTo>
                    <a:pt x="268224" y="1143"/>
                    <a:pt x="299847" y="34480"/>
                    <a:pt x="299847" y="61531"/>
                  </a:cubicBezTo>
                  <a:lnTo>
                    <a:pt x="299847" y="77629"/>
                  </a:lnTo>
                  <a:cubicBezTo>
                    <a:pt x="299847" y="115157"/>
                    <a:pt x="330517" y="145828"/>
                    <a:pt x="368046" y="145828"/>
                  </a:cubicBezTo>
                  <a:lnTo>
                    <a:pt x="391763" y="145828"/>
                  </a:lnTo>
                  <a:cubicBezTo>
                    <a:pt x="429292" y="145828"/>
                    <a:pt x="459962" y="115157"/>
                    <a:pt x="459962" y="77629"/>
                  </a:cubicBezTo>
                  <a:lnTo>
                    <a:pt x="459962" y="61531"/>
                  </a:lnTo>
                  <a:cubicBezTo>
                    <a:pt x="459962" y="34480"/>
                    <a:pt x="443960" y="10954"/>
                    <a:pt x="421005" y="0"/>
                  </a:cubicBezTo>
                  <a:lnTo>
                    <a:pt x="762571" y="0"/>
                  </a:lnTo>
                  <a:lnTo>
                    <a:pt x="762571" y="29003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7" name="Freeform: Shape 56">
              <a:extLst>
                <a:ext uri="{FF2B5EF4-FFF2-40B4-BE49-F238E27FC236}">
                  <a16:creationId xmlns:a16="http://schemas.microsoft.com/office/drawing/2014/main" id="{4D18E699-492E-4A0A-8F83-20CA3D9275C1}"/>
                </a:ext>
              </a:extLst>
            </p:cNvPr>
            <p:cNvSpPr/>
            <p:nvPr/>
          </p:nvSpPr>
          <p:spPr>
            <a:xfrm>
              <a:off x="4752787" y="2078719"/>
              <a:ext cx="676764" cy="280797"/>
            </a:xfrm>
            <a:custGeom>
              <a:avLst/>
              <a:gdLst>
                <a:gd name="connsiteX0" fmla="*/ 676764 w 676764"/>
                <a:gd name="connsiteY0" fmla="*/ 63056 h 280797"/>
                <a:gd name="connsiteX1" fmla="*/ 676764 w 676764"/>
                <a:gd name="connsiteY1" fmla="*/ 75914 h 280797"/>
                <a:gd name="connsiteX2" fmla="*/ 676764 w 676764"/>
                <a:gd name="connsiteY2" fmla="*/ 84106 h 280797"/>
                <a:gd name="connsiteX3" fmla="*/ 616281 w 676764"/>
                <a:gd name="connsiteY3" fmla="*/ 144590 h 280797"/>
                <a:gd name="connsiteX4" fmla="*/ 526174 w 676764"/>
                <a:gd name="connsiteY4" fmla="*/ 144590 h 280797"/>
                <a:gd name="connsiteX5" fmla="*/ 526174 w 676764"/>
                <a:gd name="connsiteY5" fmla="*/ 220313 h 280797"/>
                <a:gd name="connsiteX6" fmla="*/ 465691 w 676764"/>
                <a:gd name="connsiteY6" fmla="*/ 280797 h 280797"/>
                <a:gd name="connsiteX7" fmla="*/ 227566 w 676764"/>
                <a:gd name="connsiteY7" fmla="*/ 280797 h 280797"/>
                <a:gd name="connsiteX8" fmla="*/ 227566 w 676764"/>
                <a:gd name="connsiteY8" fmla="*/ 205073 h 280797"/>
                <a:gd name="connsiteX9" fmla="*/ 167082 w 676764"/>
                <a:gd name="connsiteY9" fmla="*/ 144590 h 280797"/>
                <a:gd name="connsiteX10" fmla="*/ 7348 w 676764"/>
                <a:gd name="connsiteY10" fmla="*/ 144590 h 280797"/>
                <a:gd name="connsiteX11" fmla="*/ 67832 w 676764"/>
                <a:gd name="connsiteY11" fmla="*/ 84106 h 280797"/>
                <a:gd name="connsiteX12" fmla="*/ 67832 w 676764"/>
                <a:gd name="connsiteY12" fmla="*/ 63056 h 280797"/>
                <a:gd name="connsiteX13" fmla="*/ 7348 w 676764"/>
                <a:gd name="connsiteY13" fmla="*/ 2572 h 280797"/>
                <a:gd name="connsiteX14" fmla="*/ 96502 w 676764"/>
                <a:gd name="connsiteY14" fmla="*/ 1905 h 280797"/>
                <a:gd name="connsiteX15" fmla="*/ 96502 w 676764"/>
                <a:gd name="connsiteY15" fmla="*/ 0 h 280797"/>
                <a:gd name="connsiteX16" fmla="*/ 465691 w 676764"/>
                <a:gd name="connsiteY16" fmla="*/ 0 h 280797"/>
                <a:gd name="connsiteX17" fmla="*/ 676764 w 676764"/>
                <a:gd name="connsiteY17" fmla="*/ 0 h 280797"/>
                <a:gd name="connsiteX18" fmla="*/ 676764 w 676764"/>
                <a:gd name="connsiteY18" fmla="*/ 63056 h 280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76764" h="280797">
                  <a:moveTo>
                    <a:pt x="676764" y="63056"/>
                  </a:moveTo>
                  <a:lnTo>
                    <a:pt x="676764" y="75914"/>
                  </a:lnTo>
                  <a:lnTo>
                    <a:pt x="676764" y="84106"/>
                  </a:lnTo>
                  <a:cubicBezTo>
                    <a:pt x="676764" y="117348"/>
                    <a:pt x="649523" y="144590"/>
                    <a:pt x="616281" y="144590"/>
                  </a:cubicBezTo>
                  <a:lnTo>
                    <a:pt x="526174" y="144590"/>
                  </a:lnTo>
                  <a:lnTo>
                    <a:pt x="526174" y="220313"/>
                  </a:lnTo>
                  <a:cubicBezTo>
                    <a:pt x="526174" y="253556"/>
                    <a:pt x="498933" y="280797"/>
                    <a:pt x="465691" y="280797"/>
                  </a:cubicBezTo>
                  <a:lnTo>
                    <a:pt x="227566" y="280797"/>
                  </a:lnTo>
                  <a:lnTo>
                    <a:pt x="227566" y="205073"/>
                  </a:lnTo>
                  <a:cubicBezTo>
                    <a:pt x="227566" y="171831"/>
                    <a:pt x="200324" y="144590"/>
                    <a:pt x="167082" y="144590"/>
                  </a:cubicBezTo>
                  <a:lnTo>
                    <a:pt x="7348" y="144590"/>
                  </a:lnTo>
                  <a:cubicBezTo>
                    <a:pt x="40590" y="144590"/>
                    <a:pt x="67832" y="117443"/>
                    <a:pt x="67832" y="84106"/>
                  </a:cubicBezTo>
                  <a:lnTo>
                    <a:pt x="67832" y="63056"/>
                  </a:lnTo>
                  <a:cubicBezTo>
                    <a:pt x="67832" y="29813"/>
                    <a:pt x="40590" y="2572"/>
                    <a:pt x="7348" y="2572"/>
                  </a:cubicBezTo>
                  <a:cubicBezTo>
                    <a:pt x="-18370" y="2572"/>
                    <a:pt x="26302" y="2286"/>
                    <a:pt x="96502" y="1905"/>
                  </a:cubicBezTo>
                  <a:lnTo>
                    <a:pt x="96502" y="0"/>
                  </a:lnTo>
                  <a:lnTo>
                    <a:pt x="465691" y="0"/>
                  </a:lnTo>
                  <a:lnTo>
                    <a:pt x="676764" y="0"/>
                  </a:lnTo>
                  <a:lnTo>
                    <a:pt x="676764" y="6305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8" name="Freeform: Shape 57">
              <a:extLst>
                <a:ext uri="{FF2B5EF4-FFF2-40B4-BE49-F238E27FC236}">
                  <a16:creationId xmlns:a16="http://schemas.microsoft.com/office/drawing/2014/main" id="{D57D48E2-D36D-4C65-8FB4-4F27AF98A90F}"/>
                </a:ext>
              </a:extLst>
            </p:cNvPr>
            <p:cNvSpPr/>
            <p:nvPr/>
          </p:nvSpPr>
          <p:spPr>
            <a:xfrm>
              <a:off x="4480672" y="2223214"/>
              <a:ext cx="495776" cy="136207"/>
            </a:xfrm>
            <a:custGeom>
              <a:avLst/>
              <a:gdLst>
                <a:gd name="connsiteX0" fmla="*/ 495776 w 495776"/>
                <a:gd name="connsiteY0" fmla="*/ 136208 h 136207"/>
                <a:gd name="connsiteX1" fmla="*/ 495776 w 495776"/>
                <a:gd name="connsiteY1" fmla="*/ 60484 h 136207"/>
                <a:gd name="connsiteX2" fmla="*/ 435292 w 495776"/>
                <a:gd name="connsiteY2" fmla="*/ 0 h 136207"/>
                <a:gd name="connsiteX3" fmla="*/ 89630 w 495776"/>
                <a:gd name="connsiteY3" fmla="*/ 0 h 136207"/>
                <a:gd name="connsiteX4" fmla="*/ 29146 w 495776"/>
                <a:gd name="connsiteY4" fmla="*/ 60484 h 136207"/>
                <a:gd name="connsiteX5" fmla="*/ 29146 w 495776"/>
                <a:gd name="connsiteY5" fmla="*/ 73914 h 136207"/>
                <a:gd name="connsiteX6" fmla="*/ 0 w 495776"/>
                <a:gd name="connsiteY6" fmla="*/ 136208 h 136207"/>
                <a:gd name="connsiteX7" fmla="*/ 495776 w 495776"/>
                <a:gd name="connsiteY7" fmla="*/ 136208 h 13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5776" h="136207">
                  <a:moveTo>
                    <a:pt x="495776" y="136208"/>
                  </a:moveTo>
                  <a:lnTo>
                    <a:pt x="495776" y="60484"/>
                  </a:lnTo>
                  <a:cubicBezTo>
                    <a:pt x="495776" y="27242"/>
                    <a:pt x="468534" y="0"/>
                    <a:pt x="435292" y="0"/>
                  </a:cubicBezTo>
                  <a:lnTo>
                    <a:pt x="89630" y="0"/>
                  </a:lnTo>
                  <a:cubicBezTo>
                    <a:pt x="56388" y="0"/>
                    <a:pt x="29146" y="27242"/>
                    <a:pt x="29146" y="60484"/>
                  </a:cubicBezTo>
                  <a:lnTo>
                    <a:pt x="29146" y="73914"/>
                  </a:lnTo>
                  <a:cubicBezTo>
                    <a:pt x="29146" y="98870"/>
                    <a:pt x="17907" y="121253"/>
                    <a:pt x="0" y="136208"/>
                  </a:cubicBezTo>
                  <a:lnTo>
                    <a:pt x="495776" y="136208"/>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59" name="Freeform: Shape 58">
              <a:extLst>
                <a:ext uri="{FF2B5EF4-FFF2-40B4-BE49-F238E27FC236}">
                  <a16:creationId xmlns:a16="http://schemas.microsoft.com/office/drawing/2014/main" id="{CC95BA71-F64B-4E49-913A-83C7DB7E2B10}"/>
                </a:ext>
              </a:extLst>
            </p:cNvPr>
            <p:cNvSpPr/>
            <p:nvPr/>
          </p:nvSpPr>
          <p:spPr>
            <a:xfrm>
              <a:off x="3380820" y="2942637"/>
              <a:ext cx="1117568" cy="468344"/>
            </a:xfrm>
            <a:custGeom>
              <a:avLst/>
              <a:gdLst>
                <a:gd name="connsiteX0" fmla="*/ 1117568 w 1117568"/>
                <a:gd name="connsiteY0" fmla="*/ 208883 h 468344"/>
                <a:gd name="connsiteX1" fmla="*/ 1117568 w 1117568"/>
                <a:gd name="connsiteY1" fmla="*/ 303943 h 468344"/>
                <a:gd name="connsiteX2" fmla="*/ 1047559 w 1117568"/>
                <a:gd name="connsiteY2" fmla="*/ 303276 h 468344"/>
                <a:gd name="connsiteX3" fmla="*/ 1041273 w 1117568"/>
                <a:gd name="connsiteY3" fmla="*/ 303276 h 468344"/>
                <a:gd name="connsiteX4" fmla="*/ 960310 w 1117568"/>
                <a:gd name="connsiteY4" fmla="*/ 384238 h 468344"/>
                <a:gd name="connsiteX5" fmla="*/ 960310 w 1117568"/>
                <a:gd name="connsiteY5" fmla="*/ 398335 h 468344"/>
                <a:gd name="connsiteX6" fmla="*/ 890302 w 1117568"/>
                <a:gd name="connsiteY6" fmla="*/ 468344 h 468344"/>
                <a:gd name="connsiteX7" fmla="*/ 323088 w 1117568"/>
                <a:gd name="connsiteY7" fmla="*/ 468344 h 468344"/>
                <a:gd name="connsiteX8" fmla="*/ 322421 w 1117568"/>
                <a:gd name="connsiteY8" fmla="*/ 398335 h 468344"/>
                <a:gd name="connsiteX9" fmla="*/ 322421 w 1117568"/>
                <a:gd name="connsiteY9" fmla="*/ 384238 h 468344"/>
                <a:gd name="connsiteX10" fmla="*/ 241459 w 1117568"/>
                <a:gd name="connsiteY10" fmla="*/ 303276 h 468344"/>
                <a:gd name="connsiteX11" fmla="*/ 224695 w 1117568"/>
                <a:gd name="connsiteY11" fmla="*/ 303276 h 468344"/>
                <a:gd name="connsiteX12" fmla="*/ 154876 w 1117568"/>
                <a:gd name="connsiteY12" fmla="*/ 238887 h 468344"/>
                <a:gd name="connsiteX13" fmla="*/ 74104 w 1117568"/>
                <a:gd name="connsiteY13" fmla="*/ 164401 h 468344"/>
                <a:gd name="connsiteX14" fmla="*/ 70009 w 1117568"/>
                <a:gd name="connsiteY14" fmla="*/ 164401 h 468344"/>
                <a:gd name="connsiteX15" fmla="*/ 0 w 1117568"/>
                <a:gd name="connsiteY15" fmla="*/ 94393 h 468344"/>
                <a:gd name="connsiteX16" fmla="*/ 0 w 1117568"/>
                <a:gd name="connsiteY16" fmla="*/ 70009 h 468344"/>
                <a:gd name="connsiteX17" fmla="*/ 70009 w 1117568"/>
                <a:gd name="connsiteY17" fmla="*/ 0 h 468344"/>
                <a:gd name="connsiteX18" fmla="*/ 403003 w 1117568"/>
                <a:gd name="connsiteY18" fmla="*/ 0 h 468344"/>
                <a:gd name="connsiteX19" fmla="*/ 452533 w 1117568"/>
                <a:gd name="connsiteY19" fmla="*/ 0 h 468344"/>
                <a:gd name="connsiteX20" fmla="*/ 567880 w 1117568"/>
                <a:gd name="connsiteY20" fmla="*/ 0 h 468344"/>
                <a:gd name="connsiteX21" fmla="*/ 637699 w 1117568"/>
                <a:gd name="connsiteY21" fmla="*/ 64389 h 468344"/>
                <a:gd name="connsiteX22" fmla="*/ 718471 w 1117568"/>
                <a:gd name="connsiteY22" fmla="*/ 138874 h 468344"/>
                <a:gd name="connsiteX23" fmla="*/ 1047655 w 1117568"/>
                <a:gd name="connsiteY23" fmla="*/ 138874 h 468344"/>
                <a:gd name="connsiteX24" fmla="*/ 1117568 w 1117568"/>
                <a:gd name="connsiteY24" fmla="*/ 208883 h 468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17568" h="468344">
                  <a:moveTo>
                    <a:pt x="1117568" y="208883"/>
                  </a:moveTo>
                  <a:lnTo>
                    <a:pt x="1117568" y="303943"/>
                  </a:lnTo>
                  <a:lnTo>
                    <a:pt x="1047559" y="303276"/>
                  </a:lnTo>
                  <a:lnTo>
                    <a:pt x="1041273" y="303276"/>
                  </a:lnTo>
                  <a:cubicBezTo>
                    <a:pt x="996696" y="303276"/>
                    <a:pt x="960310" y="339662"/>
                    <a:pt x="960310" y="384238"/>
                  </a:cubicBezTo>
                  <a:lnTo>
                    <a:pt x="960310" y="398335"/>
                  </a:lnTo>
                  <a:cubicBezTo>
                    <a:pt x="960310" y="436816"/>
                    <a:pt x="928783" y="468344"/>
                    <a:pt x="890302" y="468344"/>
                  </a:cubicBezTo>
                  <a:lnTo>
                    <a:pt x="323088" y="468344"/>
                  </a:lnTo>
                  <a:lnTo>
                    <a:pt x="322421" y="398335"/>
                  </a:lnTo>
                  <a:lnTo>
                    <a:pt x="322421" y="384238"/>
                  </a:lnTo>
                  <a:cubicBezTo>
                    <a:pt x="322421" y="339662"/>
                    <a:pt x="286036" y="303276"/>
                    <a:pt x="241459" y="303276"/>
                  </a:cubicBezTo>
                  <a:lnTo>
                    <a:pt x="224695" y="303276"/>
                  </a:lnTo>
                  <a:cubicBezTo>
                    <a:pt x="188023" y="303276"/>
                    <a:pt x="157734" y="274796"/>
                    <a:pt x="154876" y="238887"/>
                  </a:cubicBezTo>
                  <a:cubicBezTo>
                    <a:pt x="151447" y="196691"/>
                    <a:pt x="116491" y="164401"/>
                    <a:pt x="74104" y="164401"/>
                  </a:cubicBezTo>
                  <a:lnTo>
                    <a:pt x="70009" y="164401"/>
                  </a:lnTo>
                  <a:cubicBezTo>
                    <a:pt x="31528" y="164401"/>
                    <a:pt x="0" y="132874"/>
                    <a:pt x="0" y="94393"/>
                  </a:cubicBezTo>
                  <a:lnTo>
                    <a:pt x="0" y="70009"/>
                  </a:lnTo>
                  <a:cubicBezTo>
                    <a:pt x="0" y="31528"/>
                    <a:pt x="31528" y="0"/>
                    <a:pt x="70009" y="0"/>
                  </a:cubicBezTo>
                  <a:lnTo>
                    <a:pt x="403003" y="0"/>
                  </a:lnTo>
                  <a:lnTo>
                    <a:pt x="452533" y="0"/>
                  </a:lnTo>
                  <a:lnTo>
                    <a:pt x="567880" y="0"/>
                  </a:lnTo>
                  <a:cubicBezTo>
                    <a:pt x="604456" y="0"/>
                    <a:pt x="634841" y="28480"/>
                    <a:pt x="637699" y="64389"/>
                  </a:cubicBezTo>
                  <a:cubicBezTo>
                    <a:pt x="641128" y="106585"/>
                    <a:pt x="676084" y="138874"/>
                    <a:pt x="718471" y="138874"/>
                  </a:cubicBezTo>
                  <a:lnTo>
                    <a:pt x="1047655" y="138874"/>
                  </a:lnTo>
                  <a:cubicBezTo>
                    <a:pt x="1086040" y="138874"/>
                    <a:pt x="1117568" y="170402"/>
                    <a:pt x="1117568" y="208883"/>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0" name="Freeform: Shape 59">
              <a:extLst>
                <a:ext uri="{FF2B5EF4-FFF2-40B4-BE49-F238E27FC236}">
                  <a16:creationId xmlns:a16="http://schemas.microsoft.com/office/drawing/2014/main" id="{8EA42EC0-CC00-472D-9C59-C262992F99D9}"/>
                </a:ext>
              </a:extLst>
            </p:cNvPr>
            <p:cNvSpPr/>
            <p:nvPr/>
          </p:nvSpPr>
          <p:spPr>
            <a:xfrm>
              <a:off x="4183110" y="3246961"/>
              <a:ext cx="781336" cy="280130"/>
            </a:xfrm>
            <a:custGeom>
              <a:avLst/>
              <a:gdLst>
                <a:gd name="connsiteX0" fmla="*/ 0 w 781336"/>
                <a:gd name="connsiteY0" fmla="*/ 164116 h 280130"/>
                <a:gd name="connsiteX1" fmla="*/ 0 w 781336"/>
                <a:gd name="connsiteY1" fmla="*/ 280130 h 280130"/>
                <a:gd name="connsiteX2" fmla="*/ 241363 w 781336"/>
                <a:gd name="connsiteY2" fmla="*/ 280130 h 280130"/>
                <a:gd name="connsiteX3" fmla="*/ 290894 w 781336"/>
                <a:gd name="connsiteY3" fmla="*/ 280130 h 280130"/>
                <a:gd name="connsiteX4" fmla="*/ 406241 w 781336"/>
                <a:gd name="connsiteY4" fmla="*/ 280130 h 280130"/>
                <a:gd name="connsiteX5" fmla="*/ 476060 w 781336"/>
                <a:gd name="connsiteY5" fmla="*/ 215741 h 280130"/>
                <a:gd name="connsiteX6" fmla="*/ 556832 w 781336"/>
                <a:gd name="connsiteY6" fmla="*/ 141256 h 280130"/>
                <a:gd name="connsiteX7" fmla="*/ 781336 w 781336"/>
                <a:gd name="connsiteY7" fmla="*/ 141256 h 280130"/>
                <a:gd name="connsiteX8" fmla="*/ 781336 w 781336"/>
                <a:gd name="connsiteY8" fmla="*/ 1524 h 280130"/>
                <a:gd name="connsiteX9" fmla="*/ 530162 w 781336"/>
                <a:gd name="connsiteY9" fmla="*/ 1524 h 280130"/>
                <a:gd name="connsiteX10" fmla="*/ 223647 w 781336"/>
                <a:gd name="connsiteY10" fmla="*/ 0 h 280130"/>
                <a:gd name="connsiteX11" fmla="*/ 157925 w 781336"/>
                <a:gd name="connsiteY11" fmla="*/ 80010 h 280130"/>
                <a:gd name="connsiteX12" fmla="*/ 157925 w 781336"/>
                <a:gd name="connsiteY12" fmla="*/ 94107 h 280130"/>
                <a:gd name="connsiteX13" fmla="*/ 87916 w 781336"/>
                <a:gd name="connsiteY13" fmla="*/ 164116 h 280130"/>
                <a:gd name="connsiteX14" fmla="*/ 0 w 781336"/>
                <a:gd name="connsiteY14" fmla="*/ 164116 h 280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81336" h="280130">
                  <a:moveTo>
                    <a:pt x="0" y="164116"/>
                  </a:moveTo>
                  <a:lnTo>
                    <a:pt x="0" y="280130"/>
                  </a:lnTo>
                  <a:lnTo>
                    <a:pt x="241363" y="280130"/>
                  </a:lnTo>
                  <a:lnTo>
                    <a:pt x="290894" y="280130"/>
                  </a:lnTo>
                  <a:lnTo>
                    <a:pt x="406241" y="280130"/>
                  </a:lnTo>
                  <a:cubicBezTo>
                    <a:pt x="442817" y="280130"/>
                    <a:pt x="473202" y="251651"/>
                    <a:pt x="476060" y="215741"/>
                  </a:cubicBezTo>
                  <a:cubicBezTo>
                    <a:pt x="479488" y="173546"/>
                    <a:pt x="514445" y="141256"/>
                    <a:pt x="556832" y="141256"/>
                  </a:cubicBezTo>
                  <a:lnTo>
                    <a:pt x="781336" y="141256"/>
                  </a:lnTo>
                  <a:lnTo>
                    <a:pt x="781336" y="1524"/>
                  </a:lnTo>
                  <a:lnTo>
                    <a:pt x="530162" y="1524"/>
                  </a:lnTo>
                  <a:lnTo>
                    <a:pt x="223647" y="0"/>
                  </a:lnTo>
                  <a:cubicBezTo>
                    <a:pt x="188500" y="8858"/>
                    <a:pt x="157925" y="42196"/>
                    <a:pt x="157925" y="80010"/>
                  </a:cubicBezTo>
                  <a:lnTo>
                    <a:pt x="157925" y="94107"/>
                  </a:lnTo>
                  <a:cubicBezTo>
                    <a:pt x="157925" y="132588"/>
                    <a:pt x="126397" y="164116"/>
                    <a:pt x="87916" y="164116"/>
                  </a:cubicBezTo>
                  <a:lnTo>
                    <a:pt x="0" y="16411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1" name="Freeform: Shape 60">
              <a:extLst>
                <a:ext uri="{FF2B5EF4-FFF2-40B4-BE49-F238E27FC236}">
                  <a16:creationId xmlns:a16="http://schemas.microsoft.com/office/drawing/2014/main" id="{D8036831-E3F9-413C-82F8-1AAE8176253E}"/>
                </a:ext>
              </a:extLst>
            </p:cNvPr>
            <p:cNvSpPr/>
            <p:nvPr/>
          </p:nvSpPr>
          <p:spPr>
            <a:xfrm>
              <a:off x="3700479" y="2359612"/>
              <a:ext cx="1578101" cy="888872"/>
            </a:xfrm>
            <a:custGeom>
              <a:avLst/>
              <a:gdLst>
                <a:gd name="connsiteX0" fmla="*/ 1423702 w 1578101"/>
                <a:gd name="connsiteY0" fmla="*/ 828389 h 888872"/>
                <a:gd name="connsiteX1" fmla="*/ 1363218 w 1578101"/>
                <a:gd name="connsiteY1" fmla="*/ 888873 h 888872"/>
                <a:gd name="connsiteX2" fmla="*/ 1012793 w 1578101"/>
                <a:gd name="connsiteY2" fmla="*/ 888873 h 888872"/>
                <a:gd name="connsiteX3" fmla="*/ 797909 w 1578101"/>
                <a:gd name="connsiteY3" fmla="*/ 887063 h 888872"/>
                <a:gd name="connsiteX4" fmla="*/ 797909 w 1578101"/>
                <a:gd name="connsiteY4" fmla="*/ 792004 h 888872"/>
                <a:gd name="connsiteX5" fmla="*/ 727900 w 1578101"/>
                <a:gd name="connsiteY5" fmla="*/ 721995 h 888872"/>
                <a:gd name="connsiteX6" fmla="*/ 398716 w 1578101"/>
                <a:gd name="connsiteY6" fmla="*/ 721995 h 888872"/>
                <a:gd name="connsiteX7" fmla="*/ 317945 w 1578101"/>
                <a:gd name="connsiteY7" fmla="*/ 647509 h 888872"/>
                <a:gd name="connsiteX8" fmla="*/ 248126 w 1578101"/>
                <a:gd name="connsiteY8" fmla="*/ 583120 h 888872"/>
                <a:gd name="connsiteX9" fmla="*/ 132683 w 1578101"/>
                <a:gd name="connsiteY9" fmla="*/ 583120 h 888872"/>
                <a:gd name="connsiteX10" fmla="*/ 83153 w 1578101"/>
                <a:gd name="connsiteY10" fmla="*/ 583120 h 888872"/>
                <a:gd name="connsiteX11" fmla="*/ 0 w 1578101"/>
                <a:gd name="connsiteY11" fmla="*/ 583120 h 888872"/>
                <a:gd name="connsiteX12" fmla="*/ 0 w 1578101"/>
                <a:gd name="connsiteY12" fmla="*/ 60484 h 888872"/>
                <a:gd name="connsiteX13" fmla="*/ 60484 w 1578101"/>
                <a:gd name="connsiteY13" fmla="*/ 0 h 888872"/>
                <a:gd name="connsiteX14" fmla="*/ 1420939 w 1578101"/>
                <a:gd name="connsiteY14" fmla="*/ 0 h 888872"/>
                <a:gd name="connsiteX15" fmla="*/ 1420939 w 1578101"/>
                <a:gd name="connsiteY15" fmla="*/ 338328 h 888872"/>
                <a:gd name="connsiteX16" fmla="*/ 1420939 w 1578101"/>
                <a:gd name="connsiteY16" fmla="*/ 390716 h 888872"/>
                <a:gd name="connsiteX17" fmla="*/ 1481423 w 1578101"/>
                <a:gd name="connsiteY17" fmla="*/ 451199 h 888872"/>
                <a:gd name="connsiteX18" fmla="*/ 1575721 w 1578101"/>
                <a:gd name="connsiteY18" fmla="*/ 451199 h 888872"/>
                <a:gd name="connsiteX19" fmla="*/ 1578102 w 1578101"/>
                <a:gd name="connsiteY19" fmla="*/ 729996 h 888872"/>
                <a:gd name="connsiteX20" fmla="*/ 1496282 w 1578101"/>
                <a:gd name="connsiteY20" fmla="*/ 729996 h 888872"/>
                <a:gd name="connsiteX21" fmla="*/ 1423797 w 1578101"/>
                <a:gd name="connsiteY21" fmla="*/ 797624 h 888872"/>
                <a:gd name="connsiteX22" fmla="*/ 1423702 w 1578101"/>
                <a:gd name="connsiteY22" fmla="*/ 828389 h 888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578101" h="888872">
                  <a:moveTo>
                    <a:pt x="1423702" y="828389"/>
                  </a:moveTo>
                  <a:cubicBezTo>
                    <a:pt x="1423511" y="861632"/>
                    <a:pt x="1396460" y="888873"/>
                    <a:pt x="1363218" y="888873"/>
                  </a:cubicBezTo>
                  <a:lnTo>
                    <a:pt x="1012793" y="888873"/>
                  </a:lnTo>
                  <a:lnTo>
                    <a:pt x="797909" y="887063"/>
                  </a:lnTo>
                  <a:lnTo>
                    <a:pt x="797909" y="792004"/>
                  </a:lnTo>
                  <a:cubicBezTo>
                    <a:pt x="797909" y="753523"/>
                    <a:pt x="766381" y="721995"/>
                    <a:pt x="727900" y="721995"/>
                  </a:cubicBezTo>
                  <a:lnTo>
                    <a:pt x="398716" y="721995"/>
                  </a:lnTo>
                  <a:cubicBezTo>
                    <a:pt x="356425" y="721995"/>
                    <a:pt x="321373" y="689705"/>
                    <a:pt x="317945" y="647509"/>
                  </a:cubicBezTo>
                  <a:cubicBezTo>
                    <a:pt x="315087" y="611600"/>
                    <a:pt x="284797" y="583120"/>
                    <a:pt x="248126" y="583120"/>
                  </a:cubicBezTo>
                  <a:lnTo>
                    <a:pt x="132683" y="583120"/>
                  </a:lnTo>
                  <a:lnTo>
                    <a:pt x="83153" y="583120"/>
                  </a:lnTo>
                  <a:lnTo>
                    <a:pt x="0" y="583120"/>
                  </a:lnTo>
                  <a:lnTo>
                    <a:pt x="0" y="60484"/>
                  </a:lnTo>
                  <a:cubicBezTo>
                    <a:pt x="0" y="27242"/>
                    <a:pt x="27241" y="0"/>
                    <a:pt x="60484" y="0"/>
                  </a:cubicBezTo>
                  <a:lnTo>
                    <a:pt x="1420939" y="0"/>
                  </a:lnTo>
                  <a:lnTo>
                    <a:pt x="1420939" y="338328"/>
                  </a:lnTo>
                  <a:lnTo>
                    <a:pt x="1420939" y="390716"/>
                  </a:lnTo>
                  <a:cubicBezTo>
                    <a:pt x="1420939" y="423958"/>
                    <a:pt x="1448181" y="451199"/>
                    <a:pt x="1481423" y="451199"/>
                  </a:cubicBezTo>
                  <a:lnTo>
                    <a:pt x="1575721" y="451199"/>
                  </a:lnTo>
                  <a:lnTo>
                    <a:pt x="1578102" y="729996"/>
                  </a:lnTo>
                  <a:lnTo>
                    <a:pt x="1496282" y="729996"/>
                  </a:lnTo>
                  <a:cubicBezTo>
                    <a:pt x="1457801" y="729996"/>
                    <a:pt x="1423988" y="759047"/>
                    <a:pt x="1423797" y="797624"/>
                  </a:cubicBezTo>
                  <a:lnTo>
                    <a:pt x="1423702" y="828389"/>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2" name="Freeform: Shape 61">
              <a:extLst>
                <a:ext uri="{FF2B5EF4-FFF2-40B4-BE49-F238E27FC236}">
                  <a16:creationId xmlns:a16="http://schemas.microsoft.com/office/drawing/2014/main" id="{97E700EE-8996-4E37-AAEB-1EB990B7019B}"/>
                </a:ext>
              </a:extLst>
            </p:cNvPr>
            <p:cNvSpPr/>
            <p:nvPr/>
          </p:nvSpPr>
          <p:spPr>
            <a:xfrm>
              <a:off x="2589388" y="2358278"/>
              <a:ext cx="1112234" cy="1175003"/>
            </a:xfrm>
            <a:custGeom>
              <a:avLst/>
              <a:gdLst>
                <a:gd name="connsiteX0" fmla="*/ 162115 w 1112234"/>
                <a:gd name="connsiteY0" fmla="*/ 371475 h 1175003"/>
                <a:gd name="connsiteX1" fmla="*/ 162115 w 1112234"/>
                <a:gd name="connsiteY1" fmla="*/ 164402 h 1175003"/>
                <a:gd name="connsiteX2" fmla="*/ 219837 w 1112234"/>
                <a:gd name="connsiteY2" fmla="*/ 164116 h 1175003"/>
                <a:gd name="connsiteX3" fmla="*/ 246412 w 1112234"/>
                <a:gd name="connsiteY3" fmla="*/ 164116 h 1175003"/>
                <a:gd name="connsiteX4" fmla="*/ 322802 w 1112234"/>
                <a:gd name="connsiteY4" fmla="*/ 87725 h 1175003"/>
                <a:gd name="connsiteX5" fmla="*/ 322802 w 1112234"/>
                <a:gd name="connsiteY5" fmla="*/ 69723 h 1175003"/>
                <a:gd name="connsiteX6" fmla="*/ 279844 w 1112234"/>
                <a:gd name="connsiteY6" fmla="*/ 1143 h 1175003"/>
                <a:gd name="connsiteX7" fmla="*/ 876872 w 1112234"/>
                <a:gd name="connsiteY7" fmla="*/ 0 h 1175003"/>
                <a:gd name="connsiteX8" fmla="*/ 948309 w 1112234"/>
                <a:gd name="connsiteY8" fmla="*/ 69723 h 1175003"/>
                <a:gd name="connsiteX9" fmla="*/ 948309 w 1112234"/>
                <a:gd name="connsiteY9" fmla="*/ 87725 h 1175003"/>
                <a:gd name="connsiteX10" fmla="*/ 1024699 w 1112234"/>
                <a:gd name="connsiteY10" fmla="*/ 164116 h 1175003"/>
                <a:gd name="connsiteX11" fmla="*/ 1051274 w 1112234"/>
                <a:gd name="connsiteY11" fmla="*/ 164116 h 1175003"/>
                <a:gd name="connsiteX12" fmla="*/ 1112234 w 1112234"/>
                <a:gd name="connsiteY12" fmla="*/ 133636 h 1175003"/>
                <a:gd name="connsiteX13" fmla="*/ 1112234 w 1112234"/>
                <a:gd name="connsiteY13" fmla="*/ 584263 h 1175003"/>
                <a:gd name="connsiteX14" fmla="*/ 861346 w 1112234"/>
                <a:gd name="connsiteY14" fmla="*/ 584263 h 1175003"/>
                <a:gd name="connsiteX15" fmla="*/ 791337 w 1112234"/>
                <a:gd name="connsiteY15" fmla="*/ 654272 h 1175003"/>
                <a:gd name="connsiteX16" fmla="*/ 791337 w 1112234"/>
                <a:gd name="connsiteY16" fmla="*/ 678656 h 1175003"/>
                <a:gd name="connsiteX17" fmla="*/ 861346 w 1112234"/>
                <a:gd name="connsiteY17" fmla="*/ 748665 h 1175003"/>
                <a:gd name="connsiteX18" fmla="*/ 865441 w 1112234"/>
                <a:gd name="connsiteY18" fmla="*/ 748665 h 1175003"/>
                <a:gd name="connsiteX19" fmla="*/ 946213 w 1112234"/>
                <a:gd name="connsiteY19" fmla="*/ 823150 h 1175003"/>
                <a:gd name="connsiteX20" fmla="*/ 1016032 w 1112234"/>
                <a:gd name="connsiteY20" fmla="*/ 887539 h 1175003"/>
                <a:gd name="connsiteX21" fmla="*/ 1032796 w 1112234"/>
                <a:gd name="connsiteY21" fmla="*/ 887539 h 1175003"/>
                <a:gd name="connsiteX22" fmla="*/ 1112234 w 1112234"/>
                <a:gd name="connsiteY22" fmla="*/ 952786 h 1175003"/>
                <a:gd name="connsiteX23" fmla="*/ 1112234 w 1112234"/>
                <a:gd name="connsiteY23" fmla="*/ 1103948 h 1175003"/>
                <a:gd name="connsiteX24" fmla="*/ 1042225 w 1112234"/>
                <a:gd name="connsiteY24" fmla="*/ 1173956 h 1175003"/>
                <a:gd name="connsiteX25" fmla="*/ 743236 w 1112234"/>
                <a:gd name="connsiteY25" fmla="*/ 1173956 h 1175003"/>
                <a:gd name="connsiteX26" fmla="*/ 735330 w 1112234"/>
                <a:gd name="connsiteY26" fmla="*/ 1174337 h 1175003"/>
                <a:gd name="connsiteX27" fmla="*/ 720757 w 1112234"/>
                <a:gd name="connsiteY27" fmla="*/ 1175004 h 1175003"/>
                <a:gd name="connsiteX28" fmla="*/ 162782 w 1112234"/>
                <a:gd name="connsiteY28" fmla="*/ 1175004 h 1175003"/>
                <a:gd name="connsiteX29" fmla="*/ 162782 w 1112234"/>
                <a:gd name="connsiteY29" fmla="*/ 1111853 h 1175003"/>
                <a:gd name="connsiteX30" fmla="*/ 81820 w 1112234"/>
                <a:gd name="connsiteY30" fmla="*/ 1030891 h 1175003"/>
                <a:gd name="connsiteX31" fmla="*/ 70009 w 1112234"/>
                <a:gd name="connsiteY31" fmla="*/ 1030891 h 1175003"/>
                <a:gd name="connsiteX32" fmla="*/ 0 w 1112234"/>
                <a:gd name="connsiteY32" fmla="*/ 960882 h 1175003"/>
                <a:gd name="connsiteX33" fmla="*/ 0 w 1112234"/>
                <a:gd name="connsiteY33" fmla="*/ 522446 h 1175003"/>
                <a:gd name="connsiteX34" fmla="*/ 70009 w 1112234"/>
                <a:gd name="connsiteY34" fmla="*/ 452438 h 1175003"/>
                <a:gd name="connsiteX35" fmla="*/ 81153 w 1112234"/>
                <a:gd name="connsiteY35" fmla="*/ 452438 h 1175003"/>
                <a:gd name="connsiteX36" fmla="*/ 162115 w 1112234"/>
                <a:gd name="connsiteY36" fmla="*/ 371475 h 1175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12234" h="1175003">
                  <a:moveTo>
                    <a:pt x="162115" y="371475"/>
                  </a:moveTo>
                  <a:lnTo>
                    <a:pt x="162115" y="164402"/>
                  </a:lnTo>
                  <a:lnTo>
                    <a:pt x="219837" y="164116"/>
                  </a:lnTo>
                  <a:lnTo>
                    <a:pt x="246412" y="164116"/>
                  </a:lnTo>
                  <a:cubicBezTo>
                    <a:pt x="288417" y="164116"/>
                    <a:pt x="322802" y="129730"/>
                    <a:pt x="322802" y="87725"/>
                  </a:cubicBezTo>
                  <a:lnTo>
                    <a:pt x="322802" y="69723"/>
                  </a:lnTo>
                  <a:cubicBezTo>
                    <a:pt x="322802" y="39719"/>
                    <a:pt x="305181" y="13621"/>
                    <a:pt x="279844" y="1143"/>
                  </a:cubicBezTo>
                  <a:cubicBezTo>
                    <a:pt x="462439" y="1143"/>
                    <a:pt x="695897" y="0"/>
                    <a:pt x="876872" y="0"/>
                  </a:cubicBezTo>
                  <a:cubicBezTo>
                    <a:pt x="939736" y="1524"/>
                    <a:pt x="948309" y="38767"/>
                    <a:pt x="948309" y="69723"/>
                  </a:cubicBezTo>
                  <a:lnTo>
                    <a:pt x="948309" y="87725"/>
                  </a:lnTo>
                  <a:cubicBezTo>
                    <a:pt x="948309" y="129730"/>
                    <a:pt x="982694" y="164116"/>
                    <a:pt x="1024699" y="164116"/>
                  </a:cubicBezTo>
                  <a:lnTo>
                    <a:pt x="1051274" y="164116"/>
                  </a:lnTo>
                  <a:cubicBezTo>
                    <a:pt x="1076134" y="164116"/>
                    <a:pt x="1098232" y="152114"/>
                    <a:pt x="1112234" y="133636"/>
                  </a:cubicBezTo>
                  <a:lnTo>
                    <a:pt x="1112234" y="584263"/>
                  </a:lnTo>
                  <a:lnTo>
                    <a:pt x="861346" y="584263"/>
                  </a:lnTo>
                  <a:cubicBezTo>
                    <a:pt x="822865" y="584263"/>
                    <a:pt x="791337" y="615791"/>
                    <a:pt x="791337" y="654272"/>
                  </a:cubicBezTo>
                  <a:lnTo>
                    <a:pt x="791337" y="678656"/>
                  </a:lnTo>
                  <a:cubicBezTo>
                    <a:pt x="791337" y="717137"/>
                    <a:pt x="822865" y="748665"/>
                    <a:pt x="861346" y="748665"/>
                  </a:cubicBezTo>
                  <a:lnTo>
                    <a:pt x="865441" y="748665"/>
                  </a:lnTo>
                  <a:cubicBezTo>
                    <a:pt x="907828" y="748665"/>
                    <a:pt x="942784" y="780955"/>
                    <a:pt x="946213" y="823150"/>
                  </a:cubicBezTo>
                  <a:cubicBezTo>
                    <a:pt x="949071" y="859060"/>
                    <a:pt x="979360" y="887539"/>
                    <a:pt x="1016032" y="887539"/>
                  </a:cubicBezTo>
                  <a:lnTo>
                    <a:pt x="1032796" y="887539"/>
                  </a:lnTo>
                  <a:cubicBezTo>
                    <a:pt x="1072039" y="887539"/>
                    <a:pt x="1104900" y="915638"/>
                    <a:pt x="1112234" y="952786"/>
                  </a:cubicBezTo>
                  <a:lnTo>
                    <a:pt x="1112234" y="1103948"/>
                  </a:lnTo>
                  <a:cubicBezTo>
                    <a:pt x="1112234" y="1142429"/>
                    <a:pt x="1080706" y="1173956"/>
                    <a:pt x="1042225" y="1173956"/>
                  </a:cubicBezTo>
                  <a:lnTo>
                    <a:pt x="743236" y="1173956"/>
                  </a:lnTo>
                  <a:cubicBezTo>
                    <a:pt x="740473" y="1173956"/>
                    <a:pt x="738092" y="1174052"/>
                    <a:pt x="735330" y="1174337"/>
                  </a:cubicBezTo>
                  <a:cubicBezTo>
                    <a:pt x="730567" y="1174814"/>
                    <a:pt x="725710" y="1175004"/>
                    <a:pt x="720757" y="1175004"/>
                  </a:cubicBezTo>
                  <a:lnTo>
                    <a:pt x="162782" y="1175004"/>
                  </a:lnTo>
                  <a:lnTo>
                    <a:pt x="162782" y="1111853"/>
                  </a:lnTo>
                  <a:cubicBezTo>
                    <a:pt x="162782" y="1067276"/>
                    <a:pt x="126397" y="1030891"/>
                    <a:pt x="81820" y="1030891"/>
                  </a:cubicBezTo>
                  <a:lnTo>
                    <a:pt x="70009" y="1030891"/>
                  </a:lnTo>
                  <a:cubicBezTo>
                    <a:pt x="31528" y="1030891"/>
                    <a:pt x="0" y="999363"/>
                    <a:pt x="0" y="960882"/>
                  </a:cubicBezTo>
                  <a:lnTo>
                    <a:pt x="0" y="522446"/>
                  </a:lnTo>
                  <a:cubicBezTo>
                    <a:pt x="0" y="483965"/>
                    <a:pt x="31528" y="452438"/>
                    <a:pt x="70009" y="452438"/>
                  </a:cubicBezTo>
                  <a:lnTo>
                    <a:pt x="81153" y="452438"/>
                  </a:lnTo>
                  <a:cubicBezTo>
                    <a:pt x="125730" y="452438"/>
                    <a:pt x="162115" y="416052"/>
                    <a:pt x="162115" y="37147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3" name="Freeform: Shape 62">
              <a:extLst>
                <a:ext uri="{FF2B5EF4-FFF2-40B4-BE49-F238E27FC236}">
                  <a16:creationId xmlns:a16="http://schemas.microsoft.com/office/drawing/2014/main" id="{6413D5FD-88A1-4E99-8BF3-01C6F0698E93}"/>
                </a:ext>
              </a:extLst>
            </p:cNvPr>
            <p:cNvSpPr/>
            <p:nvPr/>
          </p:nvSpPr>
          <p:spPr>
            <a:xfrm>
              <a:off x="2763124" y="1790874"/>
              <a:ext cx="304800" cy="536924"/>
            </a:xfrm>
            <a:custGeom>
              <a:avLst/>
              <a:gdLst>
                <a:gd name="connsiteX0" fmla="*/ 303657 w 304800"/>
                <a:gd name="connsiteY0" fmla="*/ 536639 h 536924"/>
                <a:gd name="connsiteX1" fmla="*/ 304800 w 304800"/>
                <a:gd name="connsiteY1" fmla="*/ 57626 h 536924"/>
                <a:gd name="connsiteX2" fmla="*/ 247174 w 304800"/>
                <a:gd name="connsiteY2" fmla="*/ 0 h 536924"/>
                <a:gd name="connsiteX3" fmla="*/ 227076 w 304800"/>
                <a:gd name="connsiteY3" fmla="*/ 0 h 536924"/>
                <a:gd name="connsiteX4" fmla="*/ 169450 w 304800"/>
                <a:gd name="connsiteY4" fmla="*/ 57626 h 536924"/>
                <a:gd name="connsiteX5" fmla="*/ 169450 w 304800"/>
                <a:gd name="connsiteY5" fmla="*/ 66866 h 536924"/>
                <a:gd name="connsiteX6" fmla="*/ 88487 w 304800"/>
                <a:gd name="connsiteY6" fmla="*/ 147828 h 536924"/>
                <a:gd name="connsiteX7" fmla="*/ 76390 w 304800"/>
                <a:gd name="connsiteY7" fmla="*/ 147828 h 536924"/>
                <a:gd name="connsiteX8" fmla="*/ 0 w 304800"/>
                <a:gd name="connsiteY8" fmla="*/ 224219 h 536924"/>
                <a:gd name="connsiteX9" fmla="*/ 0 w 304800"/>
                <a:gd name="connsiteY9" fmla="*/ 432340 h 536924"/>
                <a:gd name="connsiteX10" fmla="*/ 0 w 304800"/>
                <a:gd name="connsiteY10" fmla="*/ 434531 h 536924"/>
                <a:gd name="connsiteX11" fmla="*/ 0 w 304800"/>
                <a:gd name="connsiteY11" fmla="*/ 439579 h 536924"/>
                <a:gd name="connsiteX12" fmla="*/ 0 w 304800"/>
                <a:gd name="connsiteY12" fmla="*/ 441770 h 536924"/>
                <a:gd name="connsiteX13" fmla="*/ 0 w 304800"/>
                <a:gd name="connsiteY13" fmla="*/ 459772 h 536924"/>
                <a:gd name="connsiteX14" fmla="*/ 76390 w 304800"/>
                <a:gd name="connsiteY14" fmla="*/ 536162 h 536924"/>
                <a:gd name="connsiteX15" fmla="*/ 94107 w 304800"/>
                <a:gd name="connsiteY15" fmla="*/ 536162 h 536924"/>
                <a:gd name="connsiteX16" fmla="*/ 117824 w 304800"/>
                <a:gd name="connsiteY16" fmla="*/ 536924 h 536924"/>
                <a:gd name="connsiteX17" fmla="*/ 303657 w 304800"/>
                <a:gd name="connsiteY17" fmla="*/ 536639 h 53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4800" h="536924">
                  <a:moveTo>
                    <a:pt x="303657" y="536639"/>
                  </a:moveTo>
                  <a:lnTo>
                    <a:pt x="304800" y="57626"/>
                  </a:lnTo>
                  <a:cubicBezTo>
                    <a:pt x="304800" y="25908"/>
                    <a:pt x="278892" y="0"/>
                    <a:pt x="247174" y="0"/>
                  </a:cubicBezTo>
                  <a:lnTo>
                    <a:pt x="227076" y="0"/>
                  </a:lnTo>
                  <a:cubicBezTo>
                    <a:pt x="195358" y="0"/>
                    <a:pt x="169450" y="25908"/>
                    <a:pt x="169450" y="57626"/>
                  </a:cubicBezTo>
                  <a:lnTo>
                    <a:pt x="169450" y="66866"/>
                  </a:lnTo>
                  <a:cubicBezTo>
                    <a:pt x="169450" y="111443"/>
                    <a:pt x="133064" y="147828"/>
                    <a:pt x="88487" y="147828"/>
                  </a:cubicBezTo>
                  <a:lnTo>
                    <a:pt x="76390" y="147828"/>
                  </a:lnTo>
                  <a:cubicBezTo>
                    <a:pt x="34385" y="147828"/>
                    <a:pt x="0" y="182213"/>
                    <a:pt x="0" y="224219"/>
                  </a:cubicBezTo>
                  <a:lnTo>
                    <a:pt x="0" y="432340"/>
                  </a:lnTo>
                  <a:cubicBezTo>
                    <a:pt x="0" y="433102"/>
                    <a:pt x="0" y="433864"/>
                    <a:pt x="0" y="434531"/>
                  </a:cubicBezTo>
                  <a:cubicBezTo>
                    <a:pt x="95" y="436340"/>
                    <a:pt x="95" y="437864"/>
                    <a:pt x="0" y="439579"/>
                  </a:cubicBezTo>
                  <a:cubicBezTo>
                    <a:pt x="0" y="440341"/>
                    <a:pt x="0" y="441008"/>
                    <a:pt x="0" y="441770"/>
                  </a:cubicBezTo>
                  <a:lnTo>
                    <a:pt x="0" y="459772"/>
                  </a:lnTo>
                  <a:cubicBezTo>
                    <a:pt x="0" y="501777"/>
                    <a:pt x="34385" y="536162"/>
                    <a:pt x="76390" y="536162"/>
                  </a:cubicBezTo>
                  <a:lnTo>
                    <a:pt x="94107" y="536162"/>
                  </a:lnTo>
                  <a:cubicBezTo>
                    <a:pt x="102775" y="536162"/>
                    <a:pt x="108871" y="536924"/>
                    <a:pt x="117824" y="536924"/>
                  </a:cubicBezTo>
                  <a:cubicBezTo>
                    <a:pt x="176022" y="536924"/>
                    <a:pt x="238982" y="536829"/>
                    <a:pt x="303657" y="53663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4" name="Freeform: Shape 63">
              <a:extLst>
                <a:ext uri="{FF2B5EF4-FFF2-40B4-BE49-F238E27FC236}">
                  <a16:creationId xmlns:a16="http://schemas.microsoft.com/office/drawing/2014/main" id="{D11FD7DF-3CC7-4E66-9DD8-A15D26C32876}"/>
                </a:ext>
              </a:extLst>
            </p:cNvPr>
            <p:cNvSpPr/>
            <p:nvPr/>
          </p:nvSpPr>
          <p:spPr>
            <a:xfrm>
              <a:off x="3109262" y="2015378"/>
              <a:ext cx="266318" cy="238580"/>
            </a:xfrm>
            <a:custGeom>
              <a:avLst/>
              <a:gdLst>
                <a:gd name="connsiteX0" fmla="*/ 208693 w 266318"/>
                <a:gd name="connsiteY0" fmla="*/ 71533 h 238580"/>
                <a:gd name="connsiteX1" fmla="*/ 188690 w 266318"/>
                <a:gd name="connsiteY1" fmla="*/ 71533 h 238580"/>
                <a:gd name="connsiteX2" fmla="*/ 183547 w 266318"/>
                <a:gd name="connsiteY2" fmla="*/ 71818 h 238580"/>
                <a:gd name="connsiteX3" fmla="*/ 183547 w 266318"/>
                <a:gd name="connsiteY3" fmla="*/ 15907 h 238580"/>
                <a:gd name="connsiteX4" fmla="*/ 148876 w 266318"/>
                <a:gd name="connsiteY4" fmla="*/ 286 h 238580"/>
                <a:gd name="connsiteX5" fmla="*/ 136779 w 266318"/>
                <a:gd name="connsiteY5" fmla="*/ 286 h 238580"/>
                <a:gd name="connsiteX6" fmla="*/ 46006 w 266318"/>
                <a:gd name="connsiteY6" fmla="*/ 0 h 238580"/>
                <a:gd name="connsiteX7" fmla="*/ 0 w 266318"/>
                <a:gd name="connsiteY7" fmla="*/ 46006 h 238580"/>
                <a:gd name="connsiteX8" fmla="*/ 0 w 266318"/>
                <a:gd name="connsiteY8" fmla="*/ 134969 h 238580"/>
                <a:gd name="connsiteX9" fmla="*/ 0 w 266318"/>
                <a:gd name="connsiteY9" fmla="*/ 174403 h 238580"/>
                <a:gd name="connsiteX10" fmla="*/ 0 w 266318"/>
                <a:gd name="connsiteY10" fmla="*/ 177451 h 238580"/>
                <a:gd name="connsiteX11" fmla="*/ 0 w 266318"/>
                <a:gd name="connsiteY11" fmla="*/ 178784 h 238580"/>
                <a:gd name="connsiteX12" fmla="*/ 0 w 266318"/>
                <a:gd name="connsiteY12" fmla="*/ 189643 h 238580"/>
                <a:gd name="connsiteX13" fmla="*/ 48768 w 266318"/>
                <a:gd name="connsiteY13" fmla="*/ 238411 h 238580"/>
                <a:gd name="connsiteX14" fmla="*/ 56674 w 266318"/>
                <a:gd name="connsiteY14" fmla="*/ 238411 h 238580"/>
                <a:gd name="connsiteX15" fmla="*/ 180213 w 266318"/>
                <a:gd name="connsiteY15" fmla="*/ 238411 h 238580"/>
                <a:gd name="connsiteX16" fmla="*/ 188690 w 266318"/>
                <a:gd name="connsiteY16" fmla="*/ 238411 h 238580"/>
                <a:gd name="connsiteX17" fmla="*/ 208693 w 266318"/>
                <a:gd name="connsiteY17" fmla="*/ 238411 h 238580"/>
                <a:gd name="connsiteX18" fmla="*/ 266319 w 266318"/>
                <a:gd name="connsiteY18" fmla="*/ 180784 h 238580"/>
                <a:gd name="connsiteX19" fmla="*/ 266319 w 266318"/>
                <a:gd name="connsiteY19" fmla="*/ 129159 h 238580"/>
                <a:gd name="connsiteX20" fmla="*/ 208693 w 266318"/>
                <a:gd name="connsiteY20" fmla="*/ 71533 h 23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6318" h="238580">
                  <a:moveTo>
                    <a:pt x="208693" y="71533"/>
                  </a:moveTo>
                  <a:lnTo>
                    <a:pt x="188690" y="71533"/>
                  </a:lnTo>
                  <a:cubicBezTo>
                    <a:pt x="186976" y="71533"/>
                    <a:pt x="185261" y="71628"/>
                    <a:pt x="183547" y="71818"/>
                  </a:cubicBezTo>
                  <a:lnTo>
                    <a:pt x="183547" y="15907"/>
                  </a:lnTo>
                  <a:cubicBezTo>
                    <a:pt x="183547" y="-3143"/>
                    <a:pt x="167926" y="286"/>
                    <a:pt x="148876" y="286"/>
                  </a:cubicBezTo>
                  <a:lnTo>
                    <a:pt x="136779" y="286"/>
                  </a:lnTo>
                  <a:cubicBezTo>
                    <a:pt x="117729" y="286"/>
                    <a:pt x="46006" y="0"/>
                    <a:pt x="46006" y="0"/>
                  </a:cubicBezTo>
                  <a:cubicBezTo>
                    <a:pt x="20669" y="0"/>
                    <a:pt x="0" y="20669"/>
                    <a:pt x="0" y="46006"/>
                  </a:cubicBezTo>
                  <a:lnTo>
                    <a:pt x="0" y="134969"/>
                  </a:lnTo>
                  <a:cubicBezTo>
                    <a:pt x="0" y="135446"/>
                    <a:pt x="0" y="173926"/>
                    <a:pt x="0" y="174403"/>
                  </a:cubicBezTo>
                  <a:cubicBezTo>
                    <a:pt x="0" y="175450"/>
                    <a:pt x="0" y="176403"/>
                    <a:pt x="0" y="177451"/>
                  </a:cubicBezTo>
                  <a:cubicBezTo>
                    <a:pt x="0" y="177927"/>
                    <a:pt x="0" y="178308"/>
                    <a:pt x="0" y="178784"/>
                  </a:cubicBezTo>
                  <a:lnTo>
                    <a:pt x="0" y="189643"/>
                  </a:lnTo>
                  <a:cubicBezTo>
                    <a:pt x="0" y="216503"/>
                    <a:pt x="22003" y="238411"/>
                    <a:pt x="48768" y="238411"/>
                  </a:cubicBezTo>
                  <a:lnTo>
                    <a:pt x="56674" y="238411"/>
                  </a:lnTo>
                  <a:cubicBezTo>
                    <a:pt x="61913" y="238411"/>
                    <a:pt x="142494" y="238506"/>
                    <a:pt x="180213" y="238411"/>
                  </a:cubicBezTo>
                  <a:cubicBezTo>
                    <a:pt x="182975" y="238792"/>
                    <a:pt x="185833" y="238411"/>
                    <a:pt x="188690" y="238411"/>
                  </a:cubicBezTo>
                  <a:lnTo>
                    <a:pt x="208693" y="238411"/>
                  </a:lnTo>
                  <a:cubicBezTo>
                    <a:pt x="240411" y="238411"/>
                    <a:pt x="266319" y="212503"/>
                    <a:pt x="266319" y="180784"/>
                  </a:cubicBezTo>
                  <a:lnTo>
                    <a:pt x="266319" y="129159"/>
                  </a:lnTo>
                  <a:cubicBezTo>
                    <a:pt x="266319" y="97441"/>
                    <a:pt x="240411" y="71533"/>
                    <a:pt x="208693" y="71533"/>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5" name="Freeform: Shape 64">
              <a:extLst>
                <a:ext uri="{FF2B5EF4-FFF2-40B4-BE49-F238E27FC236}">
                  <a16:creationId xmlns:a16="http://schemas.microsoft.com/office/drawing/2014/main" id="{5533A543-785C-48BD-ADF0-7CBB79F446CD}"/>
                </a:ext>
              </a:extLst>
            </p:cNvPr>
            <p:cNvSpPr/>
            <p:nvPr/>
          </p:nvSpPr>
          <p:spPr>
            <a:xfrm>
              <a:off x="2926191" y="4271089"/>
              <a:ext cx="135255" cy="274415"/>
            </a:xfrm>
            <a:custGeom>
              <a:avLst/>
              <a:gdLst>
                <a:gd name="connsiteX0" fmla="*/ 57626 w 135255"/>
                <a:gd name="connsiteY0" fmla="*/ 274415 h 274415"/>
                <a:gd name="connsiteX1" fmla="*/ 77629 w 135255"/>
                <a:gd name="connsiteY1" fmla="*/ 274415 h 274415"/>
                <a:gd name="connsiteX2" fmla="*/ 135255 w 135255"/>
                <a:gd name="connsiteY2" fmla="*/ 216789 h 274415"/>
                <a:gd name="connsiteX3" fmla="*/ 135255 w 135255"/>
                <a:gd name="connsiteY3" fmla="*/ 57626 h 274415"/>
                <a:gd name="connsiteX4" fmla="*/ 77629 w 135255"/>
                <a:gd name="connsiteY4" fmla="*/ 0 h 274415"/>
                <a:gd name="connsiteX5" fmla="*/ 57626 w 135255"/>
                <a:gd name="connsiteY5" fmla="*/ 0 h 274415"/>
                <a:gd name="connsiteX6" fmla="*/ 0 w 135255"/>
                <a:gd name="connsiteY6" fmla="*/ 57626 h 274415"/>
                <a:gd name="connsiteX7" fmla="*/ 0 w 135255"/>
                <a:gd name="connsiteY7" fmla="*/ 216789 h 274415"/>
                <a:gd name="connsiteX8" fmla="*/ 57626 w 135255"/>
                <a:gd name="connsiteY8" fmla="*/ 274415 h 27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5" h="274415">
                  <a:moveTo>
                    <a:pt x="57626" y="274415"/>
                  </a:moveTo>
                  <a:lnTo>
                    <a:pt x="77629" y="274415"/>
                  </a:lnTo>
                  <a:cubicBezTo>
                    <a:pt x="109347" y="274415"/>
                    <a:pt x="135255" y="248507"/>
                    <a:pt x="135255" y="216789"/>
                  </a:cubicBezTo>
                  <a:lnTo>
                    <a:pt x="135255" y="57626"/>
                  </a:lnTo>
                  <a:cubicBezTo>
                    <a:pt x="135255" y="25908"/>
                    <a:pt x="109347" y="0"/>
                    <a:pt x="77629" y="0"/>
                  </a:cubicBezTo>
                  <a:lnTo>
                    <a:pt x="57626" y="0"/>
                  </a:lnTo>
                  <a:cubicBezTo>
                    <a:pt x="25908" y="0"/>
                    <a:pt x="0" y="25908"/>
                    <a:pt x="0" y="57626"/>
                  </a:cubicBezTo>
                  <a:lnTo>
                    <a:pt x="0" y="216789"/>
                  </a:lnTo>
                  <a:cubicBezTo>
                    <a:pt x="0" y="248412"/>
                    <a:pt x="25908" y="274415"/>
                    <a:pt x="57626" y="274415"/>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6" name="Freeform: Shape 65">
              <a:extLst>
                <a:ext uri="{FF2B5EF4-FFF2-40B4-BE49-F238E27FC236}">
                  <a16:creationId xmlns:a16="http://schemas.microsoft.com/office/drawing/2014/main" id="{DF251ECA-FFEA-4F2C-9464-2E5641CE9989}"/>
                </a:ext>
              </a:extLst>
            </p:cNvPr>
            <p:cNvSpPr/>
            <p:nvPr/>
          </p:nvSpPr>
          <p:spPr>
            <a:xfrm>
              <a:off x="2129520" y="2520773"/>
              <a:ext cx="621982" cy="435008"/>
            </a:xfrm>
            <a:custGeom>
              <a:avLst/>
              <a:gdLst>
                <a:gd name="connsiteX0" fmla="*/ 331280 w 621982"/>
                <a:gd name="connsiteY0" fmla="*/ 2 h 435008"/>
                <a:gd name="connsiteX1" fmla="*/ 247841 w 621982"/>
                <a:gd name="connsiteY1" fmla="*/ 83441 h 435008"/>
                <a:gd name="connsiteX2" fmla="*/ 247841 w 621982"/>
                <a:gd name="connsiteY2" fmla="*/ 146592 h 435008"/>
                <a:gd name="connsiteX3" fmla="*/ 83439 w 621982"/>
                <a:gd name="connsiteY3" fmla="*/ 146592 h 435008"/>
                <a:gd name="connsiteX4" fmla="*/ 0 w 621982"/>
                <a:gd name="connsiteY4" fmla="*/ 230030 h 435008"/>
                <a:gd name="connsiteX5" fmla="*/ 0 w 621982"/>
                <a:gd name="connsiteY5" fmla="*/ 283751 h 435008"/>
                <a:gd name="connsiteX6" fmla="*/ 232410 w 621982"/>
                <a:gd name="connsiteY6" fmla="*/ 283751 h 435008"/>
                <a:gd name="connsiteX7" fmla="*/ 315849 w 621982"/>
                <a:gd name="connsiteY7" fmla="*/ 367190 h 435008"/>
                <a:gd name="connsiteX8" fmla="*/ 393001 w 621982"/>
                <a:gd name="connsiteY8" fmla="*/ 435009 h 435008"/>
                <a:gd name="connsiteX9" fmla="*/ 459867 w 621982"/>
                <a:gd name="connsiteY9" fmla="*/ 434437 h 435008"/>
                <a:gd name="connsiteX10" fmla="*/ 459867 w 621982"/>
                <a:gd name="connsiteY10" fmla="*/ 360142 h 435008"/>
                <a:gd name="connsiteX11" fmla="*/ 529876 w 621982"/>
                <a:gd name="connsiteY11" fmla="*/ 290133 h 435008"/>
                <a:gd name="connsiteX12" fmla="*/ 541020 w 621982"/>
                <a:gd name="connsiteY12" fmla="*/ 290133 h 435008"/>
                <a:gd name="connsiteX13" fmla="*/ 621983 w 621982"/>
                <a:gd name="connsiteY13" fmla="*/ 209171 h 435008"/>
                <a:gd name="connsiteX14" fmla="*/ 621983 w 621982"/>
                <a:gd name="connsiteY14" fmla="*/ 2097 h 435008"/>
                <a:gd name="connsiteX15" fmla="*/ 331280 w 621982"/>
                <a:gd name="connsiteY15" fmla="*/ 2 h 435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1982" h="435008">
                  <a:moveTo>
                    <a:pt x="331280" y="2"/>
                  </a:moveTo>
                  <a:cubicBezTo>
                    <a:pt x="285369" y="-284"/>
                    <a:pt x="247841" y="37530"/>
                    <a:pt x="247841" y="83441"/>
                  </a:cubicBezTo>
                  <a:lnTo>
                    <a:pt x="247841" y="146592"/>
                  </a:lnTo>
                  <a:lnTo>
                    <a:pt x="83439" y="146592"/>
                  </a:lnTo>
                  <a:cubicBezTo>
                    <a:pt x="37529" y="146592"/>
                    <a:pt x="0" y="184120"/>
                    <a:pt x="0" y="230030"/>
                  </a:cubicBezTo>
                  <a:lnTo>
                    <a:pt x="0" y="283751"/>
                  </a:lnTo>
                  <a:lnTo>
                    <a:pt x="232410" y="283751"/>
                  </a:lnTo>
                  <a:cubicBezTo>
                    <a:pt x="278321" y="283751"/>
                    <a:pt x="315849" y="321280"/>
                    <a:pt x="315849" y="367190"/>
                  </a:cubicBezTo>
                  <a:cubicBezTo>
                    <a:pt x="312706" y="406052"/>
                    <a:pt x="339947" y="427103"/>
                    <a:pt x="393001" y="435009"/>
                  </a:cubicBezTo>
                  <a:lnTo>
                    <a:pt x="459867" y="434437"/>
                  </a:lnTo>
                  <a:lnTo>
                    <a:pt x="459867" y="360142"/>
                  </a:lnTo>
                  <a:cubicBezTo>
                    <a:pt x="459867" y="321661"/>
                    <a:pt x="491395" y="290133"/>
                    <a:pt x="529876" y="290133"/>
                  </a:cubicBezTo>
                  <a:lnTo>
                    <a:pt x="541020" y="290133"/>
                  </a:lnTo>
                  <a:cubicBezTo>
                    <a:pt x="585597" y="290133"/>
                    <a:pt x="621983" y="253748"/>
                    <a:pt x="621983" y="209171"/>
                  </a:cubicBezTo>
                  <a:lnTo>
                    <a:pt x="621983" y="2097"/>
                  </a:lnTo>
                  <a:lnTo>
                    <a:pt x="331280" y="2"/>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7" name="Freeform: Shape 66">
              <a:extLst>
                <a:ext uri="{FF2B5EF4-FFF2-40B4-BE49-F238E27FC236}">
                  <a16:creationId xmlns:a16="http://schemas.microsoft.com/office/drawing/2014/main" id="{18B987F5-EBC0-43E8-B606-0AC7F7AE8A40}"/>
                </a:ext>
              </a:extLst>
            </p:cNvPr>
            <p:cNvSpPr/>
            <p:nvPr/>
          </p:nvSpPr>
          <p:spPr>
            <a:xfrm>
              <a:off x="1962262" y="2804429"/>
              <a:ext cx="627126" cy="447484"/>
            </a:xfrm>
            <a:custGeom>
              <a:avLst/>
              <a:gdLst>
                <a:gd name="connsiteX0" fmla="*/ 627126 w 627126"/>
                <a:gd name="connsiteY0" fmla="*/ 447485 h 447484"/>
                <a:gd name="connsiteX1" fmla="*/ 627126 w 627126"/>
                <a:gd name="connsiteY1" fmla="*/ 150686 h 447484"/>
                <a:gd name="connsiteX2" fmla="*/ 560260 w 627126"/>
                <a:gd name="connsiteY2" fmla="*/ 151257 h 447484"/>
                <a:gd name="connsiteX3" fmla="*/ 483108 w 627126"/>
                <a:gd name="connsiteY3" fmla="*/ 83439 h 447484"/>
                <a:gd name="connsiteX4" fmla="*/ 399669 w 627126"/>
                <a:gd name="connsiteY4" fmla="*/ 0 h 447484"/>
                <a:gd name="connsiteX5" fmla="*/ 168212 w 627126"/>
                <a:gd name="connsiteY5" fmla="*/ 0 h 447484"/>
                <a:gd name="connsiteX6" fmla="*/ 168212 w 627126"/>
                <a:gd name="connsiteY6" fmla="*/ 69437 h 447484"/>
                <a:gd name="connsiteX7" fmla="*/ 84106 w 627126"/>
                <a:gd name="connsiteY7" fmla="*/ 158401 h 447484"/>
                <a:gd name="connsiteX8" fmla="*/ 0 w 627126"/>
                <a:gd name="connsiteY8" fmla="*/ 158401 h 447484"/>
                <a:gd name="connsiteX9" fmla="*/ 381 w 627126"/>
                <a:gd name="connsiteY9" fmla="*/ 212788 h 447484"/>
                <a:gd name="connsiteX10" fmla="*/ 83820 w 627126"/>
                <a:gd name="connsiteY10" fmla="*/ 296228 h 447484"/>
                <a:gd name="connsiteX11" fmla="*/ 225457 w 627126"/>
                <a:gd name="connsiteY11" fmla="*/ 296228 h 447484"/>
                <a:gd name="connsiteX12" fmla="*/ 318421 w 627126"/>
                <a:gd name="connsiteY12" fmla="*/ 364046 h 447484"/>
                <a:gd name="connsiteX13" fmla="*/ 401860 w 627126"/>
                <a:gd name="connsiteY13" fmla="*/ 447485 h 447484"/>
                <a:gd name="connsiteX14" fmla="*/ 627126 w 627126"/>
                <a:gd name="connsiteY14" fmla="*/ 447485 h 447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126" h="447484">
                  <a:moveTo>
                    <a:pt x="627126" y="447485"/>
                  </a:moveTo>
                  <a:lnTo>
                    <a:pt x="627126" y="150686"/>
                  </a:lnTo>
                  <a:lnTo>
                    <a:pt x="560260" y="151257"/>
                  </a:lnTo>
                  <a:cubicBezTo>
                    <a:pt x="507301" y="143351"/>
                    <a:pt x="479965" y="122301"/>
                    <a:pt x="483108" y="83439"/>
                  </a:cubicBezTo>
                  <a:cubicBezTo>
                    <a:pt x="483108" y="37529"/>
                    <a:pt x="445580" y="0"/>
                    <a:pt x="399669" y="0"/>
                  </a:cubicBezTo>
                  <a:lnTo>
                    <a:pt x="168212" y="0"/>
                  </a:lnTo>
                  <a:lnTo>
                    <a:pt x="168212" y="69437"/>
                  </a:lnTo>
                  <a:cubicBezTo>
                    <a:pt x="168212" y="115348"/>
                    <a:pt x="130016" y="158401"/>
                    <a:pt x="84106" y="158401"/>
                  </a:cubicBezTo>
                  <a:lnTo>
                    <a:pt x="0" y="158401"/>
                  </a:lnTo>
                  <a:lnTo>
                    <a:pt x="381" y="212788"/>
                  </a:lnTo>
                  <a:cubicBezTo>
                    <a:pt x="667" y="258699"/>
                    <a:pt x="37909" y="296228"/>
                    <a:pt x="83820" y="296228"/>
                  </a:cubicBezTo>
                  <a:lnTo>
                    <a:pt x="225457" y="296228"/>
                  </a:lnTo>
                  <a:cubicBezTo>
                    <a:pt x="307753" y="293180"/>
                    <a:pt x="320326" y="324993"/>
                    <a:pt x="318421" y="364046"/>
                  </a:cubicBezTo>
                  <a:cubicBezTo>
                    <a:pt x="318421" y="409956"/>
                    <a:pt x="355949" y="447485"/>
                    <a:pt x="401860" y="447485"/>
                  </a:cubicBezTo>
                  <a:lnTo>
                    <a:pt x="627126" y="44748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8" name="Freeform: Shape 67">
              <a:extLst>
                <a:ext uri="{FF2B5EF4-FFF2-40B4-BE49-F238E27FC236}">
                  <a16:creationId xmlns:a16="http://schemas.microsoft.com/office/drawing/2014/main" id="{4BAD3166-2690-4E5E-BEB1-1C4DA794B9C2}"/>
                </a:ext>
              </a:extLst>
            </p:cNvPr>
            <p:cNvSpPr/>
            <p:nvPr/>
          </p:nvSpPr>
          <p:spPr>
            <a:xfrm>
              <a:off x="2437369" y="3095990"/>
              <a:ext cx="152019" cy="156019"/>
            </a:xfrm>
            <a:custGeom>
              <a:avLst/>
              <a:gdLst>
                <a:gd name="connsiteX0" fmla="*/ 152019 w 152019"/>
                <a:gd name="connsiteY0" fmla="*/ 0 h 156019"/>
                <a:gd name="connsiteX1" fmla="*/ 57626 w 152019"/>
                <a:gd name="connsiteY1" fmla="*/ 0 h 156019"/>
                <a:gd name="connsiteX2" fmla="*/ 0 w 152019"/>
                <a:gd name="connsiteY2" fmla="*/ 57626 h 156019"/>
                <a:gd name="connsiteX3" fmla="*/ 0 w 152019"/>
                <a:gd name="connsiteY3" fmla="*/ 156019 h 156019"/>
                <a:gd name="connsiteX4" fmla="*/ 152019 w 152019"/>
                <a:gd name="connsiteY4" fmla="*/ 156019 h 156019"/>
                <a:gd name="connsiteX5" fmla="*/ 152019 w 152019"/>
                <a:gd name="connsiteY5" fmla="*/ 0 h 15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019" h="156019">
                  <a:moveTo>
                    <a:pt x="152019" y="0"/>
                  </a:moveTo>
                  <a:lnTo>
                    <a:pt x="57626" y="0"/>
                  </a:lnTo>
                  <a:cubicBezTo>
                    <a:pt x="25908" y="0"/>
                    <a:pt x="0" y="25908"/>
                    <a:pt x="0" y="57626"/>
                  </a:cubicBezTo>
                  <a:lnTo>
                    <a:pt x="0" y="156019"/>
                  </a:lnTo>
                  <a:lnTo>
                    <a:pt x="152019" y="156019"/>
                  </a:lnTo>
                  <a:lnTo>
                    <a:pt x="15201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69" name="Freeform: Shape 68">
              <a:extLst>
                <a:ext uri="{FF2B5EF4-FFF2-40B4-BE49-F238E27FC236}">
                  <a16:creationId xmlns:a16="http://schemas.microsoft.com/office/drawing/2014/main" id="{3F5D6D0C-AA48-4000-8CF4-536B6532A88B}"/>
                </a:ext>
              </a:extLst>
            </p:cNvPr>
            <p:cNvSpPr/>
            <p:nvPr/>
          </p:nvSpPr>
          <p:spPr>
            <a:xfrm>
              <a:off x="866029" y="2961973"/>
              <a:ext cx="1885569" cy="1438655"/>
            </a:xfrm>
            <a:custGeom>
              <a:avLst/>
              <a:gdLst>
                <a:gd name="connsiteX0" fmla="*/ 945452 w 1885569"/>
                <a:gd name="connsiteY0" fmla="*/ 114776 h 1438655"/>
                <a:gd name="connsiteX1" fmla="*/ 945452 w 1885569"/>
                <a:gd name="connsiteY1" fmla="*/ 205835 h 1438655"/>
                <a:gd name="connsiteX2" fmla="*/ 864489 w 1885569"/>
                <a:gd name="connsiteY2" fmla="*/ 286798 h 1438655"/>
                <a:gd name="connsiteX3" fmla="*/ 558165 w 1885569"/>
                <a:gd name="connsiteY3" fmla="*/ 286798 h 1438655"/>
                <a:gd name="connsiteX4" fmla="*/ 475393 w 1885569"/>
                <a:gd name="connsiteY4" fmla="*/ 359759 h 1438655"/>
                <a:gd name="connsiteX5" fmla="*/ 395002 w 1885569"/>
                <a:gd name="connsiteY5" fmla="*/ 430530 h 1438655"/>
                <a:gd name="connsiteX6" fmla="*/ 57626 w 1885569"/>
                <a:gd name="connsiteY6" fmla="*/ 430530 h 1438655"/>
                <a:gd name="connsiteX7" fmla="*/ 0 w 1885569"/>
                <a:gd name="connsiteY7" fmla="*/ 488156 h 1438655"/>
                <a:gd name="connsiteX8" fmla="*/ 0 w 1885569"/>
                <a:gd name="connsiteY8" fmla="*/ 508159 h 1438655"/>
                <a:gd name="connsiteX9" fmla="*/ 57626 w 1885569"/>
                <a:gd name="connsiteY9" fmla="*/ 565785 h 1438655"/>
                <a:gd name="connsiteX10" fmla="*/ 222885 w 1885569"/>
                <a:gd name="connsiteY10" fmla="*/ 565785 h 1438655"/>
                <a:gd name="connsiteX11" fmla="*/ 303848 w 1885569"/>
                <a:gd name="connsiteY11" fmla="*/ 645890 h 1438655"/>
                <a:gd name="connsiteX12" fmla="*/ 361474 w 1885569"/>
                <a:gd name="connsiteY12" fmla="*/ 702850 h 1438655"/>
                <a:gd name="connsiteX13" fmla="*/ 550736 w 1885569"/>
                <a:gd name="connsiteY13" fmla="*/ 702850 h 1438655"/>
                <a:gd name="connsiteX14" fmla="*/ 631698 w 1885569"/>
                <a:gd name="connsiteY14" fmla="*/ 783812 h 1438655"/>
                <a:gd name="connsiteX15" fmla="*/ 631698 w 1885569"/>
                <a:gd name="connsiteY15" fmla="*/ 924687 h 1438655"/>
                <a:gd name="connsiteX16" fmla="*/ 550736 w 1885569"/>
                <a:gd name="connsiteY16" fmla="*/ 1005649 h 1438655"/>
                <a:gd name="connsiteX17" fmla="*/ 536257 w 1885569"/>
                <a:gd name="connsiteY17" fmla="*/ 1005649 h 1438655"/>
                <a:gd name="connsiteX18" fmla="*/ 478631 w 1885569"/>
                <a:gd name="connsiteY18" fmla="*/ 1063276 h 1438655"/>
                <a:gd name="connsiteX19" fmla="*/ 478631 w 1885569"/>
                <a:gd name="connsiteY19" fmla="*/ 1220914 h 1438655"/>
                <a:gd name="connsiteX20" fmla="*/ 397669 w 1885569"/>
                <a:gd name="connsiteY20" fmla="*/ 1301877 h 1438655"/>
                <a:gd name="connsiteX21" fmla="*/ 883634 w 1885569"/>
                <a:gd name="connsiteY21" fmla="*/ 1301877 h 1438655"/>
                <a:gd name="connsiteX22" fmla="*/ 941261 w 1885569"/>
                <a:gd name="connsiteY22" fmla="*/ 1359503 h 1438655"/>
                <a:gd name="connsiteX23" fmla="*/ 941261 w 1885569"/>
                <a:gd name="connsiteY23" fmla="*/ 1380363 h 1438655"/>
                <a:gd name="connsiteX24" fmla="*/ 941546 w 1885569"/>
                <a:gd name="connsiteY24" fmla="*/ 1380363 h 1438655"/>
                <a:gd name="connsiteX25" fmla="*/ 941546 w 1885569"/>
                <a:gd name="connsiteY25" fmla="*/ 1381030 h 1438655"/>
                <a:gd name="connsiteX26" fmla="*/ 999173 w 1885569"/>
                <a:gd name="connsiteY26" fmla="*/ 1438656 h 1438655"/>
                <a:gd name="connsiteX27" fmla="*/ 1261110 w 1885569"/>
                <a:gd name="connsiteY27" fmla="*/ 1438656 h 1438655"/>
                <a:gd name="connsiteX28" fmla="*/ 1261110 w 1885569"/>
                <a:gd name="connsiteY28" fmla="*/ 1362647 h 1438655"/>
                <a:gd name="connsiteX29" fmla="*/ 1318736 w 1885569"/>
                <a:gd name="connsiteY29" fmla="*/ 1305020 h 1438655"/>
                <a:gd name="connsiteX30" fmla="*/ 1765459 w 1885569"/>
                <a:gd name="connsiteY30" fmla="*/ 1305020 h 1438655"/>
                <a:gd name="connsiteX31" fmla="*/ 1785557 w 1885569"/>
                <a:gd name="connsiteY31" fmla="*/ 1304544 h 1438655"/>
                <a:gd name="connsiteX32" fmla="*/ 1827181 w 1885569"/>
                <a:gd name="connsiteY32" fmla="*/ 1303115 h 1438655"/>
                <a:gd name="connsiteX33" fmla="*/ 1884807 w 1885569"/>
                <a:gd name="connsiteY33" fmla="*/ 1245489 h 1438655"/>
                <a:gd name="connsiteX34" fmla="*/ 1885093 w 1885569"/>
                <a:gd name="connsiteY34" fmla="*/ 865251 h 1438655"/>
                <a:gd name="connsiteX35" fmla="*/ 1789367 w 1885569"/>
                <a:gd name="connsiteY35" fmla="*/ 865251 h 1438655"/>
                <a:gd name="connsiteX36" fmla="*/ 1731740 w 1885569"/>
                <a:gd name="connsiteY36" fmla="*/ 807625 h 1438655"/>
                <a:gd name="connsiteX37" fmla="*/ 1731740 w 1885569"/>
                <a:gd name="connsiteY37" fmla="*/ 629983 h 1438655"/>
                <a:gd name="connsiteX38" fmla="*/ 1789367 w 1885569"/>
                <a:gd name="connsiteY38" fmla="*/ 572357 h 1438655"/>
                <a:gd name="connsiteX39" fmla="*/ 1885474 w 1885569"/>
                <a:gd name="connsiteY39" fmla="*/ 572357 h 1438655"/>
                <a:gd name="connsiteX40" fmla="*/ 1885569 w 1885569"/>
                <a:gd name="connsiteY40" fmla="*/ 495967 h 1438655"/>
                <a:gd name="connsiteX41" fmla="*/ 1805464 w 1885569"/>
                <a:gd name="connsiteY41" fmla="*/ 427101 h 1438655"/>
                <a:gd name="connsiteX42" fmla="*/ 1793653 w 1885569"/>
                <a:gd name="connsiteY42" fmla="*/ 427101 h 1438655"/>
                <a:gd name="connsiteX43" fmla="*/ 1723644 w 1885569"/>
                <a:gd name="connsiteY43" fmla="*/ 357092 h 1438655"/>
                <a:gd name="connsiteX44" fmla="*/ 1723644 w 1885569"/>
                <a:gd name="connsiteY44" fmla="*/ 289750 h 1438655"/>
                <a:gd name="connsiteX45" fmla="*/ 1498378 w 1885569"/>
                <a:gd name="connsiteY45" fmla="*/ 289750 h 1438655"/>
                <a:gd name="connsiteX46" fmla="*/ 1417225 w 1885569"/>
                <a:gd name="connsiteY46" fmla="*/ 225742 h 1438655"/>
                <a:gd name="connsiteX47" fmla="*/ 1415034 w 1885569"/>
                <a:gd name="connsiteY47" fmla="*/ 204025 h 1438655"/>
                <a:gd name="connsiteX48" fmla="*/ 1323308 w 1885569"/>
                <a:gd name="connsiteY48" fmla="*/ 138398 h 1438655"/>
                <a:gd name="connsiteX49" fmla="*/ 1320641 w 1885569"/>
                <a:gd name="connsiteY49" fmla="*/ 138398 h 1438655"/>
                <a:gd name="connsiteX50" fmla="*/ 1180338 w 1885569"/>
                <a:gd name="connsiteY50" fmla="*/ 138398 h 1438655"/>
                <a:gd name="connsiteX51" fmla="*/ 1121950 w 1885569"/>
                <a:gd name="connsiteY51" fmla="*/ 114490 h 1438655"/>
                <a:gd name="connsiteX52" fmla="*/ 1121950 w 1885569"/>
                <a:gd name="connsiteY52" fmla="*/ 114490 h 1438655"/>
                <a:gd name="connsiteX53" fmla="*/ 1115092 w 1885569"/>
                <a:gd name="connsiteY53" fmla="*/ 106966 h 1438655"/>
                <a:gd name="connsiteX54" fmla="*/ 1114616 w 1885569"/>
                <a:gd name="connsiteY54" fmla="*/ 106299 h 1438655"/>
                <a:gd name="connsiteX55" fmla="*/ 1114520 w 1885569"/>
                <a:gd name="connsiteY55" fmla="*/ 106204 h 1438655"/>
                <a:gd name="connsiteX56" fmla="*/ 1114425 w 1885569"/>
                <a:gd name="connsiteY56" fmla="*/ 106108 h 1438655"/>
                <a:gd name="connsiteX57" fmla="*/ 1109853 w 1885569"/>
                <a:gd name="connsiteY57" fmla="*/ 99631 h 1438655"/>
                <a:gd name="connsiteX58" fmla="*/ 1109853 w 1885569"/>
                <a:gd name="connsiteY58" fmla="*/ 99631 h 1438655"/>
                <a:gd name="connsiteX59" fmla="*/ 1108805 w 1885569"/>
                <a:gd name="connsiteY59" fmla="*/ 97917 h 1438655"/>
                <a:gd name="connsiteX60" fmla="*/ 1108805 w 1885569"/>
                <a:gd name="connsiteY60" fmla="*/ 97822 h 1438655"/>
                <a:gd name="connsiteX61" fmla="*/ 1108424 w 1885569"/>
                <a:gd name="connsiteY61" fmla="*/ 97155 h 1438655"/>
                <a:gd name="connsiteX62" fmla="*/ 1108329 w 1885569"/>
                <a:gd name="connsiteY62" fmla="*/ 96964 h 1438655"/>
                <a:gd name="connsiteX63" fmla="*/ 1107853 w 1885569"/>
                <a:gd name="connsiteY63" fmla="*/ 96107 h 1438655"/>
                <a:gd name="connsiteX64" fmla="*/ 1107853 w 1885569"/>
                <a:gd name="connsiteY64" fmla="*/ 96107 h 1438655"/>
                <a:gd name="connsiteX65" fmla="*/ 1107377 w 1885569"/>
                <a:gd name="connsiteY65" fmla="*/ 95250 h 1438655"/>
                <a:gd name="connsiteX66" fmla="*/ 1107377 w 1885569"/>
                <a:gd name="connsiteY66" fmla="*/ 95250 h 1438655"/>
                <a:gd name="connsiteX67" fmla="*/ 1106996 w 1885569"/>
                <a:gd name="connsiteY67" fmla="*/ 94488 h 1438655"/>
                <a:gd name="connsiteX68" fmla="*/ 1106900 w 1885569"/>
                <a:gd name="connsiteY68" fmla="*/ 94393 h 1438655"/>
                <a:gd name="connsiteX69" fmla="*/ 1106424 w 1885569"/>
                <a:gd name="connsiteY69" fmla="*/ 93536 h 1438655"/>
                <a:gd name="connsiteX70" fmla="*/ 1106424 w 1885569"/>
                <a:gd name="connsiteY70" fmla="*/ 93440 h 1438655"/>
                <a:gd name="connsiteX71" fmla="*/ 1106329 w 1885569"/>
                <a:gd name="connsiteY71" fmla="*/ 93154 h 1438655"/>
                <a:gd name="connsiteX72" fmla="*/ 1105948 w 1885569"/>
                <a:gd name="connsiteY72" fmla="*/ 92392 h 1438655"/>
                <a:gd name="connsiteX73" fmla="*/ 1105567 w 1885569"/>
                <a:gd name="connsiteY73" fmla="*/ 91630 h 1438655"/>
                <a:gd name="connsiteX74" fmla="*/ 1105091 w 1885569"/>
                <a:gd name="connsiteY74" fmla="*/ 90678 h 1438655"/>
                <a:gd name="connsiteX75" fmla="*/ 1104995 w 1885569"/>
                <a:gd name="connsiteY75" fmla="*/ 90583 h 1438655"/>
                <a:gd name="connsiteX76" fmla="*/ 1104614 w 1885569"/>
                <a:gd name="connsiteY76" fmla="*/ 89821 h 1438655"/>
                <a:gd name="connsiteX77" fmla="*/ 1104614 w 1885569"/>
                <a:gd name="connsiteY77" fmla="*/ 89821 h 1438655"/>
                <a:gd name="connsiteX78" fmla="*/ 1104233 w 1885569"/>
                <a:gd name="connsiteY78" fmla="*/ 88963 h 1438655"/>
                <a:gd name="connsiteX79" fmla="*/ 1104233 w 1885569"/>
                <a:gd name="connsiteY79" fmla="*/ 88963 h 1438655"/>
                <a:gd name="connsiteX80" fmla="*/ 1103852 w 1885569"/>
                <a:gd name="connsiteY80" fmla="*/ 88011 h 1438655"/>
                <a:gd name="connsiteX81" fmla="*/ 1103662 w 1885569"/>
                <a:gd name="connsiteY81" fmla="*/ 87535 h 1438655"/>
                <a:gd name="connsiteX82" fmla="*/ 1103281 w 1885569"/>
                <a:gd name="connsiteY82" fmla="*/ 86582 h 1438655"/>
                <a:gd name="connsiteX83" fmla="*/ 1103186 w 1885569"/>
                <a:gd name="connsiteY83" fmla="*/ 86392 h 1438655"/>
                <a:gd name="connsiteX84" fmla="*/ 1102614 w 1885569"/>
                <a:gd name="connsiteY84" fmla="*/ 84963 h 1438655"/>
                <a:gd name="connsiteX85" fmla="*/ 1102424 w 1885569"/>
                <a:gd name="connsiteY85" fmla="*/ 84582 h 1438655"/>
                <a:gd name="connsiteX86" fmla="*/ 1097090 w 1885569"/>
                <a:gd name="connsiteY86" fmla="*/ 55245 h 1438655"/>
                <a:gd name="connsiteX87" fmla="*/ 1097090 w 1885569"/>
                <a:gd name="connsiteY87" fmla="*/ 0 h 1438655"/>
                <a:gd name="connsiteX88" fmla="*/ 1029367 w 1885569"/>
                <a:gd name="connsiteY88" fmla="*/ 0 h 1438655"/>
                <a:gd name="connsiteX89" fmla="*/ 945928 w 1885569"/>
                <a:gd name="connsiteY89" fmla="*/ 83439 h 1438655"/>
                <a:gd name="connsiteX90" fmla="*/ 945452 w 1885569"/>
                <a:gd name="connsiteY90" fmla="*/ 114776 h 1438655"/>
                <a:gd name="connsiteX91" fmla="*/ 945452 w 1885569"/>
                <a:gd name="connsiteY91" fmla="*/ 114776 h 1438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885569" h="1438655">
                  <a:moveTo>
                    <a:pt x="945452" y="114776"/>
                  </a:moveTo>
                  <a:lnTo>
                    <a:pt x="945452" y="205835"/>
                  </a:lnTo>
                  <a:cubicBezTo>
                    <a:pt x="945452" y="250412"/>
                    <a:pt x="909066" y="286798"/>
                    <a:pt x="864489" y="286798"/>
                  </a:cubicBezTo>
                  <a:lnTo>
                    <a:pt x="558165" y="286798"/>
                  </a:lnTo>
                  <a:cubicBezTo>
                    <a:pt x="515874" y="286798"/>
                    <a:pt x="480632" y="318706"/>
                    <a:pt x="475393" y="359759"/>
                  </a:cubicBezTo>
                  <a:cubicBezTo>
                    <a:pt x="470249" y="400431"/>
                    <a:pt x="436055" y="430530"/>
                    <a:pt x="395002" y="430530"/>
                  </a:cubicBezTo>
                  <a:lnTo>
                    <a:pt x="57626" y="430530"/>
                  </a:lnTo>
                  <a:cubicBezTo>
                    <a:pt x="25908" y="430530"/>
                    <a:pt x="0" y="456438"/>
                    <a:pt x="0" y="488156"/>
                  </a:cubicBezTo>
                  <a:lnTo>
                    <a:pt x="0" y="508159"/>
                  </a:lnTo>
                  <a:cubicBezTo>
                    <a:pt x="0" y="539877"/>
                    <a:pt x="25908" y="565785"/>
                    <a:pt x="57626" y="565785"/>
                  </a:cubicBezTo>
                  <a:lnTo>
                    <a:pt x="222885" y="565785"/>
                  </a:lnTo>
                  <a:cubicBezTo>
                    <a:pt x="267176" y="565785"/>
                    <a:pt x="303371" y="601599"/>
                    <a:pt x="303848" y="645890"/>
                  </a:cubicBezTo>
                  <a:cubicBezTo>
                    <a:pt x="304229" y="677323"/>
                    <a:pt x="329946" y="702850"/>
                    <a:pt x="361474" y="702850"/>
                  </a:cubicBezTo>
                  <a:lnTo>
                    <a:pt x="550736" y="702850"/>
                  </a:lnTo>
                  <a:cubicBezTo>
                    <a:pt x="595313" y="702850"/>
                    <a:pt x="631698" y="739235"/>
                    <a:pt x="631698" y="783812"/>
                  </a:cubicBezTo>
                  <a:lnTo>
                    <a:pt x="631698" y="924687"/>
                  </a:lnTo>
                  <a:cubicBezTo>
                    <a:pt x="631698" y="969264"/>
                    <a:pt x="595313" y="1005649"/>
                    <a:pt x="550736" y="1005649"/>
                  </a:cubicBezTo>
                  <a:lnTo>
                    <a:pt x="536257" y="1005649"/>
                  </a:lnTo>
                  <a:cubicBezTo>
                    <a:pt x="504539" y="1005649"/>
                    <a:pt x="478631" y="1031557"/>
                    <a:pt x="478631" y="1063276"/>
                  </a:cubicBezTo>
                  <a:lnTo>
                    <a:pt x="478631" y="1220914"/>
                  </a:lnTo>
                  <a:cubicBezTo>
                    <a:pt x="478631" y="1265491"/>
                    <a:pt x="442246" y="1301877"/>
                    <a:pt x="397669" y="1301877"/>
                  </a:cubicBezTo>
                  <a:lnTo>
                    <a:pt x="883634" y="1301877"/>
                  </a:lnTo>
                  <a:cubicBezTo>
                    <a:pt x="915353" y="1301877"/>
                    <a:pt x="941261" y="1327785"/>
                    <a:pt x="941261" y="1359503"/>
                  </a:cubicBezTo>
                  <a:lnTo>
                    <a:pt x="941261" y="1380363"/>
                  </a:lnTo>
                  <a:lnTo>
                    <a:pt x="941546" y="1380363"/>
                  </a:lnTo>
                  <a:lnTo>
                    <a:pt x="941546" y="1381030"/>
                  </a:lnTo>
                  <a:cubicBezTo>
                    <a:pt x="941546" y="1412748"/>
                    <a:pt x="967454" y="1438656"/>
                    <a:pt x="999173" y="1438656"/>
                  </a:cubicBezTo>
                  <a:lnTo>
                    <a:pt x="1261110" y="1438656"/>
                  </a:lnTo>
                  <a:lnTo>
                    <a:pt x="1261110" y="1362647"/>
                  </a:lnTo>
                  <a:cubicBezTo>
                    <a:pt x="1261110" y="1330928"/>
                    <a:pt x="1287018" y="1305020"/>
                    <a:pt x="1318736" y="1305020"/>
                  </a:cubicBezTo>
                  <a:lnTo>
                    <a:pt x="1765459" y="1305020"/>
                  </a:lnTo>
                  <a:lnTo>
                    <a:pt x="1785557" y="1304544"/>
                  </a:lnTo>
                  <a:lnTo>
                    <a:pt x="1827181" y="1303115"/>
                  </a:lnTo>
                  <a:cubicBezTo>
                    <a:pt x="1858804" y="1302067"/>
                    <a:pt x="1884807" y="1277207"/>
                    <a:pt x="1884807" y="1245489"/>
                  </a:cubicBezTo>
                  <a:cubicBezTo>
                    <a:pt x="1884807" y="1118806"/>
                    <a:pt x="1884902" y="991933"/>
                    <a:pt x="1885093" y="865251"/>
                  </a:cubicBezTo>
                  <a:lnTo>
                    <a:pt x="1789367" y="865251"/>
                  </a:lnTo>
                  <a:cubicBezTo>
                    <a:pt x="1757648" y="865251"/>
                    <a:pt x="1731740" y="839343"/>
                    <a:pt x="1731740" y="807625"/>
                  </a:cubicBezTo>
                  <a:lnTo>
                    <a:pt x="1731740" y="629983"/>
                  </a:lnTo>
                  <a:cubicBezTo>
                    <a:pt x="1731740" y="598265"/>
                    <a:pt x="1757648" y="572357"/>
                    <a:pt x="1789367" y="572357"/>
                  </a:cubicBezTo>
                  <a:lnTo>
                    <a:pt x="1885474" y="572357"/>
                  </a:lnTo>
                  <a:lnTo>
                    <a:pt x="1885569" y="495967"/>
                  </a:lnTo>
                  <a:cubicBezTo>
                    <a:pt x="1879663" y="457009"/>
                    <a:pt x="1845945" y="427101"/>
                    <a:pt x="1805464" y="427101"/>
                  </a:cubicBezTo>
                  <a:lnTo>
                    <a:pt x="1793653" y="427101"/>
                  </a:lnTo>
                  <a:cubicBezTo>
                    <a:pt x="1755172" y="427101"/>
                    <a:pt x="1723644" y="395573"/>
                    <a:pt x="1723644" y="357092"/>
                  </a:cubicBezTo>
                  <a:lnTo>
                    <a:pt x="1723644" y="289750"/>
                  </a:lnTo>
                  <a:lnTo>
                    <a:pt x="1498378" y="289750"/>
                  </a:lnTo>
                  <a:cubicBezTo>
                    <a:pt x="1459135" y="289750"/>
                    <a:pt x="1426083" y="262318"/>
                    <a:pt x="1417225" y="225742"/>
                  </a:cubicBezTo>
                  <a:cubicBezTo>
                    <a:pt x="1415415" y="218313"/>
                    <a:pt x="1414748" y="211741"/>
                    <a:pt x="1415034" y="204025"/>
                  </a:cubicBezTo>
                  <a:cubicBezTo>
                    <a:pt x="1416272" y="166211"/>
                    <a:pt x="1402842" y="135826"/>
                    <a:pt x="1323308" y="138398"/>
                  </a:cubicBezTo>
                  <a:cubicBezTo>
                    <a:pt x="1322356" y="138398"/>
                    <a:pt x="1321594" y="138398"/>
                    <a:pt x="1320641" y="138398"/>
                  </a:cubicBezTo>
                  <a:lnTo>
                    <a:pt x="1180338" y="138398"/>
                  </a:lnTo>
                  <a:cubicBezTo>
                    <a:pt x="1157669" y="138398"/>
                    <a:pt x="1137095" y="129254"/>
                    <a:pt x="1121950" y="114490"/>
                  </a:cubicBezTo>
                  <a:lnTo>
                    <a:pt x="1121950" y="114490"/>
                  </a:lnTo>
                  <a:cubicBezTo>
                    <a:pt x="1119569" y="112109"/>
                    <a:pt x="1117283" y="109633"/>
                    <a:pt x="1115092" y="106966"/>
                  </a:cubicBezTo>
                  <a:lnTo>
                    <a:pt x="1114616" y="106299"/>
                  </a:lnTo>
                  <a:lnTo>
                    <a:pt x="1114520" y="106204"/>
                  </a:lnTo>
                  <a:lnTo>
                    <a:pt x="1114425" y="106108"/>
                  </a:lnTo>
                  <a:cubicBezTo>
                    <a:pt x="1112806" y="104013"/>
                    <a:pt x="1111282" y="101822"/>
                    <a:pt x="1109853" y="99631"/>
                  </a:cubicBezTo>
                  <a:lnTo>
                    <a:pt x="1109853" y="99631"/>
                  </a:lnTo>
                  <a:cubicBezTo>
                    <a:pt x="1109472" y="99060"/>
                    <a:pt x="1109186" y="98488"/>
                    <a:pt x="1108805" y="97917"/>
                  </a:cubicBezTo>
                  <a:lnTo>
                    <a:pt x="1108805" y="97822"/>
                  </a:lnTo>
                  <a:lnTo>
                    <a:pt x="1108424" y="97155"/>
                  </a:lnTo>
                  <a:lnTo>
                    <a:pt x="1108329" y="96964"/>
                  </a:lnTo>
                  <a:lnTo>
                    <a:pt x="1107853" y="96107"/>
                  </a:lnTo>
                  <a:lnTo>
                    <a:pt x="1107853" y="96107"/>
                  </a:lnTo>
                  <a:lnTo>
                    <a:pt x="1107377" y="95250"/>
                  </a:lnTo>
                  <a:lnTo>
                    <a:pt x="1107377" y="95250"/>
                  </a:lnTo>
                  <a:lnTo>
                    <a:pt x="1106996" y="94488"/>
                  </a:lnTo>
                  <a:lnTo>
                    <a:pt x="1106900" y="94393"/>
                  </a:lnTo>
                  <a:lnTo>
                    <a:pt x="1106424" y="93536"/>
                  </a:lnTo>
                  <a:lnTo>
                    <a:pt x="1106424" y="93440"/>
                  </a:lnTo>
                  <a:lnTo>
                    <a:pt x="1106329" y="93154"/>
                  </a:lnTo>
                  <a:lnTo>
                    <a:pt x="1105948" y="92392"/>
                  </a:lnTo>
                  <a:lnTo>
                    <a:pt x="1105567" y="91630"/>
                  </a:lnTo>
                  <a:lnTo>
                    <a:pt x="1105091" y="90678"/>
                  </a:lnTo>
                  <a:lnTo>
                    <a:pt x="1104995" y="90583"/>
                  </a:lnTo>
                  <a:lnTo>
                    <a:pt x="1104614" y="89821"/>
                  </a:lnTo>
                  <a:lnTo>
                    <a:pt x="1104614" y="89821"/>
                  </a:lnTo>
                  <a:lnTo>
                    <a:pt x="1104233" y="88963"/>
                  </a:lnTo>
                  <a:lnTo>
                    <a:pt x="1104233" y="88963"/>
                  </a:lnTo>
                  <a:lnTo>
                    <a:pt x="1103852" y="88011"/>
                  </a:lnTo>
                  <a:lnTo>
                    <a:pt x="1103662" y="87535"/>
                  </a:lnTo>
                  <a:lnTo>
                    <a:pt x="1103281" y="86582"/>
                  </a:lnTo>
                  <a:lnTo>
                    <a:pt x="1103186" y="86392"/>
                  </a:lnTo>
                  <a:lnTo>
                    <a:pt x="1102614" y="84963"/>
                  </a:lnTo>
                  <a:lnTo>
                    <a:pt x="1102424" y="84582"/>
                  </a:lnTo>
                  <a:cubicBezTo>
                    <a:pt x="1098995" y="75438"/>
                    <a:pt x="1097090" y="65532"/>
                    <a:pt x="1097090" y="55245"/>
                  </a:cubicBezTo>
                  <a:lnTo>
                    <a:pt x="1097090" y="0"/>
                  </a:lnTo>
                  <a:lnTo>
                    <a:pt x="1029367" y="0"/>
                  </a:lnTo>
                  <a:cubicBezTo>
                    <a:pt x="983456" y="0"/>
                    <a:pt x="945928" y="37529"/>
                    <a:pt x="945928" y="83439"/>
                  </a:cubicBezTo>
                  <a:lnTo>
                    <a:pt x="945452" y="114776"/>
                  </a:lnTo>
                  <a:lnTo>
                    <a:pt x="945452" y="114776"/>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0" name="Freeform: Shape 69">
              <a:extLst>
                <a:ext uri="{FF2B5EF4-FFF2-40B4-BE49-F238E27FC236}">
                  <a16:creationId xmlns:a16="http://schemas.microsoft.com/office/drawing/2014/main" id="{CE9D3C97-CCCA-4A9A-A7CB-D3860EDBD247}"/>
                </a:ext>
              </a:extLst>
            </p:cNvPr>
            <p:cNvSpPr/>
            <p:nvPr/>
          </p:nvSpPr>
          <p:spPr>
            <a:xfrm>
              <a:off x="1972549" y="4846494"/>
              <a:ext cx="135254" cy="128873"/>
            </a:xfrm>
            <a:custGeom>
              <a:avLst/>
              <a:gdLst>
                <a:gd name="connsiteX0" fmla="*/ 57626 w 135254"/>
                <a:gd name="connsiteY0" fmla="*/ 128874 h 128873"/>
                <a:gd name="connsiteX1" fmla="*/ 77629 w 135254"/>
                <a:gd name="connsiteY1" fmla="*/ 128874 h 128873"/>
                <a:gd name="connsiteX2" fmla="*/ 135255 w 135254"/>
                <a:gd name="connsiteY2" fmla="*/ 71247 h 128873"/>
                <a:gd name="connsiteX3" fmla="*/ 135255 w 135254"/>
                <a:gd name="connsiteY3" fmla="*/ 57626 h 128873"/>
                <a:gd name="connsiteX4" fmla="*/ 77629 w 135254"/>
                <a:gd name="connsiteY4" fmla="*/ 0 h 128873"/>
                <a:gd name="connsiteX5" fmla="*/ 57626 w 135254"/>
                <a:gd name="connsiteY5" fmla="*/ 0 h 128873"/>
                <a:gd name="connsiteX6" fmla="*/ 0 w 135254"/>
                <a:gd name="connsiteY6" fmla="*/ 57626 h 128873"/>
                <a:gd name="connsiteX7" fmla="*/ 0 w 135254"/>
                <a:gd name="connsiteY7" fmla="*/ 71247 h 128873"/>
                <a:gd name="connsiteX8" fmla="*/ 57626 w 135254"/>
                <a:gd name="connsiteY8" fmla="*/ 128874 h 128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254" h="128873">
                  <a:moveTo>
                    <a:pt x="57626" y="128874"/>
                  </a:moveTo>
                  <a:lnTo>
                    <a:pt x="77629" y="128874"/>
                  </a:lnTo>
                  <a:cubicBezTo>
                    <a:pt x="109347" y="128874"/>
                    <a:pt x="135255" y="102965"/>
                    <a:pt x="135255" y="71247"/>
                  </a:cubicBezTo>
                  <a:lnTo>
                    <a:pt x="135255" y="57626"/>
                  </a:lnTo>
                  <a:cubicBezTo>
                    <a:pt x="135255" y="25908"/>
                    <a:pt x="109347" y="0"/>
                    <a:pt x="77629" y="0"/>
                  </a:cubicBezTo>
                  <a:lnTo>
                    <a:pt x="57626" y="0"/>
                  </a:lnTo>
                  <a:cubicBezTo>
                    <a:pt x="25908" y="0"/>
                    <a:pt x="0" y="25908"/>
                    <a:pt x="0" y="57626"/>
                  </a:cubicBezTo>
                  <a:lnTo>
                    <a:pt x="0" y="71247"/>
                  </a:lnTo>
                  <a:cubicBezTo>
                    <a:pt x="0" y="102965"/>
                    <a:pt x="25908" y="128874"/>
                    <a:pt x="57626" y="1288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1" name="Freeform: Shape 70">
              <a:extLst>
                <a:ext uri="{FF2B5EF4-FFF2-40B4-BE49-F238E27FC236}">
                  <a16:creationId xmlns:a16="http://schemas.microsoft.com/office/drawing/2014/main" id="{EB67E3B8-E59E-4483-8281-B69EA50C41F3}"/>
                </a:ext>
              </a:extLst>
            </p:cNvPr>
            <p:cNvSpPr/>
            <p:nvPr/>
          </p:nvSpPr>
          <p:spPr>
            <a:xfrm>
              <a:off x="2926191" y="4710763"/>
              <a:ext cx="299656" cy="417766"/>
            </a:xfrm>
            <a:custGeom>
              <a:avLst/>
              <a:gdLst>
                <a:gd name="connsiteX0" fmla="*/ 57626 w 299656"/>
                <a:gd name="connsiteY0" fmla="*/ 417767 h 417766"/>
                <a:gd name="connsiteX1" fmla="*/ 77629 w 299656"/>
                <a:gd name="connsiteY1" fmla="*/ 417767 h 417766"/>
                <a:gd name="connsiteX2" fmla="*/ 135255 w 299656"/>
                <a:gd name="connsiteY2" fmla="*/ 360140 h 417766"/>
                <a:gd name="connsiteX3" fmla="*/ 135255 w 299656"/>
                <a:gd name="connsiteY3" fmla="*/ 216217 h 417766"/>
                <a:gd name="connsiteX4" fmla="*/ 216218 w 299656"/>
                <a:gd name="connsiteY4" fmla="*/ 135255 h 417766"/>
                <a:gd name="connsiteX5" fmla="*/ 242030 w 299656"/>
                <a:gd name="connsiteY5" fmla="*/ 135255 h 417766"/>
                <a:gd name="connsiteX6" fmla="*/ 299656 w 299656"/>
                <a:gd name="connsiteY6" fmla="*/ 77629 h 417766"/>
                <a:gd name="connsiteX7" fmla="*/ 299656 w 299656"/>
                <a:gd name="connsiteY7" fmla="*/ 57626 h 417766"/>
                <a:gd name="connsiteX8" fmla="*/ 242030 w 299656"/>
                <a:gd name="connsiteY8" fmla="*/ 0 h 417766"/>
                <a:gd name="connsiteX9" fmla="*/ 77629 w 299656"/>
                <a:gd name="connsiteY9" fmla="*/ 0 h 417766"/>
                <a:gd name="connsiteX10" fmla="*/ 57626 w 299656"/>
                <a:gd name="connsiteY10" fmla="*/ 0 h 417766"/>
                <a:gd name="connsiteX11" fmla="*/ 56197 w 299656"/>
                <a:gd name="connsiteY11" fmla="*/ 0 h 417766"/>
                <a:gd name="connsiteX12" fmla="*/ 56197 w 299656"/>
                <a:gd name="connsiteY12" fmla="*/ 0 h 417766"/>
                <a:gd name="connsiteX13" fmla="*/ 54769 w 299656"/>
                <a:gd name="connsiteY13" fmla="*/ 95 h 417766"/>
                <a:gd name="connsiteX14" fmla="*/ 54769 w 299656"/>
                <a:gd name="connsiteY14" fmla="*/ 95 h 417766"/>
                <a:gd name="connsiteX15" fmla="*/ 53340 w 299656"/>
                <a:gd name="connsiteY15" fmla="*/ 190 h 417766"/>
                <a:gd name="connsiteX16" fmla="*/ 53340 w 299656"/>
                <a:gd name="connsiteY16" fmla="*/ 190 h 417766"/>
                <a:gd name="connsiteX17" fmla="*/ 51911 w 299656"/>
                <a:gd name="connsiteY17" fmla="*/ 286 h 417766"/>
                <a:gd name="connsiteX18" fmla="*/ 51911 w 299656"/>
                <a:gd name="connsiteY18" fmla="*/ 286 h 417766"/>
                <a:gd name="connsiteX19" fmla="*/ 50482 w 299656"/>
                <a:gd name="connsiteY19" fmla="*/ 476 h 417766"/>
                <a:gd name="connsiteX20" fmla="*/ 50482 w 299656"/>
                <a:gd name="connsiteY20" fmla="*/ 476 h 417766"/>
                <a:gd name="connsiteX21" fmla="*/ 49054 w 299656"/>
                <a:gd name="connsiteY21" fmla="*/ 667 h 417766"/>
                <a:gd name="connsiteX22" fmla="*/ 49054 w 299656"/>
                <a:gd name="connsiteY22" fmla="*/ 667 h 417766"/>
                <a:gd name="connsiteX23" fmla="*/ 47625 w 299656"/>
                <a:gd name="connsiteY23" fmla="*/ 857 h 417766"/>
                <a:gd name="connsiteX24" fmla="*/ 47625 w 299656"/>
                <a:gd name="connsiteY24" fmla="*/ 857 h 417766"/>
                <a:gd name="connsiteX25" fmla="*/ 46196 w 299656"/>
                <a:gd name="connsiteY25" fmla="*/ 1143 h 417766"/>
                <a:gd name="connsiteX26" fmla="*/ 46196 w 299656"/>
                <a:gd name="connsiteY26" fmla="*/ 1143 h 417766"/>
                <a:gd name="connsiteX27" fmla="*/ 44768 w 299656"/>
                <a:gd name="connsiteY27" fmla="*/ 1429 h 417766"/>
                <a:gd name="connsiteX28" fmla="*/ 44768 w 299656"/>
                <a:gd name="connsiteY28" fmla="*/ 1429 h 417766"/>
                <a:gd name="connsiteX29" fmla="*/ 43339 w 299656"/>
                <a:gd name="connsiteY29" fmla="*/ 1809 h 417766"/>
                <a:gd name="connsiteX30" fmla="*/ 43339 w 299656"/>
                <a:gd name="connsiteY30" fmla="*/ 1809 h 417766"/>
                <a:gd name="connsiteX31" fmla="*/ 42005 w 299656"/>
                <a:gd name="connsiteY31" fmla="*/ 2191 h 417766"/>
                <a:gd name="connsiteX32" fmla="*/ 42005 w 299656"/>
                <a:gd name="connsiteY32" fmla="*/ 2191 h 417766"/>
                <a:gd name="connsiteX33" fmla="*/ 40672 w 299656"/>
                <a:gd name="connsiteY33" fmla="*/ 2572 h 417766"/>
                <a:gd name="connsiteX34" fmla="*/ 40672 w 299656"/>
                <a:gd name="connsiteY34" fmla="*/ 2572 h 417766"/>
                <a:gd name="connsiteX35" fmla="*/ 39338 w 299656"/>
                <a:gd name="connsiteY35" fmla="*/ 3048 h 417766"/>
                <a:gd name="connsiteX36" fmla="*/ 39338 w 299656"/>
                <a:gd name="connsiteY36" fmla="*/ 3048 h 417766"/>
                <a:gd name="connsiteX37" fmla="*/ 38005 w 299656"/>
                <a:gd name="connsiteY37" fmla="*/ 3524 h 417766"/>
                <a:gd name="connsiteX38" fmla="*/ 38005 w 299656"/>
                <a:gd name="connsiteY38" fmla="*/ 3524 h 417766"/>
                <a:gd name="connsiteX39" fmla="*/ 36671 w 299656"/>
                <a:gd name="connsiteY39" fmla="*/ 4000 h 417766"/>
                <a:gd name="connsiteX40" fmla="*/ 36671 w 299656"/>
                <a:gd name="connsiteY40" fmla="*/ 4000 h 417766"/>
                <a:gd name="connsiteX41" fmla="*/ 35338 w 299656"/>
                <a:gd name="connsiteY41" fmla="*/ 4572 h 417766"/>
                <a:gd name="connsiteX42" fmla="*/ 35338 w 299656"/>
                <a:gd name="connsiteY42" fmla="*/ 4572 h 417766"/>
                <a:gd name="connsiteX43" fmla="*/ 34099 w 299656"/>
                <a:gd name="connsiteY43" fmla="*/ 5143 h 417766"/>
                <a:gd name="connsiteX44" fmla="*/ 34099 w 299656"/>
                <a:gd name="connsiteY44" fmla="*/ 5143 h 417766"/>
                <a:gd name="connsiteX45" fmla="*/ 32861 w 299656"/>
                <a:gd name="connsiteY45" fmla="*/ 5715 h 417766"/>
                <a:gd name="connsiteX46" fmla="*/ 32861 w 299656"/>
                <a:gd name="connsiteY46" fmla="*/ 5715 h 417766"/>
                <a:gd name="connsiteX47" fmla="*/ 31623 w 299656"/>
                <a:gd name="connsiteY47" fmla="*/ 6382 h 417766"/>
                <a:gd name="connsiteX48" fmla="*/ 31623 w 299656"/>
                <a:gd name="connsiteY48" fmla="*/ 6382 h 417766"/>
                <a:gd name="connsiteX49" fmla="*/ 30385 w 299656"/>
                <a:gd name="connsiteY49" fmla="*/ 7048 h 417766"/>
                <a:gd name="connsiteX50" fmla="*/ 30385 w 299656"/>
                <a:gd name="connsiteY50" fmla="*/ 7048 h 417766"/>
                <a:gd name="connsiteX51" fmla="*/ 29146 w 299656"/>
                <a:gd name="connsiteY51" fmla="*/ 7715 h 417766"/>
                <a:gd name="connsiteX52" fmla="*/ 29146 w 299656"/>
                <a:gd name="connsiteY52" fmla="*/ 7715 h 417766"/>
                <a:gd name="connsiteX53" fmla="*/ 27908 w 299656"/>
                <a:gd name="connsiteY53" fmla="*/ 8382 h 417766"/>
                <a:gd name="connsiteX54" fmla="*/ 27908 w 299656"/>
                <a:gd name="connsiteY54" fmla="*/ 8382 h 417766"/>
                <a:gd name="connsiteX55" fmla="*/ 26765 w 299656"/>
                <a:gd name="connsiteY55" fmla="*/ 9144 h 417766"/>
                <a:gd name="connsiteX56" fmla="*/ 26765 w 299656"/>
                <a:gd name="connsiteY56" fmla="*/ 9144 h 417766"/>
                <a:gd name="connsiteX57" fmla="*/ 25622 w 299656"/>
                <a:gd name="connsiteY57" fmla="*/ 9906 h 417766"/>
                <a:gd name="connsiteX58" fmla="*/ 25622 w 299656"/>
                <a:gd name="connsiteY58" fmla="*/ 9906 h 417766"/>
                <a:gd name="connsiteX59" fmla="*/ 24479 w 299656"/>
                <a:gd name="connsiteY59" fmla="*/ 10668 h 417766"/>
                <a:gd name="connsiteX60" fmla="*/ 24479 w 299656"/>
                <a:gd name="connsiteY60" fmla="*/ 10668 h 417766"/>
                <a:gd name="connsiteX61" fmla="*/ 23336 w 299656"/>
                <a:gd name="connsiteY61" fmla="*/ 11525 h 417766"/>
                <a:gd name="connsiteX62" fmla="*/ 23336 w 299656"/>
                <a:gd name="connsiteY62" fmla="*/ 11525 h 417766"/>
                <a:gd name="connsiteX63" fmla="*/ 22193 w 299656"/>
                <a:gd name="connsiteY63" fmla="*/ 12382 h 417766"/>
                <a:gd name="connsiteX64" fmla="*/ 22193 w 299656"/>
                <a:gd name="connsiteY64" fmla="*/ 12382 h 417766"/>
                <a:gd name="connsiteX65" fmla="*/ 21146 w 299656"/>
                <a:gd name="connsiteY65" fmla="*/ 13240 h 417766"/>
                <a:gd name="connsiteX66" fmla="*/ 21146 w 299656"/>
                <a:gd name="connsiteY66" fmla="*/ 13240 h 417766"/>
                <a:gd name="connsiteX67" fmla="*/ 20098 w 299656"/>
                <a:gd name="connsiteY67" fmla="*/ 14097 h 417766"/>
                <a:gd name="connsiteX68" fmla="*/ 20098 w 299656"/>
                <a:gd name="connsiteY68" fmla="*/ 14097 h 417766"/>
                <a:gd name="connsiteX69" fmla="*/ 19050 w 299656"/>
                <a:gd name="connsiteY69" fmla="*/ 15049 h 417766"/>
                <a:gd name="connsiteX70" fmla="*/ 19050 w 299656"/>
                <a:gd name="connsiteY70" fmla="*/ 15049 h 417766"/>
                <a:gd name="connsiteX71" fmla="*/ 18002 w 299656"/>
                <a:gd name="connsiteY71" fmla="*/ 16002 h 417766"/>
                <a:gd name="connsiteX72" fmla="*/ 18002 w 299656"/>
                <a:gd name="connsiteY72" fmla="*/ 16002 h 417766"/>
                <a:gd name="connsiteX73" fmla="*/ 17050 w 299656"/>
                <a:gd name="connsiteY73" fmla="*/ 16954 h 417766"/>
                <a:gd name="connsiteX74" fmla="*/ 17050 w 299656"/>
                <a:gd name="connsiteY74" fmla="*/ 16954 h 417766"/>
                <a:gd name="connsiteX75" fmla="*/ 16097 w 299656"/>
                <a:gd name="connsiteY75" fmla="*/ 17907 h 417766"/>
                <a:gd name="connsiteX76" fmla="*/ 16097 w 299656"/>
                <a:gd name="connsiteY76" fmla="*/ 17907 h 417766"/>
                <a:gd name="connsiteX77" fmla="*/ 15145 w 299656"/>
                <a:gd name="connsiteY77" fmla="*/ 18955 h 417766"/>
                <a:gd name="connsiteX78" fmla="*/ 15145 w 299656"/>
                <a:gd name="connsiteY78" fmla="*/ 18955 h 417766"/>
                <a:gd name="connsiteX79" fmla="*/ 14192 w 299656"/>
                <a:gd name="connsiteY79" fmla="*/ 20002 h 417766"/>
                <a:gd name="connsiteX80" fmla="*/ 14192 w 299656"/>
                <a:gd name="connsiteY80" fmla="*/ 20002 h 417766"/>
                <a:gd name="connsiteX81" fmla="*/ 13335 w 299656"/>
                <a:gd name="connsiteY81" fmla="*/ 21050 h 417766"/>
                <a:gd name="connsiteX82" fmla="*/ 13335 w 299656"/>
                <a:gd name="connsiteY82" fmla="*/ 21050 h 417766"/>
                <a:gd name="connsiteX83" fmla="*/ 12478 w 299656"/>
                <a:gd name="connsiteY83" fmla="*/ 22098 h 417766"/>
                <a:gd name="connsiteX84" fmla="*/ 12478 w 299656"/>
                <a:gd name="connsiteY84" fmla="*/ 22098 h 417766"/>
                <a:gd name="connsiteX85" fmla="*/ 11621 w 299656"/>
                <a:gd name="connsiteY85" fmla="*/ 23146 h 417766"/>
                <a:gd name="connsiteX86" fmla="*/ 11621 w 299656"/>
                <a:gd name="connsiteY86" fmla="*/ 23146 h 417766"/>
                <a:gd name="connsiteX87" fmla="*/ 10763 w 299656"/>
                <a:gd name="connsiteY87" fmla="*/ 24289 h 417766"/>
                <a:gd name="connsiteX88" fmla="*/ 10763 w 299656"/>
                <a:gd name="connsiteY88" fmla="*/ 24289 h 417766"/>
                <a:gd name="connsiteX89" fmla="*/ 10001 w 299656"/>
                <a:gd name="connsiteY89" fmla="*/ 25432 h 417766"/>
                <a:gd name="connsiteX90" fmla="*/ 10001 w 299656"/>
                <a:gd name="connsiteY90" fmla="*/ 25432 h 417766"/>
                <a:gd name="connsiteX91" fmla="*/ 9239 w 299656"/>
                <a:gd name="connsiteY91" fmla="*/ 26575 h 417766"/>
                <a:gd name="connsiteX92" fmla="*/ 9239 w 299656"/>
                <a:gd name="connsiteY92" fmla="*/ 26575 h 417766"/>
                <a:gd name="connsiteX93" fmla="*/ 8477 w 299656"/>
                <a:gd name="connsiteY93" fmla="*/ 27717 h 417766"/>
                <a:gd name="connsiteX94" fmla="*/ 8477 w 299656"/>
                <a:gd name="connsiteY94" fmla="*/ 27717 h 417766"/>
                <a:gd name="connsiteX95" fmla="*/ 7811 w 299656"/>
                <a:gd name="connsiteY95" fmla="*/ 28956 h 417766"/>
                <a:gd name="connsiteX96" fmla="*/ 7811 w 299656"/>
                <a:gd name="connsiteY96" fmla="*/ 28956 h 417766"/>
                <a:gd name="connsiteX97" fmla="*/ 7144 w 299656"/>
                <a:gd name="connsiteY97" fmla="*/ 30194 h 417766"/>
                <a:gd name="connsiteX98" fmla="*/ 7144 w 299656"/>
                <a:gd name="connsiteY98" fmla="*/ 30194 h 417766"/>
                <a:gd name="connsiteX99" fmla="*/ 6477 w 299656"/>
                <a:gd name="connsiteY99" fmla="*/ 31432 h 417766"/>
                <a:gd name="connsiteX100" fmla="*/ 6477 w 299656"/>
                <a:gd name="connsiteY100" fmla="*/ 31432 h 417766"/>
                <a:gd name="connsiteX101" fmla="*/ 5810 w 299656"/>
                <a:gd name="connsiteY101" fmla="*/ 32671 h 417766"/>
                <a:gd name="connsiteX102" fmla="*/ 5810 w 299656"/>
                <a:gd name="connsiteY102" fmla="*/ 32671 h 417766"/>
                <a:gd name="connsiteX103" fmla="*/ 5239 w 299656"/>
                <a:gd name="connsiteY103" fmla="*/ 33909 h 417766"/>
                <a:gd name="connsiteX104" fmla="*/ 5239 w 299656"/>
                <a:gd name="connsiteY104" fmla="*/ 33909 h 417766"/>
                <a:gd name="connsiteX105" fmla="*/ 4667 w 299656"/>
                <a:gd name="connsiteY105" fmla="*/ 35147 h 417766"/>
                <a:gd name="connsiteX106" fmla="*/ 4667 w 299656"/>
                <a:gd name="connsiteY106" fmla="*/ 35147 h 417766"/>
                <a:gd name="connsiteX107" fmla="*/ 4096 w 299656"/>
                <a:gd name="connsiteY107" fmla="*/ 36481 h 417766"/>
                <a:gd name="connsiteX108" fmla="*/ 4096 w 299656"/>
                <a:gd name="connsiteY108" fmla="*/ 36481 h 417766"/>
                <a:gd name="connsiteX109" fmla="*/ 3620 w 299656"/>
                <a:gd name="connsiteY109" fmla="*/ 37814 h 417766"/>
                <a:gd name="connsiteX110" fmla="*/ 3620 w 299656"/>
                <a:gd name="connsiteY110" fmla="*/ 37814 h 417766"/>
                <a:gd name="connsiteX111" fmla="*/ 3143 w 299656"/>
                <a:gd name="connsiteY111" fmla="*/ 39148 h 417766"/>
                <a:gd name="connsiteX112" fmla="*/ 3143 w 299656"/>
                <a:gd name="connsiteY112" fmla="*/ 39148 h 417766"/>
                <a:gd name="connsiteX113" fmla="*/ 2667 w 299656"/>
                <a:gd name="connsiteY113" fmla="*/ 40481 h 417766"/>
                <a:gd name="connsiteX114" fmla="*/ 2667 w 299656"/>
                <a:gd name="connsiteY114" fmla="*/ 40481 h 417766"/>
                <a:gd name="connsiteX115" fmla="*/ 2286 w 299656"/>
                <a:gd name="connsiteY115" fmla="*/ 41815 h 417766"/>
                <a:gd name="connsiteX116" fmla="*/ 2286 w 299656"/>
                <a:gd name="connsiteY116" fmla="*/ 41815 h 417766"/>
                <a:gd name="connsiteX117" fmla="*/ 1905 w 299656"/>
                <a:gd name="connsiteY117" fmla="*/ 43148 h 417766"/>
                <a:gd name="connsiteX118" fmla="*/ 1905 w 299656"/>
                <a:gd name="connsiteY118" fmla="*/ 43148 h 417766"/>
                <a:gd name="connsiteX119" fmla="*/ 1524 w 299656"/>
                <a:gd name="connsiteY119" fmla="*/ 44482 h 417766"/>
                <a:gd name="connsiteX120" fmla="*/ 1524 w 299656"/>
                <a:gd name="connsiteY120" fmla="*/ 44482 h 417766"/>
                <a:gd name="connsiteX121" fmla="*/ 1238 w 299656"/>
                <a:gd name="connsiteY121" fmla="*/ 45910 h 417766"/>
                <a:gd name="connsiteX122" fmla="*/ 1238 w 299656"/>
                <a:gd name="connsiteY122" fmla="*/ 45910 h 417766"/>
                <a:gd name="connsiteX123" fmla="*/ 953 w 299656"/>
                <a:gd name="connsiteY123" fmla="*/ 47339 h 417766"/>
                <a:gd name="connsiteX124" fmla="*/ 953 w 299656"/>
                <a:gd name="connsiteY124" fmla="*/ 47339 h 417766"/>
                <a:gd name="connsiteX125" fmla="*/ 667 w 299656"/>
                <a:gd name="connsiteY125" fmla="*/ 48768 h 417766"/>
                <a:gd name="connsiteX126" fmla="*/ 667 w 299656"/>
                <a:gd name="connsiteY126" fmla="*/ 48768 h 417766"/>
                <a:gd name="connsiteX127" fmla="*/ 476 w 299656"/>
                <a:gd name="connsiteY127" fmla="*/ 50197 h 417766"/>
                <a:gd name="connsiteX128" fmla="*/ 476 w 299656"/>
                <a:gd name="connsiteY128" fmla="*/ 50197 h 417766"/>
                <a:gd name="connsiteX129" fmla="*/ 286 w 299656"/>
                <a:gd name="connsiteY129" fmla="*/ 51625 h 417766"/>
                <a:gd name="connsiteX130" fmla="*/ 286 w 299656"/>
                <a:gd name="connsiteY130" fmla="*/ 51625 h 417766"/>
                <a:gd name="connsiteX131" fmla="*/ 190 w 299656"/>
                <a:gd name="connsiteY131" fmla="*/ 53054 h 417766"/>
                <a:gd name="connsiteX132" fmla="*/ 190 w 299656"/>
                <a:gd name="connsiteY132" fmla="*/ 53054 h 417766"/>
                <a:gd name="connsiteX133" fmla="*/ 95 w 299656"/>
                <a:gd name="connsiteY133" fmla="*/ 54483 h 417766"/>
                <a:gd name="connsiteX134" fmla="*/ 95 w 299656"/>
                <a:gd name="connsiteY134" fmla="*/ 54483 h 417766"/>
                <a:gd name="connsiteX135" fmla="*/ 95 w 299656"/>
                <a:gd name="connsiteY135" fmla="*/ 54959 h 417766"/>
                <a:gd name="connsiteX136" fmla="*/ 0 w 299656"/>
                <a:gd name="connsiteY136" fmla="*/ 56864 h 417766"/>
                <a:gd name="connsiteX137" fmla="*/ 0 w 299656"/>
                <a:gd name="connsiteY137" fmla="*/ 57340 h 417766"/>
                <a:gd name="connsiteX138" fmla="*/ 0 w 299656"/>
                <a:gd name="connsiteY138" fmla="*/ 57340 h 417766"/>
                <a:gd name="connsiteX139" fmla="*/ 0 w 299656"/>
                <a:gd name="connsiteY139" fmla="*/ 77343 h 417766"/>
                <a:gd name="connsiteX140" fmla="*/ 0 w 299656"/>
                <a:gd name="connsiteY140" fmla="*/ 359855 h 417766"/>
                <a:gd name="connsiteX141" fmla="*/ 57626 w 299656"/>
                <a:gd name="connsiteY141" fmla="*/ 417767 h 417766"/>
                <a:gd name="connsiteX142" fmla="*/ 57626 w 299656"/>
                <a:gd name="connsiteY142" fmla="*/ 417767 h 417766"/>
                <a:gd name="connsiteX143" fmla="*/ 57626 w 299656"/>
                <a:gd name="connsiteY143" fmla="*/ 0 h 417766"/>
                <a:gd name="connsiteX144" fmla="*/ 57626 w 299656"/>
                <a:gd name="connsiteY144" fmla="*/ 0 h 417766"/>
                <a:gd name="connsiteX145" fmla="*/ 57626 w 299656"/>
                <a:gd name="connsiteY145" fmla="*/ 0 h 417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299656" h="417766">
                  <a:moveTo>
                    <a:pt x="57626" y="417767"/>
                  </a:moveTo>
                  <a:lnTo>
                    <a:pt x="77629" y="417767"/>
                  </a:lnTo>
                  <a:cubicBezTo>
                    <a:pt x="109347" y="417767"/>
                    <a:pt x="135255" y="391858"/>
                    <a:pt x="135255" y="360140"/>
                  </a:cubicBezTo>
                  <a:lnTo>
                    <a:pt x="135255" y="216217"/>
                  </a:lnTo>
                  <a:cubicBezTo>
                    <a:pt x="135255" y="171640"/>
                    <a:pt x="171640" y="135255"/>
                    <a:pt x="216218" y="135255"/>
                  </a:cubicBezTo>
                  <a:lnTo>
                    <a:pt x="242030" y="135255"/>
                  </a:lnTo>
                  <a:cubicBezTo>
                    <a:pt x="273748" y="135255"/>
                    <a:pt x="299656" y="109347"/>
                    <a:pt x="299656" y="77629"/>
                  </a:cubicBezTo>
                  <a:lnTo>
                    <a:pt x="299656" y="57626"/>
                  </a:lnTo>
                  <a:cubicBezTo>
                    <a:pt x="299656" y="25908"/>
                    <a:pt x="273748" y="0"/>
                    <a:pt x="242030" y="0"/>
                  </a:cubicBezTo>
                  <a:lnTo>
                    <a:pt x="77629" y="0"/>
                  </a:lnTo>
                  <a:lnTo>
                    <a:pt x="57626" y="0"/>
                  </a:lnTo>
                  <a:lnTo>
                    <a:pt x="56197" y="0"/>
                  </a:lnTo>
                  <a:lnTo>
                    <a:pt x="56197" y="0"/>
                  </a:lnTo>
                  <a:lnTo>
                    <a:pt x="54769" y="95"/>
                  </a:lnTo>
                  <a:lnTo>
                    <a:pt x="54769" y="95"/>
                  </a:lnTo>
                  <a:lnTo>
                    <a:pt x="53340" y="190"/>
                  </a:lnTo>
                  <a:lnTo>
                    <a:pt x="53340" y="190"/>
                  </a:lnTo>
                  <a:lnTo>
                    <a:pt x="51911" y="286"/>
                  </a:lnTo>
                  <a:lnTo>
                    <a:pt x="51911" y="286"/>
                  </a:lnTo>
                  <a:lnTo>
                    <a:pt x="50482" y="476"/>
                  </a:lnTo>
                  <a:lnTo>
                    <a:pt x="50482" y="476"/>
                  </a:lnTo>
                  <a:lnTo>
                    <a:pt x="49054" y="667"/>
                  </a:lnTo>
                  <a:lnTo>
                    <a:pt x="49054" y="667"/>
                  </a:lnTo>
                  <a:lnTo>
                    <a:pt x="47625" y="857"/>
                  </a:lnTo>
                  <a:lnTo>
                    <a:pt x="47625" y="857"/>
                  </a:lnTo>
                  <a:cubicBezTo>
                    <a:pt x="47149" y="952"/>
                    <a:pt x="46672" y="1048"/>
                    <a:pt x="46196" y="1143"/>
                  </a:cubicBezTo>
                  <a:lnTo>
                    <a:pt x="46196" y="1143"/>
                  </a:lnTo>
                  <a:lnTo>
                    <a:pt x="44768" y="1429"/>
                  </a:lnTo>
                  <a:lnTo>
                    <a:pt x="44768" y="1429"/>
                  </a:lnTo>
                  <a:lnTo>
                    <a:pt x="43339" y="1809"/>
                  </a:lnTo>
                  <a:lnTo>
                    <a:pt x="43339" y="1809"/>
                  </a:lnTo>
                  <a:lnTo>
                    <a:pt x="42005" y="2191"/>
                  </a:lnTo>
                  <a:lnTo>
                    <a:pt x="42005" y="2191"/>
                  </a:lnTo>
                  <a:lnTo>
                    <a:pt x="40672" y="2572"/>
                  </a:lnTo>
                  <a:lnTo>
                    <a:pt x="40672" y="2572"/>
                  </a:lnTo>
                  <a:lnTo>
                    <a:pt x="39338" y="3048"/>
                  </a:lnTo>
                  <a:lnTo>
                    <a:pt x="39338" y="3048"/>
                  </a:lnTo>
                  <a:lnTo>
                    <a:pt x="38005" y="3524"/>
                  </a:lnTo>
                  <a:lnTo>
                    <a:pt x="38005" y="3524"/>
                  </a:lnTo>
                  <a:lnTo>
                    <a:pt x="36671" y="4000"/>
                  </a:lnTo>
                  <a:lnTo>
                    <a:pt x="36671" y="4000"/>
                  </a:lnTo>
                  <a:lnTo>
                    <a:pt x="35338" y="4572"/>
                  </a:lnTo>
                  <a:lnTo>
                    <a:pt x="35338" y="4572"/>
                  </a:lnTo>
                  <a:lnTo>
                    <a:pt x="34099" y="5143"/>
                  </a:lnTo>
                  <a:lnTo>
                    <a:pt x="34099" y="5143"/>
                  </a:lnTo>
                  <a:lnTo>
                    <a:pt x="32861" y="5715"/>
                  </a:lnTo>
                  <a:lnTo>
                    <a:pt x="32861" y="5715"/>
                  </a:lnTo>
                  <a:lnTo>
                    <a:pt x="31623" y="6382"/>
                  </a:lnTo>
                  <a:lnTo>
                    <a:pt x="31623" y="6382"/>
                  </a:lnTo>
                  <a:cubicBezTo>
                    <a:pt x="31242" y="6572"/>
                    <a:pt x="30766" y="6763"/>
                    <a:pt x="30385" y="7048"/>
                  </a:cubicBezTo>
                  <a:lnTo>
                    <a:pt x="30385" y="7048"/>
                  </a:lnTo>
                  <a:lnTo>
                    <a:pt x="29146" y="7715"/>
                  </a:lnTo>
                  <a:lnTo>
                    <a:pt x="29146" y="7715"/>
                  </a:lnTo>
                  <a:cubicBezTo>
                    <a:pt x="28765" y="7906"/>
                    <a:pt x="28385" y="8191"/>
                    <a:pt x="27908" y="8382"/>
                  </a:cubicBezTo>
                  <a:lnTo>
                    <a:pt x="27908" y="8382"/>
                  </a:lnTo>
                  <a:lnTo>
                    <a:pt x="26765" y="9144"/>
                  </a:lnTo>
                  <a:lnTo>
                    <a:pt x="26765" y="9144"/>
                  </a:lnTo>
                  <a:lnTo>
                    <a:pt x="25622" y="9906"/>
                  </a:lnTo>
                  <a:lnTo>
                    <a:pt x="25622" y="9906"/>
                  </a:lnTo>
                  <a:lnTo>
                    <a:pt x="24479" y="10668"/>
                  </a:lnTo>
                  <a:lnTo>
                    <a:pt x="24479" y="10668"/>
                  </a:lnTo>
                  <a:lnTo>
                    <a:pt x="23336" y="11525"/>
                  </a:lnTo>
                  <a:lnTo>
                    <a:pt x="23336" y="11525"/>
                  </a:lnTo>
                  <a:lnTo>
                    <a:pt x="22193" y="12382"/>
                  </a:lnTo>
                  <a:lnTo>
                    <a:pt x="22193" y="12382"/>
                  </a:lnTo>
                  <a:cubicBezTo>
                    <a:pt x="21812" y="12668"/>
                    <a:pt x="21431" y="12954"/>
                    <a:pt x="21146" y="13240"/>
                  </a:cubicBezTo>
                  <a:lnTo>
                    <a:pt x="21146" y="13240"/>
                  </a:lnTo>
                  <a:lnTo>
                    <a:pt x="20098" y="14097"/>
                  </a:lnTo>
                  <a:lnTo>
                    <a:pt x="20098" y="14097"/>
                  </a:lnTo>
                  <a:lnTo>
                    <a:pt x="19050" y="15049"/>
                  </a:lnTo>
                  <a:lnTo>
                    <a:pt x="19050" y="15049"/>
                  </a:lnTo>
                  <a:lnTo>
                    <a:pt x="18002" y="16002"/>
                  </a:lnTo>
                  <a:lnTo>
                    <a:pt x="18002" y="16002"/>
                  </a:lnTo>
                  <a:lnTo>
                    <a:pt x="17050" y="16954"/>
                  </a:lnTo>
                  <a:lnTo>
                    <a:pt x="17050" y="16954"/>
                  </a:lnTo>
                  <a:lnTo>
                    <a:pt x="16097" y="17907"/>
                  </a:lnTo>
                  <a:lnTo>
                    <a:pt x="16097" y="17907"/>
                  </a:lnTo>
                  <a:lnTo>
                    <a:pt x="15145" y="18955"/>
                  </a:lnTo>
                  <a:lnTo>
                    <a:pt x="15145" y="18955"/>
                  </a:lnTo>
                  <a:lnTo>
                    <a:pt x="14192" y="20002"/>
                  </a:lnTo>
                  <a:lnTo>
                    <a:pt x="14192" y="20002"/>
                  </a:lnTo>
                  <a:lnTo>
                    <a:pt x="13335" y="21050"/>
                  </a:lnTo>
                  <a:lnTo>
                    <a:pt x="13335" y="21050"/>
                  </a:lnTo>
                  <a:cubicBezTo>
                    <a:pt x="13049" y="21431"/>
                    <a:pt x="12763" y="21812"/>
                    <a:pt x="12478" y="22098"/>
                  </a:cubicBezTo>
                  <a:lnTo>
                    <a:pt x="12478" y="22098"/>
                  </a:lnTo>
                  <a:cubicBezTo>
                    <a:pt x="12192" y="22479"/>
                    <a:pt x="11906" y="22860"/>
                    <a:pt x="11621" y="23146"/>
                  </a:cubicBezTo>
                  <a:lnTo>
                    <a:pt x="11621" y="23146"/>
                  </a:lnTo>
                  <a:lnTo>
                    <a:pt x="10763" y="24289"/>
                  </a:lnTo>
                  <a:lnTo>
                    <a:pt x="10763" y="24289"/>
                  </a:lnTo>
                  <a:lnTo>
                    <a:pt x="10001" y="25432"/>
                  </a:lnTo>
                  <a:lnTo>
                    <a:pt x="10001" y="25432"/>
                  </a:lnTo>
                  <a:lnTo>
                    <a:pt x="9239" y="26575"/>
                  </a:lnTo>
                  <a:lnTo>
                    <a:pt x="9239" y="26575"/>
                  </a:lnTo>
                  <a:lnTo>
                    <a:pt x="8477" y="27717"/>
                  </a:lnTo>
                  <a:lnTo>
                    <a:pt x="8477" y="27717"/>
                  </a:lnTo>
                  <a:lnTo>
                    <a:pt x="7811" y="28956"/>
                  </a:lnTo>
                  <a:lnTo>
                    <a:pt x="7811" y="28956"/>
                  </a:lnTo>
                  <a:lnTo>
                    <a:pt x="7144" y="30194"/>
                  </a:lnTo>
                  <a:lnTo>
                    <a:pt x="7144" y="30194"/>
                  </a:lnTo>
                  <a:lnTo>
                    <a:pt x="6477" y="31432"/>
                  </a:lnTo>
                  <a:lnTo>
                    <a:pt x="6477" y="31432"/>
                  </a:lnTo>
                  <a:lnTo>
                    <a:pt x="5810" y="32671"/>
                  </a:lnTo>
                  <a:lnTo>
                    <a:pt x="5810" y="32671"/>
                  </a:lnTo>
                  <a:lnTo>
                    <a:pt x="5239" y="33909"/>
                  </a:lnTo>
                  <a:lnTo>
                    <a:pt x="5239" y="33909"/>
                  </a:lnTo>
                  <a:cubicBezTo>
                    <a:pt x="5048" y="34290"/>
                    <a:pt x="4858" y="34766"/>
                    <a:pt x="4667" y="35147"/>
                  </a:cubicBezTo>
                  <a:lnTo>
                    <a:pt x="4667" y="35147"/>
                  </a:lnTo>
                  <a:lnTo>
                    <a:pt x="4096" y="36481"/>
                  </a:lnTo>
                  <a:lnTo>
                    <a:pt x="4096" y="36481"/>
                  </a:lnTo>
                  <a:lnTo>
                    <a:pt x="3620" y="37814"/>
                  </a:lnTo>
                  <a:lnTo>
                    <a:pt x="3620" y="37814"/>
                  </a:lnTo>
                  <a:lnTo>
                    <a:pt x="3143" y="39148"/>
                  </a:lnTo>
                  <a:lnTo>
                    <a:pt x="3143" y="39148"/>
                  </a:lnTo>
                  <a:lnTo>
                    <a:pt x="2667" y="40481"/>
                  </a:lnTo>
                  <a:lnTo>
                    <a:pt x="2667" y="40481"/>
                  </a:lnTo>
                  <a:lnTo>
                    <a:pt x="2286" y="41815"/>
                  </a:lnTo>
                  <a:lnTo>
                    <a:pt x="2286" y="41815"/>
                  </a:lnTo>
                  <a:lnTo>
                    <a:pt x="1905" y="43148"/>
                  </a:lnTo>
                  <a:lnTo>
                    <a:pt x="1905" y="43148"/>
                  </a:lnTo>
                  <a:lnTo>
                    <a:pt x="1524" y="44482"/>
                  </a:lnTo>
                  <a:lnTo>
                    <a:pt x="1524" y="44482"/>
                  </a:lnTo>
                  <a:lnTo>
                    <a:pt x="1238" y="45910"/>
                  </a:lnTo>
                  <a:lnTo>
                    <a:pt x="1238" y="45910"/>
                  </a:lnTo>
                  <a:cubicBezTo>
                    <a:pt x="1143" y="46387"/>
                    <a:pt x="1048" y="46863"/>
                    <a:pt x="953" y="47339"/>
                  </a:cubicBezTo>
                  <a:lnTo>
                    <a:pt x="953" y="47339"/>
                  </a:lnTo>
                  <a:lnTo>
                    <a:pt x="667" y="48768"/>
                  </a:lnTo>
                  <a:lnTo>
                    <a:pt x="667" y="48768"/>
                  </a:lnTo>
                  <a:lnTo>
                    <a:pt x="476" y="50197"/>
                  </a:lnTo>
                  <a:lnTo>
                    <a:pt x="476" y="50197"/>
                  </a:lnTo>
                  <a:lnTo>
                    <a:pt x="286" y="51625"/>
                  </a:lnTo>
                  <a:lnTo>
                    <a:pt x="286" y="51625"/>
                  </a:lnTo>
                  <a:lnTo>
                    <a:pt x="190" y="53054"/>
                  </a:lnTo>
                  <a:lnTo>
                    <a:pt x="190" y="53054"/>
                  </a:lnTo>
                  <a:lnTo>
                    <a:pt x="95" y="54483"/>
                  </a:lnTo>
                  <a:lnTo>
                    <a:pt x="95" y="54483"/>
                  </a:lnTo>
                  <a:lnTo>
                    <a:pt x="95" y="54959"/>
                  </a:lnTo>
                  <a:cubicBezTo>
                    <a:pt x="95" y="55626"/>
                    <a:pt x="95" y="56197"/>
                    <a:pt x="0" y="56864"/>
                  </a:cubicBezTo>
                  <a:lnTo>
                    <a:pt x="0" y="57340"/>
                  </a:lnTo>
                  <a:lnTo>
                    <a:pt x="0" y="57340"/>
                  </a:lnTo>
                  <a:lnTo>
                    <a:pt x="0" y="77343"/>
                  </a:lnTo>
                  <a:lnTo>
                    <a:pt x="0" y="359855"/>
                  </a:lnTo>
                  <a:cubicBezTo>
                    <a:pt x="0" y="391858"/>
                    <a:pt x="25908" y="417767"/>
                    <a:pt x="57626" y="417767"/>
                  </a:cubicBezTo>
                  <a:lnTo>
                    <a:pt x="57626" y="417767"/>
                  </a:lnTo>
                  <a:close/>
                  <a:moveTo>
                    <a:pt x="57626" y="0"/>
                  </a:moveTo>
                  <a:lnTo>
                    <a:pt x="57626" y="0"/>
                  </a:lnTo>
                  <a:lnTo>
                    <a:pt x="57626"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2" name="Freeform: Shape 71">
              <a:extLst>
                <a:ext uri="{FF2B5EF4-FFF2-40B4-BE49-F238E27FC236}">
                  <a16:creationId xmlns:a16="http://schemas.microsoft.com/office/drawing/2014/main" id="{8A3E5852-F6AA-45E3-A2C0-3E71F79A6554}"/>
                </a:ext>
              </a:extLst>
            </p:cNvPr>
            <p:cNvSpPr/>
            <p:nvPr/>
          </p:nvSpPr>
          <p:spPr>
            <a:xfrm>
              <a:off x="75454" y="4553410"/>
              <a:ext cx="628078" cy="867822"/>
            </a:xfrm>
            <a:custGeom>
              <a:avLst/>
              <a:gdLst>
                <a:gd name="connsiteX0" fmla="*/ 550069 w 628078"/>
                <a:gd name="connsiteY0" fmla="*/ 300609 h 867822"/>
                <a:gd name="connsiteX1" fmla="*/ 570452 w 628078"/>
                <a:gd name="connsiteY1" fmla="*/ 300609 h 867822"/>
                <a:gd name="connsiteX2" fmla="*/ 628079 w 628078"/>
                <a:gd name="connsiteY2" fmla="*/ 242983 h 867822"/>
                <a:gd name="connsiteX3" fmla="*/ 628079 w 628078"/>
                <a:gd name="connsiteY3" fmla="*/ 57626 h 867822"/>
                <a:gd name="connsiteX4" fmla="*/ 570452 w 628078"/>
                <a:gd name="connsiteY4" fmla="*/ 0 h 867822"/>
                <a:gd name="connsiteX5" fmla="*/ 216599 w 628078"/>
                <a:gd name="connsiteY5" fmla="*/ 0 h 867822"/>
                <a:gd name="connsiteX6" fmla="*/ 158972 w 628078"/>
                <a:gd name="connsiteY6" fmla="*/ 857 h 867822"/>
                <a:gd name="connsiteX7" fmla="*/ 158972 w 628078"/>
                <a:gd name="connsiteY7" fmla="*/ 212884 h 867822"/>
                <a:gd name="connsiteX8" fmla="*/ 78010 w 628078"/>
                <a:gd name="connsiteY8" fmla="*/ 293846 h 867822"/>
                <a:gd name="connsiteX9" fmla="*/ 57626 w 628078"/>
                <a:gd name="connsiteY9" fmla="*/ 293846 h 867822"/>
                <a:gd name="connsiteX10" fmla="*/ 0 w 628078"/>
                <a:gd name="connsiteY10" fmla="*/ 352901 h 867822"/>
                <a:gd name="connsiteX11" fmla="*/ 0 w 628078"/>
                <a:gd name="connsiteY11" fmla="*/ 464153 h 867822"/>
                <a:gd name="connsiteX12" fmla="*/ 0 w 628078"/>
                <a:gd name="connsiteY12" fmla="*/ 520351 h 867822"/>
                <a:gd name="connsiteX13" fmla="*/ 0 w 628078"/>
                <a:gd name="connsiteY13" fmla="*/ 810197 h 867822"/>
                <a:gd name="connsiteX14" fmla="*/ 57626 w 628078"/>
                <a:gd name="connsiteY14" fmla="*/ 867823 h 867822"/>
                <a:gd name="connsiteX15" fmla="*/ 252413 w 628078"/>
                <a:gd name="connsiteY15" fmla="*/ 867823 h 867822"/>
                <a:gd name="connsiteX16" fmla="*/ 310039 w 628078"/>
                <a:gd name="connsiteY16" fmla="*/ 866965 h 867822"/>
                <a:gd name="connsiteX17" fmla="*/ 310039 w 628078"/>
                <a:gd name="connsiteY17" fmla="*/ 660559 h 867822"/>
                <a:gd name="connsiteX18" fmla="*/ 391001 w 628078"/>
                <a:gd name="connsiteY18" fmla="*/ 579596 h 867822"/>
                <a:gd name="connsiteX19" fmla="*/ 411385 w 628078"/>
                <a:gd name="connsiteY19" fmla="*/ 579596 h 867822"/>
                <a:gd name="connsiteX20" fmla="*/ 469011 w 628078"/>
                <a:gd name="connsiteY20" fmla="*/ 520541 h 867822"/>
                <a:gd name="connsiteX21" fmla="*/ 469011 w 628078"/>
                <a:gd name="connsiteY21" fmla="*/ 381667 h 867822"/>
                <a:gd name="connsiteX22" fmla="*/ 550069 w 628078"/>
                <a:gd name="connsiteY22" fmla="*/ 300609 h 867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28078" h="867822">
                  <a:moveTo>
                    <a:pt x="550069" y="300609"/>
                  </a:moveTo>
                  <a:lnTo>
                    <a:pt x="570452" y="300609"/>
                  </a:lnTo>
                  <a:cubicBezTo>
                    <a:pt x="602171" y="300609"/>
                    <a:pt x="628079" y="274701"/>
                    <a:pt x="628079" y="242983"/>
                  </a:cubicBezTo>
                  <a:lnTo>
                    <a:pt x="628079" y="57626"/>
                  </a:lnTo>
                  <a:cubicBezTo>
                    <a:pt x="628079" y="25908"/>
                    <a:pt x="602171" y="0"/>
                    <a:pt x="570452" y="0"/>
                  </a:cubicBezTo>
                  <a:lnTo>
                    <a:pt x="216599" y="0"/>
                  </a:lnTo>
                  <a:lnTo>
                    <a:pt x="158972" y="857"/>
                  </a:lnTo>
                  <a:lnTo>
                    <a:pt x="158972" y="212884"/>
                  </a:lnTo>
                  <a:cubicBezTo>
                    <a:pt x="158972" y="257461"/>
                    <a:pt x="122587" y="293846"/>
                    <a:pt x="78010" y="293846"/>
                  </a:cubicBezTo>
                  <a:lnTo>
                    <a:pt x="57626" y="293846"/>
                  </a:lnTo>
                  <a:cubicBezTo>
                    <a:pt x="25908" y="293846"/>
                    <a:pt x="0" y="320421"/>
                    <a:pt x="0" y="352901"/>
                  </a:cubicBezTo>
                  <a:lnTo>
                    <a:pt x="0" y="464153"/>
                  </a:lnTo>
                  <a:lnTo>
                    <a:pt x="0" y="520351"/>
                  </a:lnTo>
                  <a:lnTo>
                    <a:pt x="0" y="810197"/>
                  </a:lnTo>
                  <a:cubicBezTo>
                    <a:pt x="0" y="841915"/>
                    <a:pt x="25908" y="867823"/>
                    <a:pt x="57626" y="867823"/>
                  </a:cubicBezTo>
                  <a:lnTo>
                    <a:pt x="252413" y="867823"/>
                  </a:lnTo>
                  <a:lnTo>
                    <a:pt x="310039" y="866965"/>
                  </a:lnTo>
                  <a:lnTo>
                    <a:pt x="310039" y="660559"/>
                  </a:lnTo>
                  <a:cubicBezTo>
                    <a:pt x="310039" y="615982"/>
                    <a:pt x="346424" y="579596"/>
                    <a:pt x="391001" y="579596"/>
                  </a:cubicBezTo>
                  <a:lnTo>
                    <a:pt x="411385" y="579596"/>
                  </a:lnTo>
                  <a:cubicBezTo>
                    <a:pt x="443103" y="579596"/>
                    <a:pt x="469011" y="553022"/>
                    <a:pt x="469011" y="520541"/>
                  </a:cubicBezTo>
                  <a:lnTo>
                    <a:pt x="469011" y="381667"/>
                  </a:lnTo>
                  <a:cubicBezTo>
                    <a:pt x="469011" y="336995"/>
                    <a:pt x="505397" y="300609"/>
                    <a:pt x="550069" y="3006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3" name="Freeform: Shape 72">
              <a:extLst>
                <a:ext uri="{FF2B5EF4-FFF2-40B4-BE49-F238E27FC236}">
                  <a16:creationId xmlns:a16="http://schemas.microsoft.com/office/drawing/2014/main" id="{AF4DA893-5D5A-4489-A2A8-083227624CFF}"/>
                </a:ext>
              </a:extLst>
            </p:cNvPr>
            <p:cNvSpPr/>
            <p:nvPr/>
          </p:nvSpPr>
          <p:spPr>
            <a:xfrm>
              <a:off x="234712" y="4126976"/>
              <a:ext cx="1892046" cy="1432274"/>
            </a:xfrm>
            <a:custGeom>
              <a:avLst/>
              <a:gdLst>
                <a:gd name="connsiteX0" fmla="*/ 388906 w 1892046"/>
                <a:gd name="connsiteY0" fmla="*/ 1432274 h 1432274"/>
                <a:gd name="connsiteX1" fmla="*/ 542068 w 1892046"/>
                <a:gd name="connsiteY1" fmla="*/ 1432274 h 1432274"/>
                <a:gd name="connsiteX2" fmla="*/ 624364 w 1892046"/>
                <a:gd name="connsiteY2" fmla="*/ 1362266 h 1432274"/>
                <a:gd name="connsiteX3" fmla="*/ 704279 w 1892046"/>
                <a:gd name="connsiteY3" fmla="*/ 1294352 h 1432274"/>
                <a:gd name="connsiteX4" fmla="*/ 1017461 w 1892046"/>
                <a:gd name="connsiteY4" fmla="*/ 1294352 h 1432274"/>
                <a:gd name="connsiteX5" fmla="*/ 1100042 w 1892046"/>
                <a:gd name="connsiteY5" fmla="*/ 1222724 h 1432274"/>
                <a:gd name="connsiteX6" fmla="*/ 1177576 w 1892046"/>
                <a:gd name="connsiteY6" fmla="*/ 1153287 h 1432274"/>
                <a:gd name="connsiteX7" fmla="*/ 1258253 w 1892046"/>
                <a:gd name="connsiteY7" fmla="*/ 1069943 h 1432274"/>
                <a:gd name="connsiteX8" fmla="*/ 1258253 w 1892046"/>
                <a:gd name="connsiteY8" fmla="*/ 796194 h 1432274"/>
                <a:gd name="connsiteX9" fmla="*/ 1337405 w 1892046"/>
                <a:gd name="connsiteY9" fmla="*/ 715232 h 1432274"/>
                <a:gd name="connsiteX10" fmla="*/ 1417701 w 1892046"/>
                <a:gd name="connsiteY10" fmla="*/ 645605 h 1432274"/>
                <a:gd name="connsiteX11" fmla="*/ 1495235 w 1892046"/>
                <a:gd name="connsiteY11" fmla="*/ 578072 h 1432274"/>
                <a:gd name="connsiteX12" fmla="*/ 1576292 w 1892046"/>
                <a:gd name="connsiteY12" fmla="*/ 495681 h 1432274"/>
                <a:gd name="connsiteX13" fmla="*/ 1657255 w 1892046"/>
                <a:gd name="connsiteY13" fmla="*/ 415671 h 1432274"/>
                <a:gd name="connsiteX14" fmla="*/ 1833658 w 1892046"/>
                <a:gd name="connsiteY14" fmla="*/ 415671 h 1432274"/>
                <a:gd name="connsiteX15" fmla="*/ 1892046 w 1892046"/>
                <a:gd name="connsiteY15" fmla="*/ 363188 h 1432274"/>
                <a:gd name="connsiteX16" fmla="*/ 1891951 w 1892046"/>
                <a:gd name="connsiteY16" fmla="*/ 273177 h 1432274"/>
                <a:gd name="connsiteX17" fmla="*/ 1630299 w 1892046"/>
                <a:gd name="connsiteY17" fmla="*/ 273844 h 1432274"/>
                <a:gd name="connsiteX18" fmla="*/ 1572673 w 1892046"/>
                <a:gd name="connsiteY18" fmla="*/ 216217 h 1432274"/>
                <a:gd name="connsiteX19" fmla="*/ 1572673 w 1892046"/>
                <a:gd name="connsiteY19" fmla="*/ 215551 h 1432274"/>
                <a:gd name="connsiteX20" fmla="*/ 1572387 w 1892046"/>
                <a:gd name="connsiteY20" fmla="*/ 215551 h 1432274"/>
                <a:gd name="connsiteX21" fmla="*/ 1572387 w 1892046"/>
                <a:gd name="connsiteY21" fmla="*/ 194691 h 1432274"/>
                <a:gd name="connsiteX22" fmla="*/ 1514761 w 1892046"/>
                <a:gd name="connsiteY22" fmla="*/ 137065 h 1432274"/>
                <a:gd name="connsiteX23" fmla="*/ 1028795 w 1892046"/>
                <a:gd name="connsiteY23" fmla="*/ 137065 h 1432274"/>
                <a:gd name="connsiteX24" fmla="*/ 1028986 w 1892046"/>
                <a:gd name="connsiteY24" fmla="*/ 137065 h 1432274"/>
                <a:gd name="connsiteX25" fmla="*/ 852869 w 1892046"/>
                <a:gd name="connsiteY25" fmla="*/ 137065 h 1432274"/>
                <a:gd name="connsiteX26" fmla="*/ 771906 w 1892046"/>
                <a:gd name="connsiteY26" fmla="*/ 56959 h 1432274"/>
                <a:gd name="connsiteX27" fmla="*/ 714280 w 1892046"/>
                <a:gd name="connsiteY27" fmla="*/ 0 h 1432274"/>
                <a:gd name="connsiteX28" fmla="*/ 57626 w 1892046"/>
                <a:gd name="connsiteY28" fmla="*/ 0 h 1432274"/>
                <a:gd name="connsiteX29" fmla="*/ 0 w 1892046"/>
                <a:gd name="connsiteY29" fmla="*/ 57626 h 1432274"/>
                <a:gd name="connsiteX30" fmla="*/ 0 w 1892046"/>
                <a:gd name="connsiteY30" fmla="*/ 288798 h 1432274"/>
                <a:gd name="connsiteX31" fmla="*/ 95 w 1892046"/>
                <a:gd name="connsiteY31" fmla="*/ 291655 h 1432274"/>
                <a:gd name="connsiteX32" fmla="*/ 95 w 1892046"/>
                <a:gd name="connsiteY32" fmla="*/ 299656 h 1432274"/>
                <a:gd name="connsiteX33" fmla="*/ 0 w 1892046"/>
                <a:gd name="connsiteY33" fmla="*/ 303466 h 1432274"/>
                <a:gd name="connsiteX34" fmla="*/ 0 w 1892046"/>
                <a:gd name="connsiteY34" fmla="*/ 427387 h 1432274"/>
                <a:gd name="connsiteX35" fmla="*/ 57341 w 1892046"/>
                <a:gd name="connsiteY35" fmla="*/ 426530 h 1432274"/>
                <a:gd name="connsiteX36" fmla="*/ 411099 w 1892046"/>
                <a:gd name="connsiteY36" fmla="*/ 426530 h 1432274"/>
                <a:gd name="connsiteX37" fmla="*/ 468725 w 1892046"/>
                <a:gd name="connsiteY37" fmla="*/ 484156 h 1432274"/>
                <a:gd name="connsiteX38" fmla="*/ 468725 w 1892046"/>
                <a:gd name="connsiteY38" fmla="*/ 669512 h 1432274"/>
                <a:gd name="connsiteX39" fmla="*/ 411099 w 1892046"/>
                <a:gd name="connsiteY39" fmla="*/ 727138 h 1432274"/>
                <a:gd name="connsiteX40" fmla="*/ 390716 w 1892046"/>
                <a:gd name="connsiteY40" fmla="*/ 727138 h 1432274"/>
                <a:gd name="connsiteX41" fmla="*/ 309753 w 1892046"/>
                <a:gd name="connsiteY41" fmla="*/ 808101 h 1432274"/>
                <a:gd name="connsiteX42" fmla="*/ 309753 w 1892046"/>
                <a:gd name="connsiteY42" fmla="*/ 946975 h 1432274"/>
                <a:gd name="connsiteX43" fmla="*/ 252127 w 1892046"/>
                <a:gd name="connsiteY43" fmla="*/ 1006030 h 1432274"/>
                <a:gd name="connsiteX44" fmla="*/ 231743 w 1892046"/>
                <a:gd name="connsiteY44" fmla="*/ 1006030 h 1432274"/>
                <a:gd name="connsiteX45" fmla="*/ 150781 w 1892046"/>
                <a:gd name="connsiteY45" fmla="*/ 1086993 h 1432274"/>
                <a:gd name="connsiteX46" fmla="*/ 150781 w 1892046"/>
                <a:gd name="connsiteY46" fmla="*/ 1293495 h 1432274"/>
                <a:gd name="connsiteX47" fmla="*/ 107347 w 1892046"/>
                <a:gd name="connsiteY47" fmla="*/ 1294162 h 1432274"/>
                <a:gd name="connsiteX48" fmla="*/ 113348 w 1892046"/>
                <a:gd name="connsiteY48" fmla="*/ 1294352 h 1432274"/>
                <a:gd name="connsiteX49" fmla="*/ 226600 w 1892046"/>
                <a:gd name="connsiteY49" fmla="*/ 1294352 h 1432274"/>
                <a:gd name="connsiteX50" fmla="*/ 306515 w 1892046"/>
                <a:gd name="connsiteY50" fmla="*/ 1362266 h 1432274"/>
                <a:gd name="connsiteX51" fmla="*/ 388906 w 1892046"/>
                <a:gd name="connsiteY51" fmla="*/ 1432274 h 143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892046" h="1432274">
                  <a:moveTo>
                    <a:pt x="388906" y="1432274"/>
                  </a:moveTo>
                  <a:lnTo>
                    <a:pt x="542068" y="1432274"/>
                  </a:lnTo>
                  <a:cubicBezTo>
                    <a:pt x="583406" y="1432274"/>
                    <a:pt x="617982" y="1401794"/>
                    <a:pt x="624364" y="1362266"/>
                  </a:cubicBezTo>
                  <a:cubicBezTo>
                    <a:pt x="630841" y="1322737"/>
                    <a:pt x="664274" y="1294352"/>
                    <a:pt x="704279" y="1294352"/>
                  </a:cubicBezTo>
                  <a:lnTo>
                    <a:pt x="1017461" y="1294352"/>
                  </a:lnTo>
                  <a:cubicBezTo>
                    <a:pt x="1059371" y="1294352"/>
                    <a:pt x="1094232" y="1263110"/>
                    <a:pt x="1100042" y="1222724"/>
                  </a:cubicBezTo>
                  <a:cubicBezTo>
                    <a:pt x="1105662" y="1183481"/>
                    <a:pt x="1137952" y="1154526"/>
                    <a:pt x="1177576" y="1153287"/>
                  </a:cubicBezTo>
                  <a:cubicBezTo>
                    <a:pt x="1222248" y="1151858"/>
                    <a:pt x="1258253" y="1114901"/>
                    <a:pt x="1258253" y="1069943"/>
                  </a:cubicBezTo>
                  <a:lnTo>
                    <a:pt x="1258253" y="796194"/>
                  </a:lnTo>
                  <a:cubicBezTo>
                    <a:pt x="1258253" y="752284"/>
                    <a:pt x="1293400" y="716280"/>
                    <a:pt x="1337405" y="715232"/>
                  </a:cubicBezTo>
                  <a:cubicBezTo>
                    <a:pt x="1377696" y="714280"/>
                    <a:pt x="1411224" y="684371"/>
                    <a:pt x="1417701" y="645605"/>
                  </a:cubicBezTo>
                  <a:cubicBezTo>
                    <a:pt x="1424178" y="607123"/>
                    <a:pt x="1456182" y="579215"/>
                    <a:pt x="1495235" y="578072"/>
                  </a:cubicBezTo>
                  <a:cubicBezTo>
                    <a:pt x="1539716" y="576834"/>
                    <a:pt x="1575721" y="540353"/>
                    <a:pt x="1576292" y="495681"/>
                  </a:cubicBezTo>
                  <a:cubicBezTo>
                    <a:pt x="1576864" y="451390"/>
                    <a:pt x="1613059" y="415671"/>
                    <a:pt x="1657255" y="415671"/>
                  </a:cubicBezTo>
                  <a:lnTo>
                    <a:pt x="1833658" y="415671"/>
                  </a:lnTo>
                  <a:cubicBezTo>
                    <a:pt x="1865376" y="415671"/>
                    <a:pt x="1892141" y="395002"/>
                    <a:pt x="1892046" y="363188"/>
                  </a:cubicBezTo>
                  <a:lnTo>
                    <a:pt x="1891951" y="273177"/>
                  </a:lnTo>
                  <a:cubicBezTo>
                    <a:pt x="1804130" y="273177"/>
                    <a:pt x="1718215" y="273844"/>
                    <a:pt x="1630299" y="273844"/>
                  </a:cubicBezTo>
                  <a:cubicBezTo>
                    <a:pt x="1598581" y="273844"/>
                    <a:pt x="1572673" y="247936"/>
                    <a:pt x="1572673" y="216217"/>
                  </a:cubicBezTo>
                  <a:lnTo>
                    <a:pt x="1572673" y="215551"/>
                  </a:lnTo>
                  <a:lnTo>
                    <a:pt x="1572387" y="215551"/>
                  </a:lnTo>
                  <a:lnTo>
                    <a:pt x="1572387" y="194691"/>
                  </a:lnTo>
                  <a:cubicBezTo>
                    <a:pt x="1572387" y="162973"/>
                    <a:pt x="1546479" y="137065"/>
                    <a:pt x="1514761" y="137065"/>
                  </a:cubicBezTo>
                  <a:lnTo>
                    <a:pt x="1028795" y="137065"/>
                  </a:lnTo>
                  <a:lnTo>
                    <a:pt x="1028986" y="137065"/>
                  </a:lnTo>
                  <a:lnTo>
                    <a:pt x="852869" y="137065"/>
                  </a:lnTo>
                  <a:cubicBezTo>
                    <a:pt x="808577" y="137065"/>
                    <a:pt x="772382" y="101251"/>
                    <a:pt x="771906" y="56959"/>
                  </a:cubicBezTo>
                  <a:cubicBezTo>
                    <a:pt x="771525" y="25622"/>
                    <a:pt x="745712" y="0"/>
                    <a:pt x="714280" y="0"/>
                  </a:cubicBezTo>
                  <a:lnTo>
                    <a:pt x="57626" y="0"/>
                  </a:lnTo>
                  <a:cubicBezTo>
                    <a:pt x="25908" y="0"/>
                    <a:pt x="0" y="25908"/>
                    <a:pt x="0" y="57626"/>
                  </a:cubicBezTo>
                  <a:lnTo>
                    <a:pt x="0" y="288798"/>
                  </a:lnTo>
                  <a:cubicBezTo>
                    <a:pt x="0" y="289750"/>
                    <a:pt x="0" y="290703"/>
                    <a:pt x="95" y="291655"/>
                  </a:cubicBezTo>
                  <a:cubicBezTo>
                    <a:pt x="286" y="294418"/>
                    <a:pt x="286" y="296799"/>
                    <a:pt x="95" y="299656"/>
                  </a:cubicBezTo>
                  <a:cubicBezTo>
                    <a:pt x="0" y="300895"/>
                    <a:pt x="0" y="302228"/>
                    <a:pt x="0" y="303466"/>
                  </a:cubicBezTo>
                  <a:lnTo>
                    <a:pt x="0" y="427387"/>
                  </a:lnTo>
                  <a:lnTo>
                    <a:pt x="57341" y="426530"/>
                  </a:lnTo>
                  <a:lnTo>
                    <a:pt x="411099" y="426530"/>
                  </a:lnTo>
                  <a:cubicBezTo>
                    <a:pt x="442817" y="426530"/>
                    <a:pt x="468725" y="452438"/>
                    <a:pt x="468725" y="484156"/>
                  </a:cubicBezTo>
                  <a:lnTo>
                    <a:pt x="468725" y="669512"/>
                  </a:lnTo>
                  <a:cubicBezTo>
                    <a:pt x="468725" y="701230"/>
                    <a:pt x="442817" y="727138"/>
                    <a:pt x="411099" y="727138"/>
                  </a:cubicBezTo>
                  <a:lnTo>
                    <a:pt x="390716" y="727138"/>
                  </a:lnTo>
                  <a:cubicBezTo>
                    <a:pt x="346139" y="727138"/>
                    <a:pt x="309753" y="763524"/>
                    <a:pt x="309753" y="808101"/>
                  </a:cubicBezTo>
                  <a:lnTo>
                    <a:pt x="309753" y="946975"/>
                  </a:lnTo>
                  <a:cubicBezTo>
                    <a:pt x="309753" y="979456"/>
                    <a:pt x="283845" y="1006030"/>
                    <a:pt x="252127" y="1006030"/>
                  </a:cubicBezTo>
                  <a:lnTo>
                    <a:pt x="231743" y="1006030"/>
                  </a:lnTo>
                  <a:cubicBezTo>
                    <a:pt x="187166" y="1006030"/>
                    <a:pt x="150781" y="1042416"/>
                    <a:pt x="150781" y="1086993"/>
                  </a:cubicBezTo>
                  <a:lnTo>
                    <a:pt x="150781" y="1293495"/>
                  </a:lnTo>
                  <a:lnTo>
                    <a:pt x="107347" y="1294162"/>
                  </a:lnTo>
                  <a:cubicBezTo>
                    <a:pt x="109347" y="1294352"/>
                    <a:pt x="111347" y="1294352"/>
                    <a:pt x="113348" y="1294352"/>
                  </a:cubicBezTo>
                  <a:lnTo>
                    <a:pt x="226600" y="1294352"/>
                  </a:lnTo>
                  <a:cubicBezTo>
                    <a:pt x="266605" y="1294352"/>
                    <a:pt x="300038" y="1322832"/>
                    <a:pt x="306515" y="1362266"/>
                  </a:cubicBezTo>
                  <a:cubicBezTo>
                    <a:pt x="312992" y="1401889"/>
                    <a:pt x="347567" y="1432274"/>
                    <a:pt x="388906" y="1432274"/>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4" name="Freeform: Shape 73">
              <a:extLst>
                <a:ext uri="{FF2B5EF4-FFF2-40B4-BE49-F238E27FC236}">
                  <a16:creationId xmlns:a16="http://schemas.microsoft.com/office/drawing/2014/main" id="{4B519E33-07A0-4069-ACAA-B67B710CD6A1}"/>
                </a:ext>
              </a:extLst>
            </p:cNvPr>
            <p:cNvSpPr/>
            <p:nvPr/>
          </p:nvSpPr>
          <p:spPr>
            <a:xfrm>
              <a:off x="3572367" y="5286168"/>
              <a:ext cx="417766" cy="299656"/>
            </a:xfrm>
            <a:custGeom>
              <a:avLst/>
              <a:gdLst>
                <a:gd name="connsiteX0" fmla="*/ 0 w 417766"/>
                <a:gd name="connsiteY0" fmla="*/ 57626 h 299656"/>
                <a:gd name="connsiteX1" fmla="*/ 0 w 417766"/>
                <a:gd name="connsiteY1" fmla="*/ 77628 h 299656"/>
                <a:gd name="connsiteX2" fmla="*/ 57626 w 417766"/>
                <a:gd name="connsiteY2" fmla="*/ 135255 h 299656"/>
                <a:gd name="connsiteX3" fmla="*/ 201549 w 417766"/>
                <a:gd name="connsiteY3" fmla="*/ 135255 h 299656"/>
                <a:gd name="connsiteX4" fmla="*/ 282512 w 417766"/>
                <a:gd name="connsiteY4" fmla="*/ 216218 h 299656"/>
                <a:gd name="connsiteX5" fmla="*/ 282512 w 417766"/>
                <a:gd name="connsiteY5" fmla="*/ 242030 h 299656"/>
                <a:gd name="connsiteX6" fmla="*/ 340138 w 417766"/>
                <a:gd name="connsiteY6" fmla="*/ 299656 h 299656"/>
                <a:gd name="connsiteX7" fmla="*/ 360140 w 417766"/>
                <a:gd name="connsiteY7" fmla="*/ 299656 h 299656"/>
                <a:gd name="connsiteX8" fmla="*/ 417767 w 417766"/>
                <a:gd name="connsiteY8" fmla="*/ 242030 h 299656"/>
                <a:gd name="connsiteX9" fmla="*/ 417767 w 417766"/>
                <a:gd name="connsiteY9" fmla="*/ 77628 h 299656"/>
                <a:gd name="connsiteX10" fmla="*/ 417767 w 417766"/>
                <a:gd name="connsiteY10" fmla="*/ 57626 h 299656"/>
                <a:gd name="connsiteX11" fmla="*/ 417767 w 417766"/>
                <a:gd name="connsiteY11" fmla="*/ 56102 h 299656"/>
                <a:gd name="connsiteX12" fmla="*/ 417767 w 417766"/>
                <a:gd name="connsiteY12" fmla="*/ 56102 h 299656"/>
                <a:gd name="connsiteX13" fmla="*/ 417671 w 417766"/>
                <a:gd name="connsiteY13" fmla="*/ 54673 h 299656"/>
                <a:gd name="connsiteX14" fmla="*/ 417671 w 417766"/>
                <a:gd name="connsiteY14" fmla="*/ 54673 h 299656"/>
                <a:gd name="connsiteX15" fmla="*/ 417576 w 417766"/>
                <a:gd name="connsiteY15" fmla="*/ 53244 h 299656"/>
                <a:gd name="connsiteX16" fmla="*/ 417576 w 417766"/>
                <a:gd name="connsiteY16" fmla="*/ 53244 h 299656"/>
                <a:gd name="connsiteX17" fmla="*/ 417481 w 417766"/>
                <a:gd name="connsiteY17" fmla="*/ 51816 h 299656"/>
                <a:gd name="connsiteX18" fmla="*/ 417481 w 417766"/>
                <a:gd name="connsiteY18" fmla="*/ 51816 h 299656"/>
                <a:gd name="connsiteX19" fmla="*/ 417290 w 417766"/>
                <a:gd name="connsiteY19" fmla="*/ 50387 h 299656"/>
                <a:gd name="connsiteX20" fmla="*/ 417290 w 417766"/>
                <a:gd name="connsiteY20" fmla="*/ 50387 h 299656"/>
                <a:gd name="connsiteX21" fmla="*/ 417100 w 417766"/>
                <a:gd name="connsiteY21" fmla="*/ 48958 h 299656"/>
                <a:gd name="connsiteX22" fmla="*/ 417100 w 417766"/>
                <a:gd name="connsiteY22" fmla="*/ 48958 h 299656"/>
                <a:gd name="connsiteX23" fmla="*/ 416909 w 417766"/>
                <a:gd name="connsiteY23" fmla="*/ 47530 h 299656"/>
                <a:gd name="connsiteX24" fmla="*/ 416909 w 417766"/>
                <a:gd name="connsiteY24" fmla="*/ 47530 h 299656"/>
                <a:gd name="connsiteX25" fmla="*/ 416623 w 417766"/>
                <a:gd name="connsiteY25" fmla="*/ 46101 h 299656"/>
                <a:gd name="connsiteX26" fmla="*/ 416623 w 417766"/>
                <a:gd name="connsiteY26" fmla="*/ 46101 h 299656"/>
                <a:gd name="connsiteX27" fmla="*/ 416338 w 417766"/>
                <a:gd name="connsiteY27" fmla="*/ 44672 h 299656"/>
                <a:gd name="connsiteX28" fmla="*/ 416338 w 417766"/>
                <a:gd name="connsiteY28" fmla="*/ 44672 h 299656"/>
                <a:gd name="connsiteX29" fmla="*/ 415957 w 417766"/>
                <a:gd name="connsiteY29" fmla="*/ 43243 h 299656"/>
                <a:gd name="connsiteX30" fmla="*/ 415957 w 417766"/>
                <a:gd name="connsiteY30" fmla="*/ 43243 h 299656"/>
                <a:gd name="connsiteX31" fmla="*/ 415576 w 417766"/>
                <a:gd name="connsiteY31" fmla="*/ 41910 h 299656"/>
                <a:gd name="connsiteX32" fmla="*/ 415576 w 417766"/>
                <a:gd name="connsiteY32" fmla="*/ 41910 h 299656"/>
                <a:gd name="connsiteX33" fmla="*/ 415195 w 417766"/>
                <a:gd name="connsiteY33" fmla="*/ 40577 h 299656"/>
                <a:gd name="connsiteX34" fmla="*/ 415195 w 417766"/>
                <a:gd name="connsiteY34" fmla="*/ 40577 h 299656"/>
                <a:gd name="connsiteX35" fmla="*/ 414719 w 417766"/>
                <a:gd name="connsiteY35" fmla="*/ 39243 h 299656"/>
                <a:gd name="connsiteX36" fmla="*/ 414719 w 417766"/>
                <a:gd name="connsiteY36" fmla="*/ 39243 h 299656"/>
                <a:gd name="connsiteX37" fmla="*/ 414242 w 417766"/>
                <a:gd name="connsiteY37" fmla="*/ 37909 h 299656"/>
                <a:gd name="connsiteX38" fmla="*/ 414242 w 417766"/>
                <a:gd name="connsiteY38" fmla="*/ 37909 h 299656"/>
                <a:gd name="connsiteX39" fmla="*/ 413766 w 417766"/>
                <a:gd name="connsiteY39" fmla="*/ 36576 h 299656"/>
                <a:gd name="connsiteX40" fmla="*/ 413766 w 417766"/>
                <a:gd name="connsiteY40" fmla="*/ 36576 h 299656"/>
                <a:gd name="connsiteX41" fmla="*/ 413195 w 417766"/>
                <a:gd name="connsiteY41" fmla="*/ 35243 h 299656"/>
                <a:gd name="connsiteX42" fmla="*/ 413195 w 417766"/>
                <a:gd name="connsiteY42" fmla="*/ 35243 h 299656"/>
                <a:gd name="connsiteX43" fmla="*/ 412623 w 417766"/>
                <a:gd name="connsiteY43" fmla="*/ 34004 h 299656"/>
                <a:gd name="connsiteX44" fmla="*/ 412623 w 417766"/>
                <a:gd name="connsiteY44" fmla="*/ 34004 h 299656"/>
                <a:gd name="connsiteX45" fmla="*/ 412052 w 417766"/>
                <a:gd name="connsiteY45" fmla="*/ 32766 h 299656"/>
                <a:gd name="connsiteX46" fmla="*/ 412052 w 417766"/>
                <a:gd name="connsiteY46" fmla="*/ 32766 h 299656"/>
                <a:gd name="connsiteX47" fmla="*/ 411385 w 417766"/>
                <a:gd name="connsiteY47" fmla="*/ 31528 h 299656"/>
                <a:gd name="connsiteX48" fmla="*/ 411385 w 417766"/>
                <a:gd name="connsiteY48" fmla="*/ 31528 h 299656"/>
                <a:gd name="connsiteX49" fmla="*/ 410718 w 417766"/>
                <a:gd name="connsiteY49" fmla="*/ 30289 h 299656"/>
                <a:gd name="connsiteX50" fmla="*/ 410718 w 417766"/>
                <a:gd name="connsiteY50" fmla="*/ 30289 h 299656"/>
                <a:gd name="connsiteX51" fmla="*/ 410051 w 417766"/>
                <a:gd name="connsiteY51" fmla="*/ 29051 h 299656"/>
                <a:gd name="connsiteX52" fmla="*/ 410051 w 417766"/>
                <a:gd name="connsiteY52" fmla="*/ 29051 h 299656"/>
                <a:gd name="connsiteX53" fmla="*/ 409385 w 417766"/>
                <a:gd name="connsiteY53" fmla="*/ 27813 h 299656"/>
                <a:gd name="connsiteX54" fmla="*/ 409385 w 417766"/>
                <a:gd name="connsiteY54" fmla="*/ 27813 h 299656"/>
                <a:gd name="connsiteX55" fmla="*/ 408622 w 417766"/>
                <a:gd name="connsiteY55" fmla="*/ 26670 h 299656"/>
                <a:gd name="connsiteX56" fmla="*/ 408622 w 417766"/>
                <a:gd name="connsiteY56" fmla="*/ 26670 h 299656"/>
                <a:gd name="connsiteX57" fmla="*/ 407861 w 417766"/>
                <a:gd name="connsiteY57" fmla="*/ 25527 h 299656"/>
                <a:gd name="connsiteX58" fmla="*/ 407861 w 417766"/>
                <a:gd name="connsiteY58" fmla="*/ 25527 h 299656"/>
                <a:gd name="connsiteX59" fmla="*/ 407098 w 417766"/>
                <a:gd name="connsiteY59" fmla="*/ 24384 h 299656"/>
                <a:gd name="connsiteX60" fmla="*/ 407098 w 417766"/>
                <a:gd name="connsiteY60" fmla="*/ 24384 h 299656"/>
                <a:gd name="connsiteX61" fmla="*/ 406241 w 417766"/>
                <a:gd name="connsiteY61" fmla="*/ 23241 h 299656"/>
                <a:gd name="connsiteX62" fmla="*/ 406241 w 417766"/>
                <a:gd name="connsiteY62" fmla="*/ 23241 h 299656"/>
                <a:gd name="connsiteX63" fmla="*/ 405384 w 417766"/>
                <a:gd name="connsiteY63" fmla="*/ 22193 h 299656"/>
                <a:gd name="connsiteX64" fmla="*/ 405384 w 417766"/>
                <a:gd name="connsiteY64" fmla="*/ 22193 h 299656"/>
                <a:gd name="connsiteX65" fmla="*/ 404527 w 417766"/>
                <a:gd name="connsiteY65" fmla="*/ 21145 h 299656"/>
                <a:gd name="connsiteX66" fmla="*/ 404527 w 417766"/>
                <a:gd name="connsiteY66" fmla="*/ 21145 h 299656"/>
                <a:gd name="connsiteX67" fmla="*/ 403670 w 417766"/>
                <a:gd name="connsiteY67" fmla="*/ 20098 h 299656"/>
                <a:gd name="connsiteX68" fmla="*/ 403670 w 417766"/>
                <a:gd name="connsiteY68" fmla="*/ 20098 h 299656"/>
                <a:gd name="connsiteX69" fmla="*/ 402717 w 417766"/>
                <a:gd name="connsiteY69" fmla="*/ 19050 h 299656"/>
                <a:gd name="connsiteX70" fmla="*/ 402717 w 417766"/>
                <a:gd name="connsiteY70" fmla="*/ 19050 h 299656"/>
                <a:gd name="connsiteX71" fmla="*/ 401764 w 417766"/>
                <a:gd name="connsiteY71" fmla="*/ 18002 h 299656"/>
                <a:gd name="connsiteX72" fmla="*/ 401764 w 417766"/>
                <a:gd name="connsiteY72" fmla="*/ 18002 h 299656"/>
                <a:gd name="connsiteX73" fmla="*/ 400812 w 417766"/>
                <a:gd name="connsiteY73" fmla="*/ 17050 h 299656"/>
                <a:gd name="connsiteX74" fmla="*/ 400812 w 417766"/>
                <a:gd name="connsiteY74" fmla="*/ 17050 h 299656"/>
                <a:gd name="connsiteX75" fmla="*/ 399860 w 417766"/>
                <a:gd name="connsiteY75" fmla="*/ 16097 h 299656"/>
                <a:gd name="connsiteX76" fmla="*/ 399860 w 417766"/>
                <a:gd name="connsiteY76" fmla="*/ 16097 h 299656"/>
                <a:gd name="connsiteX77" fmla="*/ 398812 w 417766"/>
                <a:gd name="connsiteY77" fmla="*/ 15144 h 299656"/>
                <a:gd name="connsiteX78" fmla="*/ 398812 w 417766"/>
                <a:gd name="connsiteY78" fmla="*/ 15144 h 299656"/>
                <a:gd name="connsiteX79" fmla="*/ 397764 w 417766"/>
                <a:gd name="connsiteY79" fmla="*/ 14192 h 299656"/>
                <a:gd name="connsiteX80" fmla="*/ 397764 w 417766"/>
                <a:gd name="connsiteY80" fmla="*/ 14192 h 299656"/>
                <a:gd name="connsiteX81" fmla="*/ 396716 w 417766"/>
                <a:gd name="connsiteY81" fmla="*/ 13335 h 299656"/>
                <a:gd name="connsiteX82" fmla="*/ 396716 w 417766"/>
                <a:gd name="connsiteY82" fmla="*/ 13335 h 299656"/>
                <a:gd name="connsiteX83" fmla="*/ 395669 w 417766"/>
                <a:gd name="connsiteY83" fmla="*/ 12478 h 299656"/>
                <a:gd name="connsiteX84" fmla="*/ 395669 w 417766"/>
                <a:gd name="connsiteY84" fmla="*/ 12478 h 299656"/>
                <a:gd name="connsiteX85" fmla="*/ 394621 w 417766"/>
                <a:gd name="connsiteY85" fmla="*/ 11620 h 299656"/>
                <a:gd name="connsiteX86" fmla="*/ 394621 w 417766"/>
                <a:gd name="connsiteY86" fmla="*/ 11620 h 299656"/>
                <a:gd name="connsiteX87" fmla="*/ 393478 w 417766"/>
                <a:gd name="connsiteY87" fmla="*/ 10763 h 299656"/>
                <a:gd name="connsiteX88" fmla="*/ 393478 w 417766"/>
                <a:gd name="connsiteY88" fmla="*/ 10763 h 299656"/>
                <a:gd name="connsiteX89" fmla="*/ 392335 w 417766"/>
                <a:gd name="connsiteY89" fmla="*/ 10001 h 299656"/>
                <a:gd name="connsiteX90" fmla="*/ 392335 w 417766"/>
                <a:gd name="connsiteY90" fmla="*/ 10001 h 299656"/>
                <a:gd name="connsiteX91" fmla="*/ 391192 w 417766"/>
                <a:gd name="connsiteY91" fmla="*/ 9239 h 299656"/>
                <a:gd name="connsiteX92" fmla="*/ 391192 w 417766"/>
                <a:gd name="connsiteY92" fmla="*/ 9239 h 299656"/>
                <a:gd name="connsiteX93" fmla="*/ 390049 w 417766"/>
                <a:gd name="connsiteY93" fmla="*/ 8477 h 299656"/>
                <a:gd name="connsiteX94" fmla="*/ 390049 w 417766"/>
                <a:gd name="connsiteY94" fmla="*/ 8477 h 299656"/>
                <a:gd name="connsiteX95" fmla="*/ 388811 w 417766"/>
                <a:gd name="connsiteY95" fmla="*/ 7811 h 299656"/>
                <a:gd name="connsiteX96" fmla="*/ 388811 w 417766"/>
                <a:gd name="connsiteY96" fmla="*/ 7811 h 299656"/>
                <a:gd name="connsiteX97" fmla="*/ 387572 w 417766"/>
                <a:gd name="connsiteY97" fmla="*/ 7144 h 299656"/>
                <a:gd name="connsiteX98" fmla="*/ 387572 w 417766"/>
                <a:gd name="connsiteY98" fmla="*/ 7144 h 299656"/>
                <a:gd name="connsiteX99" fmla="*/ 386334 w 417766"/>
                <a:gd name="connsiteY99" fmla="*/ 6477 h 299656"/>
                <a:gd name="connsiteX100" fmla="*/ 386334 w 417766"/>
                <a:gd name="connsiteY100" fmla="*/ 6477 h 299656"/>
                <a:gd name="connsiteX101" fmla="*/ 385096 w 417766"/>
                <a:gd name="connsiteY101" fmla="*/ 5810 h 299656"/>
                <a:gd name="connsiteX102" fmla="*/ 385096 w 417766"/>
                <a:gd name="connsiteY102" fmla="*/ 5810 h 299656"/>
                <a:gd name="connsiteX103" fmla="*/ 383858 w 417766"/>
                <a:gd name="connsiteY103" fmla="*/ 5239 h 299656"/>
                <a:gd name="connsiteX104" fmla="*/ 383858 w 417766"/>
                <a:gd name="connsiteY104" fmla="*/ 5239 h 299656"/>
                <a:gd name="connsiteX105" fmla="*/ 382619 w 417766"/>
                <a:gd name="connsiteY105" fmla="*/ 4667 h 299656"/>
                <a:gd name="connsiteX106" fmla="*/ 382619 w 417766"/>
                <a:gd name="connsiteY106" fmla="*/ 4667 h 299656"/>
                <a:gd name="connsiteX107" fmla="*/ 381286 w 417766"/>
                <a:gd name="connsiteY107" fmla="*/ 4096 h 299656"/>
                <a:gd name="connsiteX108" fmla="*/ 381286 w 417766"/>
                <a:gd name="connsiteY108" fmla="*/ 4096 h 299656"/>
                <a:gd name="connsiteX109" fmla="*/ 379952 w 417766"/>
                <a:gd name="connsiteY109" fmla="*/ 3620 h 299656"/>
                <a:gd name="connsiteX110" fmla="*/ 379952 w 417766"/>
                <a:gd name="connsiteY110" fmla="*/ 3620 h 299656"/>
                <a:gd name="connsiteX111" fmla="*/ 378619 w 417766"/>
                <a:gd name="connsiteY111" fmla="*/ 3143 h 299656"/>
                <a:gd name="connsiteX112" fmla="*/ 378619 w 417766"/>
                <a:gd name="connsiteY112" fmla="*/ 3143 h 299656"/>
                <a:gd name="connsiteX113" fmla="*/ 377285 w 417766"/>
                <a:gd name="connsiteY113" fmla="*/ 2667 h 299656"/>
                <a:gd name="connsiteX114" fmla="*/ 377285 w 417766"/>
                <a:gd name="connsiteY114" fmla="*/ 2667 h 299656"/>
                <a:gd name="connsiteX115" fmla="*/ 375952 w 417766"/>
                <a:gd name="connsiteY115" fmla="*/ 2286 h 299656"/>
                <a:gd name="connsiteX116" fmla="*/ 375952 w 417766"/>
                <a:gd name="connsiteY116" fmla="*/ 2286 h 299656"/>
                <a:gd name="connsiteX117" fmla="*/ 374618 w 417766"/>
                <a:gd name="connsiteY117" fmla="*/ 1905 h 299656"/>
                <a:gd name="connsiteX118" fmla="*/ 374618 w 417766"/>
                <a:gd name="connsiteY118" fmla="*/ 1905 h 299656"/>
                <a:gd name="connsiteX119" fmla="*/ 373285 w 417766"/>
                <a:gd name="connsiteY119" fmla="*/ 1524 h 299656"/>
                <a:gd name="connsiteX120" fmla="*/ 373285 w 417766"/>
                <a:gd name="connsiteY120" fmla="*/ 1524 h 299656"/>
                <a:gd name="connsiteX121" fmla="*/ 371856 w 417766"/>
                <a:gd name="connsiteY121" fmla="*/ 1238 h 299656"/>
                <a:gd name="connsiteX122" fmla="*/ 371856 w 417766"/>
                <a:gd name="connsiteY122" fmla="*/ 1238 h 299656"/>
                <a:gd name="connsiteX123" fmla="*/ 370427 w 417766"/>
                <a:gd name="connsiteY123" fmla="*/ 952 h 299656"/>
                <a:gd name="connsiteX124" fmla="*/ 370427 w 417766"/>
                <a:gd name="connsiteY124" fmla="*/ 952 h 299656"/>
                <a:gd name="connsiteX125" fmla="*/ 368998 w 417766"/>
                <a:gd name="connsiteY125" fmla="*/ 667 h 299656"/>
                <a:gd name="connsiteX126" fmla="*/ 368998 w 417766"/>
                <a:gd name="connsiteY126" fmla="*/ 667 h 299656"/>
                <a:gd name="connsiteX127" fmla="*/ 367570 w 417766"/>
                <a:gd name="connsiteY127" fmla="*/ 476 h 299656"/>
                <a:gd name="connsiteX128" fmla="*/ 367570 w 417766"/>
                <a:gd name="connsiteY128" fmla="*/ 476 h 299656"/>
                <a:gd name="connsiteX129" fmla="*/ 366141 w 417766"/>
                <a:gd name="connsiteY129" fmla="*/ 285 h 299656"/>
                <a:gd name="connsiteX130" fmla="*/ 366141 w 417766"/>
                <a:gd name="connsiteY130" fmla="*/ 285 h 299656"/>
                <a:gd name="connsiteX131" fmla="*/ 364712 w 417766"/>
                <a:gd name="connsiteY131" fmla="*/ 190 h 299656"/>
                <a:gd name="connsiteX132" fmla="*/ 364712 w 417766"/>
                <a:gd name="connsiteY132" fmla="*/ 190 h 299656"/>
                <a:gd name="connsiteX133" fmla="*/ 363284 w 417766"/>
                <a:gd name="connsiteY133" fmla="*/ 95 h 299656"/>
                <a:gd name="connsiteX134" fmla="*/ 363284 w 417766"/>
                <a:gd name="connsiteY134" fmla="*/ 95 h 299656"/>
                <a:gd name="connsiteX135" fmla="*/ 362807 w 417766"/>
                <a:gd name="connsiteY135" fmla="*/ 95 h 299656"/>
                <a:gd name="connsiteX136" fmla="*/ 360902 w 417766"/>
                <a:gd name="connsiteY136" fmla="*/ 0 h 299656"/>
                <a:gd name="connsiteX137" fmla="*/ 360426 w 417766"/>
                <a:gd name="connsiteY137" fmla="*/ 0 h 299656"/>
                <a:gd name="connsiteX138" fmla="*/ 360426 w 417766"/>
                <a:gd name="connsiteY138" fmla="*/ 0 h 299656"/>
                <a:gd name="connsiteX139" fmla="*/ 340423 w 417766"/>
                <a:gd name="connsiteY139" fmla="*/ 0 h 299656"/>
                <a:gd name="connsiteX140" fmla="*/ 57912 w 417766"/>
                <a:gd name="connsiteY140" fmla="*/ 0 h 299656"/>
                <a:gd name="connsiteX141" fmla="*/ 0 w 417766"/>
                <a:gd name="connsiteY141" fmla="*/ 57626 h 299656"/>
                <a:gd name="connsiteX142" fmla="*/ 0 w 417766"/>
                <a:gd name="connsiteY142" fmla="*/ 57626 h 299656"/>
                <a:gd name="connsiteX143" fmla="*/ 417767 w 417766"/>
                <a:gd name="connsiteY143" fmla="*/ 57626 h 299656"/>
                <a:gd name="connsiteX144" fmla="*/ 417767 w 417766"/>
                <a:gd name="connsiteY144" fmla="*/ 57626 h 299656"/>
                <a:gd name="connsiteX145" fmla="*/ 417767 w 417766"/>
                <a:gd name="connsiteY145" fmla="*/ 57626 h 299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17766" h="299656">
                  <a:moveTo>
                    <a:pt x="0" y="57626"/>
                  </a:moveTo>
                  <a:lnTo>
                    <a:pt x="0" y="77628"/>
                  </a:lnTo>
                  <a:cubicBezTo>
                    <a:pt x="0" y="109347"/>
                    <a:pt x="25908" y="135255"/>
                    <a:pt x="57626" y="135255"/>
                  </a:cubicBezTo>
                  <a:lnTo>
                    <a:pt x="201549" y="135255"/>
                  </a:lnTo>
                  <a:cubicBezTo>
                    <a:pt x="246126" y="135255"/>
                    <a:pt x="282512" y="171640"/>
                    <a:pt x="282512" y="216218"/>
                  </a:cubicBezTo>
                  <a:lnTo>
                    <a:pt x="282512" y="242030"/>
                  </a:lnTo>
                  <a:cubicBezTo>
                    <a:pt x="282512" y="273748"/>
                    <a:pt x="308420" y="299656"/>
                    <a:pt x="340138" y="299656"/>
                  </a:cubicBezTo>
                  <a:lnTo>
                    <a:pt x="360140" y="299656"/>
                  </a:lnTo>
                  <a:cubicBezTo>
                    <a:pt x="391859" y="299656"/>
                    <a:pt x="417767" y="273748"/>
                    <a:pt x="417767" y="242030"/>
                  </a:cubicBezTo>
                  <a:lnTo>
                    <a:pt x="417767" y="77628"/>
                  </a:lnTo>
                  <a:lnTo>
                    <a:pt x="417767" y="57626"/>
                  </a:lnTo>
                  <a:lnTo>
                    <a:pt x="417767" y="56102"/>
                  </a:lnTo>
                  <a:lnTo>
                    <a:pt x="417767" y="56102"/>
                  </a:lnTo>
                  <a:lnTo>
                    <a:pt x="417671" y="54673"/>
                  </a:lnTo>
                  <a:lnTo>
                    <a:pt x="417671" y="54673"/>
                  </a:lnTo>
                  <a:lnTo>
                    <a:pt x="417576" y="53244"/>
                  </a:lnTo>
                  <a:lnTo>
                    <a:pt x="417576" y="53244"/>
                  </a:lnTo>
                  <a:lnTo>
                    <a:pt x="417481" y="51816"/>
                  </a:lnTo>
                  <a:lnTo>
                    <a:pt x="417481" y="51816"/>
                  </a:lnTo>
                  <a:lnTo>
                    <a:pt x="417290" y="50387"/>
                  </a:lnTo>
                  <a:lnTo>
                    <a:pt x="417290" y="50387"/>
                  </a:lnTo>
                  <a:lnTo>
                    <a:pt x="417100" y="48958"/>
                  </a:lnTo>
                  <a:lnTo>
                    <a:pt x="417100" y="48958"/>
                  </a:lnTo>
                  <a:lnTo>
                    <a:pt x="416909" y="47530"/>
                  </a:lnTo>
                  <a:lnTo>
                    <a:pt x="416909" y="47530"/>
                  </a:lnTo>
                  <a:cubicBezTo>
                    <a:pt x="416814" y="47054"/>
                    <a:pt x="416719" y="46577"/>
                    <a:pt x="416623" y="46101"/>
                  </a:cubicBezTo>
                  <a:lnTo>
                    <a:pt x="416623" y="46101"/>
                  </a:lnTo>
                  <a:lnTo>
                    <a:pt x="416338" y="44672"/>
                  </a:lnTo>
                  <a:lnTo>
                    <a:pt x="416338" y="44672"/>
                  </a:lnTo>
                  <a:lnTo>
                    <a:pt x="415957" y="43243"/>
                  </a:lnTo>
                  <a:lnTo>
                    <a:pt x="415957" y="43243"/>
                  </a:lnTo>
                  <a:lnTo>
                    <a:pt x="415576" y="41910"/>
                  </a:lnTo>
                  <a:lnTo>
                    <a:pt x="415576" y="41910"/>
                  </a:lnTo>
                  <a:lnTo>
                    <a:pt x="415195" y="40577"/>
                  </a:lnTo>
                  <a:lnTo>
                    <a:pt x="415195" y="40577"/>
                  </a:lnTo>
                  <a:lnTo>
                    <a:pt x="414719" y="39243"/>
                  </a:lnTo>
                  <a:lnTo>
                    <a:pt x="414719" y="39243"/>
                  </a:lnTo>
                  <a:lnTo>
                    <a:pt x="414242" y="37909"/>
                  </a:lnTo>
                  <a:lnTo>
                    <a:pt x="414242" y="37909"/>
                  </a:lnTo>
                  <a:lnTo>
                    <a:pt x="413766" y="36576"/>
                  </a:lnTo>
                  <a:lnTo>
                    <a:pt x="413766" y="36576"/>
                  </a:lnTo>
                  <a:lnTo>
                    <a:pt x="413195" y="35243"/>
                  </a:lnTo>
                  <a:lnTo>
                    <a:pt x="413195" y="35243"/>
                  </a:lnTo>
                  <a:lnTo>
                    <a:pt x="412623" y="34004"/>
                  </a:lnTo>
                  <a:lnTo>
                    <a:pt x="412623" y="34004"/>
                  </a:lnTo>
                  <a:lnTo>
                    <a:pt x="412052" y="32766"/>
                  </a:lnTo>
                  <a:lnTo>
                    <a:pt x="412052" y="32766"/>
                  </a:lnTo>
                  <a:lnTo>
                    <a:pt x="411385" y="31528"/>
                  </a:lnTo>
                  <a:lnTo>
                    <a:pt x="411385" y="31528"/>
                  </a:lnTo>
                  <a:cubicBezTo>
                    <a:pt x="411194" y="31146"/>
                    <a:pt x="411004" y="30670"/>
                    <a:pt x="410718" y="30289"/>
                  </a:cubicBezTo>
                  <a:lnTo>
                    <a:pt x="410718" y="30289"/>
                  </a:lnTo>
                  <a:lnTo>
                    <a:pt x="410051" y="29051"/>
                  </a:lnTo>
                  <a:lnTo>
                    <a:pt x="410051" y="29051"/>
                  </a:lnTo>
                  <a:cubicBezTo>
                    <a:pt x="409861" y="28670"/>
                    <a:pt x="409575" y="28289"/>
                    <a:pt x="409385" y="27813"/>
                  </a:cubicBezTo>
                  <a:lnTo>
                    <a:pt x="409385" y="27813"/>
                  </a:lnTo>
                  <a:lnTo>
                    <a:pt x="408622" y="26670"/>
                  </a:lnTo>
                  <a:lnTo>
                    <a:pt x="408622" y="26670"/>
                  </a:lnTo>
                  <a:lnTo>
                    <a:pt x="407861" y="25527"/>
                  </a:lnTo>
                  <a:lnTo>
                    <a:pt x="407861" y="25527"/>
                  </a:lnTo>
                  <a:lnTo>
                    <a:pt x="407098" y="24384"/>
                  </a:lnTo>
                  <a:lnTo>
                    <a:pt x="407098" y="24384"/>
                  </a:lnTo>
                  <a:lnTo>
                    <a:pt x="406241" y="23241"/>
                  </a:lnTo>
                  <a:lnTo>
                    <a:pt x="406241" y="23241"/>
                  </a:lnTo>
                  <a:lnTo>
                    <a:pt x="405384" y="22193"/>
                  </a:lnTo>
                  <a:lnTo>
                    <a:pt x="405384" y="22193"/>
                  </a:lnTo>
                  <a:cubicBezTo>
                    <a:pt x="405098" y="21812"/>
                    <a:pt x="404813" y="21431"/>
                    <a:pt x="404527" y="21145"/>
                  </a:cubicBezTo>
                  <a:lnTo>
                    <a:pt x="404527" y="21145"/>
                  </a:lnTo>
                  <a:lnTo>
                    <a:pt x="403670" y="20098"/>
                  </a:lnTo>
                  <a:lnTo>
                    <a:pt x="403670" y="20098"/>
                  </a:lnTo>
                  <a:lnTo>
                    <a:pt x="402717" y="19050"/>
                  </a:lnTo>
                  <a:lnTo>
                    <a:pt x="402717" y="19050"/>
                  </a:lnTo>
                  <a:lnTo>
                    <a:pt x="401764" y="18002"/>
                  </a:lnTo>
                  <a:lnTo>
                    <a:pt x="401764" y="18002"/>
                  </a:lnTo>
                  <a:lnTo>
                    <a:pt x="400812" y="17050"/>
                  </a:lnTo>
                  <a:lnTo>
                    <a:pt x="400812" y="17050"/>
                  </a:lnTo>
                  <a:lnTo>
                    <a:pt x="399860" y="16097"/>
                  </a:lnTo>
                  <a:lnTo>
                    <a:pt x="399860" y="16097"/>
                  </a:lnTo>
                  <a:lnTo>
                    <a:pt x="398812" y="15144"/>
                  </a:lnTo>
                  <a:lnTo>
                    <a:pt x="398812" y="15144"/>
                  </a:lnTo>
                  <a:lnTo>
                    <a:pt x="397764" y="14192"/>
                  </a:lnTo>
                  <a:lnTo>
                    <a:pt x="397764" y="14192"/>
                  </a:lnTo>
                  <a:lnTo>
                    <a:pt x="396716" y="13335"/>
                  </a:lnTo>
                  <a:lnTo>
                    <a:pt x="396716" y="13335"/>
                  </a:lnTo>
                  <a:cubicBezTo>
                    <a:pt x="396335" y="13049"/>
                    <a:pt x="395954" y="12763"/>
                    <a:pt x="395669" y="12478"/>
                  </a:cubicBezTo>
                  <a:lnTo>
                    <a:pt x="395669" y="12478"/>
                  </a:lnTo>
                  <a:cubicBezTo>
                    <a:pt x="395288" y="12192"/>
                    <a:pt x="394906" y="11906"/>
                    <a:pt x="394621" y="11620"/>
                  </a:cubicBezTo>
                  <a:lnTo>
                    <a:pt x="394621" y="11620"/>
                  </a:lnTo>
                  <a:lnTo>
                    <a:pt x="393478" y="10763"/>
                  </a:lnTo>
                  <a:lnTo>
                    <a:pt x="393478" y="10763"/>
                  </a:lnTo>
                  <a:lnTo>
                    <a:pt x="392335" y="10001"/>
                  </a:lnTo>
                  <a:lnTo>
                    <a:pt x="392335" y="10001"/>
                  </a:lnTo>
                  <a:lnTo>
                    <a:pt x="391192" y="9239"/>
                  </a:lnTo>
                  <a:lnTo>
                    <a:pt x="391192" y="9239"/>
                  </a:lnTo>
                  <a:lnTo>
                    <a:pt x="390049" y="8477"/>
                  </a:lnTo>
                  <a:lnTo>
                    <a:pt x="390049" y="8477"/>
                  </a:lnTo>
                  <a:lnTo>
                    <a:pt x="388811" y="7811"/>
                  </a:lnTo>
                  <a:lnTo>
                    <a:pt x="388811" y="7811"/>
                  </a:lnTo>
                  <a:lnTo>
                    <a:pt x="387572" y="7144"/>
                  </a:lnTo>
                  <a:lnTo>
                    <a:pt x="387572" y="7144"/>
                  </a:lnTo>
                  <a:lnTo>
                    <a:pt x="386334" y="6477"/>
                  </a:lnTo>
                  <a:lnTo>
                    <a:pt x="386334" y="6477"/>
                  </a:lnTo>
                  <a:lnTo>
                    <a:pt x="385096" y="5810"/>
                  </a:lnTo>
                  <a:lnTo>
                    <a:pt x="385096" y="5810"/>
                  </a:lnTo>
                  <a:lnTo>
                    <a:pt x="383858" y="5239"/>
                  </a:lnTo>
                  <a:lnTo>
                    <a:pt x="383858" y="5239"/>
                  </a:lnTo>
                  <a:cubicBezTo>
                    <a:pt x="383477" y="5048"/>
                    <a:pt x="383000" y="4858"/>
                    <a:pt x="382619" y="4667"/>
                  </a:cubicBezTo>
                  <a:lnTo>
                    <a:pt x="382619" y="4667"/>
                  </a:lnTo>
                  <a:lnTo>
                    <a:pt x="381286" y="4096"/>
                  </a:lnTo>
                  <a:lnTo>
                    <a:pt x="381286" y="4096"/>
                  </a:lnTo>
                  <a:lnTo>
                    <a:pt x="379952" y="3620"/>
                  </a:lnTo>
                  <a:lnTo>
                    <a:pt x="379952" y="3620"/>
                  </a:lnTo>
                  <a:lnTo>
                    <a:pt x="378619" y="3143"/>
                  </a:lnTo>
                  <a:lnTo>
                    <a:pt x="378619" y="3143"/>
                  </a:lnTo>
                  <a:lnTo>
                    <a:pt x="377285" y="2667"/>
                  </a:lnTo>
                  <a:lnTo>
                    <a:pt x="377285" y="2667"/>
                  </a:lnTo>
                  <a:lnTo>
                    <a:pt x="375952" y="2286"/>
                  </a:lnTo>
                  <a:lnTo>
                    <a:pt x="375952" y="2286"/>
                  </a:lnTo>
                  <a:lnTo>
                    <a:pt x="374618" y="1905"/>
                  </a:lnTo>
                  <a:lnTo>
                    <a:pt x="374618" y="1905"/>
                  </a:lnTo>
                  <a:lnTo>
                    <a:pt x="373285" y="1524"/>
                  </a:lnTo>
                  <a:lnTo>
                    <a:pt x="373285" y="1524"/>
                  </a:lnTo>
                  <a:lnTo>
                    <a:pt x="371856" y="1238"/>
                  </a:lnTo>
                  <a:lnTo>
                    <a:pt x="371856" y="1238"/>
                  </a:lnTo>
                  <a:cubicBezTo>
                    <a:pt x="371380" y="1143"/>
                    <a:pt x="370904" y="1048"/>
                    <a:pt x="370427" y="952"/>
                  </a:cubicBezTo>
                  <a:lnTo>
                    <a:pt x="370427" y="952"/>
                  </a:lnTo>
                  <a:lnTo>
                    <a:pt x="368998" y="667"/>
                  </a:lnTo>
                  <a:lnTo>
                    <a:pt x="368998" y="667"/>
                  </a:lnTo>
                  <a:lnTo>
                    <a:pt x="367570" y="476"/>
                  </a:lnTo>
                  <a:lnTo>
                    <a:pt x="367570" y="476"/>
                  </a:lnTo>
                  <a:lnTo>
                    <a:pt x="366141" y="285"/>
                  </a:lnTo>
                  <a:lnTo>
                    <a:pt x="366141" y="285"/>
                  </a:lnTo>
                  <a:lnTo>
                    <a:pt x="364712" y="190"/>
                  </a:lnTo>
                  <a:lnTo>
                    <a:pt x="364712" y="190"/>
                  </a:lnTo>
                  <a:lnTo>
                    <a:pt x="363284" y="95"/>
                  </a:lnTo>
                  <a:lnTo>
                    <a:pt x="363284" y="95"/>
                  </a:lnTo>
                  <a:lnTo>
                    <a:pt x="362807" y="95"/>
                  </a:lnTo>
                  <a:cubicBezTo>
                    <a:pt x="362141" y="95"/>
                    <a:pt x="361569" y="95"/>
                    <a:pt x="360902" y="0"/>
                  </a:cubicBezTo>
                  <a:lnTo>
                    <a:pt x="360426" y="0"/>
                  </a:lnTo>
                  <a:lnTo>
                    <a:pt x="360426" y="0"/>
                  </a:lnTo>
                  <a:lnTo>
                    <a:pt x="340423" y="0"/>
                  </a:lnTo>
                  <a:lnTo>
                    <a:pt x="57912" y="0"/>
                  </a:lnTo>
                  <a:cubicBezTo>
                    <a:pt x="25908" y="0"/>
                    <a:pt x="0" y="25908"/>
                    <a:pt x="0" y="57626"/>
                  </a:cubicBezTo>
                  <a:lnTo>
                    <a:pt x="0" y="57626"/>
                  </a:lnTo>
                  <a:close/>
                  <a:moveTo>
                    <a:pt x="417767" y="57626"/>
                  </a:moveTo>
                  <a:lnTo>
                    <a:pt x="417767" y="57626"/>
                  </a:lnTo>
                  <a:lnTo>
                    <a:pt x="417767" y="57626"/>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5" name="Freeform: Shape 74">
              <a:extLst>
                <a:ext uri="{FF2B5EF4-FFF2-40B4-BE49-F238E27FC236}">
                  <a16:creationId xmlns:a16="http://schemas.microsoft.com/office/drawing/2014/main" id="{81C386AB-91B8-4AAD-8BEE-4DEC5D3BFA02}"/>
                </a:ext>
              </a:extLst>
            </p:cNvPr>
            <p:cNvSpPr/>
            <p:nvPr/>
          </p:nvSpPr>
          <p:spPr>
            <a:xfrm>
              <a:off x="2750550" y="3676824"/>
              <a:ext cx="1739455" cy="1600200"/>
            </a:xfrm>
            <a:custGeom>
              <a:avLst/>
              <a:gdLst>
                <a:gd name="connsiteX0" fmla="*/ 476 w 1739455"/>
                <a:gd name="connsiteY0" fmla="*/ 514921 h 1600200"/>
                <a:gd name="connsiteX1" fmla="*/ 48006 w 1739455"/>
                <a:gd name="connsiteY1" fmla="*/ 442722 h 1600200"/>
                <a:gd name="connsiteX2" fmla="*/ 234791 w 1739455"/>
                <a:gd name="connsiteY2" fmla="*/ 442722 h 1600200"/>
                <a:gd name="connsiteX3" fmla="*/ 319373 w 1739455"/>
                <a:gd name="connsiteY3" fmla="*/ 508063 h 1600200"/>
                <a:gd name="connsiteX4" fmla="*/ 319373 w 1739455"/>
                <a:gd name="connsiteY4" fmla="*/ 527018 h 1600200"/>
                <a:gd name="connsiteX5" fmla="*/ 377000 w 1739455"/>
                <a:gd name="connsiteY5" fmla="*/ 584645 h 1600200"/>
                <a:gd name="connsiteX6" fmla="*/ 405098 w 1739455"/>
                <a:gd name="connsiteY6" fmla="*/ 584645 h 1600200"/>
                <a:gd name="connsiteX7" fmla="*/ 486061 w 1739455"/>
                <a:gd name="connsiteY7" fmla="*/ 665607 h 1600200"/>
                <a:gd name="connsiteX8" fmla="*/ 486061 w 1739455"/>
                <a:gd name="connsiteY8" fmla="*/ 672751 h 1600200"/>
                <a:gd name="connsiteX9" fmla="*/ 486061 w 1739455"/>
                <a:gd name="connsiteY9" fmla="*/ 674275 h 1600200"/>
                <a:gd name="connsiteX10" fmla="*/ 486061 w 1739455"/>
                <a:gd name="connsiteY10" fmla="*/ 674275 h 1600200"/>
                <a:gd name="connsiteX11" fmla="*/ 486156 w 1739455"/>
                <a:gd name="connsiteY11" fmla="*/ 675704 h 1600200"/>
                <a:gd name="connsiteX12" fmla="*/ 486156 w 1739455"/>
                <a:gd name="connsiteY12" fmla="*/ 675704 h 1600200"/>
                <a:gd name="connsiteX13" fmla="*/ 486251 w 1739455"/>
                <a:gd name="connsiteY13" fmla="*/ 677132 h 1600200"/>
                <a:gd name="connsiteX14" fmla="*/ 486251 w 1739455"/>
                <a:gd name="connsiteY14" fmla="*/ 677132 h 1600200"/>
                <a:gd name="connsiteX15" fmla="*/ 486346 w 1739455"/>
                <a:gd name="connsiteY15" fmla="*/ 678561 h 1600200"/>
                <a:gd name="connsiteX16" fmla="*/ 486346 w 1739455"/>
                <a:gd name="connsiteY16" fmla="*/ 678561 h 1600200"/>
                <a:gd name="connsiteX17" fmla="*/ 486537 w 1739455"/>
                <a:gd name="connsiteY17" fmla="*/ 679990 h 1600200"/>
                <a:gd name="connsiteX18" fmla="*/ 486537 w 1739455"/>
                <a:gd name="connsiteY18" fmla="*/ 679990 h 1600200"/>
                <a:gd name="connsiteX19" fmla="*/ 486728 w 1739455"/>
                <a:gd name="connsiteY19" fmla="*/ 681419 h 1600200"/>
                <a:gd name="connsiteX20" fmla="*/ 486728 w 1739455"/>
                <a:gd name="connsiteY20" fmla="*/ 681419 h 1600200"/>
                <a:gd name="connsiteX21" fmla="*/ 486918 w 1739455"/>
                <a:gd name="connsiteY21" fmla="*/ 682847 h 1600200"/>
                <a:gd name="connsiteX22" fmla="*/ 486918 w 1739455"/>
                <a:gd name="connsiteY22" fmla="*/ 682847 h 1600200"/>
                <a:gd name="connsiteX23" fmla="*/ 509206 w 1739455"/>
                <a:gd name="connsiteY23" fmla="*/ 718852 h 1600200"/>
                <a:gd name="connsiteX24" fmla="*/ 509206 w 1739455"/>
                <a:gd name="connsiteY24" fmla="*/ 718852 h 1600200"/>
                <a:gd name="connsiteX25" fmla="*/ 510350 w 1739455"/>
                <a:gd name="connsiteY25" fmla="*/ 719709 h 1600200"/>
                <a:gd name="connsiteX26" fmla="*/ 510350 w 1739455"/>
                <a:gd name="connsiteY26" fmla="*/ 719709 h 1600200"/>
                <a:gd name="connsiteX27" fmla="*/ 511493 w 1739455"/>
                <a:gd name="connsiteY27" fmla="*/ 720471 h 1600200"/>
                <a:gd name="connsiteX28" fmla="*/ 511493 w 1739455"/>
                <a:gd name="connsiteY28" fmla="*/ 720471 h 1600200"/>
                <a:gd name="connsiteX29" fmla="*/ 512636 w 1739455"/>
                <a:gd name="connsiteY29" fmla="*/ 721233 h 1600200"/>
                <a:gd name="connsiteX30" fmla="*/ 512636 w 1739455"/>
                <a:gd name="connsiteY30" fmla="*/ 721233 h 1600200"/>
                <a:gd name="connsiteX31" fmla="*/ 513779 w 1739455"/>
                <a:gd name="connsiteY31" fmla="*/ 721995 h 1600200"/>
                <a:gd name="connsiteX32" fmla="*/ 513779 w 1739455"/>
                <a:gd name="connsiteY32" fmla="*/ 721995 h 1600200"/>
                <a:gd name="connsiteX33" fmla="*/ 514350 w 1739455"/>
                <a:gd name="connsiteY33" fmla="*/ 722281 h 1600200"/>
                <a:gd name="connsiteX34" fmla="*/ 515684 w 1739455"/>
                <a:gd name="connsiteY34" fmla="*/ 723043 h 1600200"/>
                <a:gd name="connsiteX35" fmla="*/ 516255 w 1739455"/>
                <a:gd name="connsiteY35" fmla="*/ 723329 h 1600200"/>
                <a:gd name="connsiteX36" fmla="*/ 516255 w 1739455"/>
                <a:gd name="connsiteY36" fmla="*/ 723329 h 1600200"/>
                <a:gd name="connsiteX37" fmla="*/ 517493 w 1739455"/>
                <a:gd name="connsiteY37" fmla="*/ 723995 h 1600200"/>
                <a:gd name="connsiteX38" fmla="*/ 517493 w 1739455"/>
                <a:gd name="connsiteY38" fmla="*/ 723995 h 1600200"/>
                <a:gd name="connsiteX39" fmla="*/ 518731 w 1739455"/>
                <a:gd name="connsiteY39" fmla="*/ 724662 h 1600200"/>
                <a:gd name="connsiteX40" fmla="*/ 518731 w 1739455"/>
                <a:gd name="connsiteY40" fmla="*/ 724662 h 1600200"/>
                <a:gd name="connsiteX41" fmla="*/ 519970 w 1739455"/>
                <a:gd name="connsiteY41" fmla="*/ 725234 h 1600200"/>
                <a:gd name="connsiteX42" fmla="*/ 519970 w 1739455"/>
                <a:gd name="connsiteY42" fmla="*/ 725234 h 1600200"/>
                <a:gd name="connsiteX43" fmla="*/ 521208 w 1739455"/>
                <a:gd name="connsiteY43" fmla="*/ 725805 h 1600200"/>
                <a:gd name="connsiteX44" fmla="*/ 521208 w 1739455"/>
                <a:gd name="connsiteY44" fmla="*/ 725805 h 1600200"/>
                <a:gd name="connsiteX45" fmla="*/ 522542 w 1739455"/>
                <a:gd name="connsiteY45" fmla="*/ 726377 h 1600200"/>
                <a:gd name="connsiteX46" fmla="*/ 522542 w 1739455"/>
                <a:gd name="connsiteY46" fmla="*/ 726377 h 1600200"/>
                <a:gd name="connsiteX47" fmla="*/ 523875 w 1739455"/>
                <a:gd name="connsiteY47" fmla="*/ 726853 h 1600200"/>
                <a:gd name="connsiteX48" fmla="*/ 523875 w 1739455"/>
                <a:gd name="connsiteY48" fmla="*/ 726853 h 1600200"/>
                <a:gd name="connsiteX49" fmla="*/ 525209 w 1739455"/>
                <a:gd name="connsiteY49" fmla="*/ 727329 h 1600200"/>
                <a:gd name="connsiteX50" fmla="*/ 525209 w 1739455"/>
                <a:gd name="connsiteY50" fmla="*/ 727329 h 1600200"/>
                <a:gd name="connsiteX51" fmla="*/ 525494 w 1739455"/>
                <a:gd name="connsiteY51" fmla="*/ 727424 h 1600200"/>
                <a:gd name="connsiteX52" fmla="*/ 527590 w 1739455"/>
                <a:gd name="connsiteY52" fmla="*/ 728091 h 1600200"/>
                <a:gd name="connsiteX53" fmla="*/ 527876 w 1739455"/>
                <a:gd name="connsiteY53" fmla="*/ 728186 h 1600200"/>
                <a:gd name="connsiteX54" fmla="*/ 527876 w 1739455"/>
                <a:gd name="connsiteY54" fmla="*/ 728186 h 1600200"/>
                <a:gd name="connsiteX55" fmla="*/ 529209 w 1739455"/>
                <a:gd name="connsiteY55" fmla="*/ 728567 h 1600200"/>
                <a:gd name="connsiteX56" fmla="*/ 529209 w 1739455"/>
                <a:gd name="connsiteY56" fmla="*/ 728567 h 1600200"/>
                <a:gd name="connsiteX57" fmla="*/ 530543 w 1739455"/>
                <a:gd name="connsiteY57" fmla="*/ 728948 h 1600200"/>
                <a:gd name="connsiteX58" fmla="*/ 530543 w 1739455"/>
                <a:gd name="connsiteY58" fmla="*/ 728948 h 1600200"/>
                <a:gd name="connsiteX59" fmla="*/ 531971 w 1739455"/>
                <a:gd name="connsiteY59" fmla="*/ 729234 h 1600200"/>
                <a:gd name="connsiteX60" fmla="*/ 531971 w 1739455"/>
                <a:gd name="connsiteY60" fmla="*/ 729234 h 1600200"/>
                <a:gd name="connsiteX61" fmla="*/ 533400 w 1739455"/>
                <a:gd name="connsiteY61" fmla="*/ 729520 h 1600200"/>
                <a:gd name="connsiteX62" fmla="*/ 533400 w 1739455"/>
                <a:gd name="connsiteY62" fmla="*/ 729520 h 1600200"/>
                <a:gd name="connsiteX63" fmla="*/ 533686 w 1739455"/>
                <a:gd name="connsiteY63" fmla="*/ 729520 h 1600200"/>
                <a:gd name="connsiteX64" fmla="*/ 536067 w 1739455"/>
                <a:gd name="connsiteY64" fmla="*/ 729901 h 1600200"/>
                <a:gd name="connsiteX65" fmla="*/ 536353 w 1739455"/>
                <a:gd name="connsiteY65" fmla="*/ 729901 h 1600200"/>
                <a:gd name="connsiteX66" fmla="*/ 536353 w 1739455"/>
                <a:gd name="connsiteY66" fmla="*/ 729901 h 1600200"/>
                <a:gd name="connsiteX67" fmla="*/ 537781 w 1739455"/>
                <a:gd name="connsiteY67" fmla="*/ 730091 h 1600200"/>
                <a:gd name="connsiteX68" fmla="*/ 537781 w 1739455"/>
                <a:gd name="connsiteY68" fmla="*/ 730091 h 1600200"/>
                <a:gd name="connsiteX69" fmla="*/ 539210 w 1739455"/>
                <a:gd name="connsiteY69" fmla="*/ 730187 h 1600200"/>
                <a:gd name="connsiteX70" fmla="*/ 539210 w 1739455"/>
                <a:gd name="connsiteY70" fmla="*/ 730187 h 1600200"/>
                <a:gd name="connsiteX71" fmla="*/ 540639 w 1739455"/>
                <a:gd name="connsiteY71" fmla="*/ 730282 h 1600200"/>
                <a:gd name="connsiteX72" fmla="*/ 540639 w 1739455"/>
                <a:gd name="connsiteY72" fmla="*/ 730282 h 1600200"/>
                <a:gd name="connsiteX73" fmla="*/ 541115 w 1739455"/>
                <a:gd name="connsiteY73" fmla="*/ 730282 h 1600200"/>
                <a:gd name="connsiteX74" fmla="*/ 544259 w 1739455"/>
                <a:gd name="connsiteY74" fmla="*/ 730377 h 1600200"/>
                <a:gd name="connsiteX75" fmla="*/ 563594 w 1739455"/>
                <a:gd name="connsiteY75" fmla="*/ 730377 h 1600200"/>
                <a:gd name="connsiteX76" fmla="*/ 565880 w 1739455"/>
                <a:gd name="connsiteY76" fmla="*/ 730377 h 1600200"/>
                <a:gd name="connsiteX77" fmla="*/ 646843 w 1739455"/>
                <a:gd name="connsiteY77" fmla="*/ 811339 h 1600200"/>
                <a:gd name="connsiteX78" fmla="*/ 646843 w 1739455"/>
                <a:gd name="connsiteY78" fmla="*/ 814864 h 1600200"/>
                <a:gd name="connsiteX79" fmla="*/ 646843 w 1739455"/>
                <a:gd name="connsiteY79" fmla="*/ 816388 h 1600200"/>
                <a:gd name="connsiteX80" fmla="*/ 646843 w 1739455"/>
                <a:gd name="connsiteY80" fmla="*/ 816388 h 1600200"/>
                <a:gd name="connsiteX81" fmla="*/ 646938 w 1739455"/>
                <a:gd name="connsiteY81" fmla="*/ 817817 h 1600200"/>
                <a:gd name="connsiteX82" fmla="*/ 646938 w 1739455"/>
                <a:gd name="connsiteY82" fmla="*/ 817817 h 1600200"/>
                <a:gd name="connsiteX83" fmla="*/ 647033 w 1739455"/>
                <a:gd name="connsiteY83" fmla="*/ 819245 h 1600200"/>
                <a:gd name="connsiteX84" fmla="*/ 647033 w 1739455"/>
                <a:gd name="connsiteY84" fmla="*/ 819245 h 1600200"/>
                <a:gd name="connsiteX85" fmla="*/ 647129 w 1739455"/>
                <a:gd name="connsiteY85" fmla="*/ 820674 h 1600200"/>
                <a:gd name="connsiteX86" fmla="*/ 647129 w 1739455"/>
                <a:gd name="connsiteY86" fmla="*/ 820674 h 1600200"/>
                <a:gd name="connsiteX87" fmla="*/ 647319 w 1739455"/>
                <a:gd name="connsiteY87" fmla="*/ 822103 h 1600200"/>
                <a:gd name="connsiteX88" fmla="*/ 647319 w 1739455"/>
                <a:gd name="connsiteY88" fmla="*/ 822103 h 1600200"/>
                <a:gd name="connsiteX89" fmla="*/ 647510 w 1739455"/>
                <a:gd name="connsiteY89" fmla="*/ 823531 h 1600200"/>
                <a:gd name="connsiteX90" fmla="*/ 647510 w 1739455"/>
                <a:gd name="connsiteY90" fmla="*/ 823531 h 1600200"/>
                <a:gd name="connsiteX91" fmla="*/ 647795 w 1739455"/>
                <a:gd name="connsiteY91" fmla="*/ 824960 h 1600200"/>
                <a:gd name="connsiteX92" fmla="*/ 647795 w 1739455"/>
                <a:gd name="connsiteY92" fmla="*/ 824960 h 1600200"/>
                <a:gd name="connsiteX93" fmla="*/ 648081 w 1739455"/>
                <a:gd name="connsiteY93" fmla="*/ 826389 h 1600200"/>
                <a:gd name="connsiteX94" fmla="*/ 648081 w 1739455"/>
                <a:gd name="connsiteY94" fmla="*/ 826389 h 1600200"/>
                <a:gd name="connsiteX95" fmla="*/ 648367 w 1739455"/>
                <a:gd name="connsiteY95" fmla="*/ 827818 h 1600200"/>
                <a:gd name="connsiteX96" fmla="*/ 648367 w 1739455"/>
                <a:gd name="connsiteY96" fmla="*/ 827818 h 1600200"/>
                <a:gd name="connsiteX97" fmla="*/ 648748 w 1739455"/>
                <a:gd name="connsiteY97" fmla="*/ 829247 h 1600200"/>
                <a:gd name="connsiteX98" fmla="*/ 648748 w 1739455"/>
                <a:gd name="connsiteY98" fmla="*/ 829247 h 1600200"/>
                <a:gd name="connsiteX99" fmla="*/ 700088 w 1739455"/>
                <a:gd name="connsiteY99" fmla="*/ 872300 h 1600200"/>
                <a:gd name="connsiteX100" fmla="*/ 700088 w 1739455"/>
                <a:gd name="connsiteY100" fmla="*/ 872300 h 1600200"/>
                <a:gd name="connsiteX101" fmla="*/ 701516 w 1739455"/>
                <a:gd name="connsiteY101" fmla="*/ 872395 h 1600200"/>
                <a:gd name="connsiteX102" fmla="*/ 701516 w 1739455"/>
                <a:gd name="connsiteY102" fmla="*/ 872395 h 1600200"/>
                <a:gd name="connsiteX103" fmla="*/ 701993 w 1739455"/>
                <a:gd name="connsiteY103" fmla="*/ 872395 h 1600200"/>
                <a:gd name="connsiteX104" fmla="*/ 705136 w 1739455"/>
                <a:gd name="connsiteY104" fmla="*/ 872490 h 1600200"/>
                <a:gd name="connsiteX105" fmla="*/ 712565 w 1739455"/>
                <a:gd name="connsiteY105" fmla="*/ 872490 h 1600200"/>
                <a:gd name="connsiteX106" fmla="*/ 793528 w 1739455"/>
                <a:gd name="connsiteY106" fmla="*/ 953453 h 1600200"/>
                <a:gd name="connsiteX107" fmla="*/ 793528 w 1739455"/>
                <a:gd name="connsiteY107" fmla="*/ 956977 h 1600200"/>
                <a:gd name="connsiteX108" fmla="*/ 793528 w 1739455"/>
                <a:gd name="connsiteY108" fmla="*/ 958501 h 1600200"/>
                <a:gd name="connsiteX109" fmla="*/ 793528 w 1739455"/>
                <a:gd name="connsiteY109" fmla="*/ 958501 h 1600200"/>
                <a:gd name="connsiteX110" fmla="*/ 793623 w 1739455"/>
                <a:gd name="connsiteY110" fmla="*/ 959930 h 1600200"/>
                <a:gd name="connsiteX111" fmla="*/ 793623 w 1739455"/>
                <a:gd name="connsiteY111" fmla="*/ 959930 h 1600200"/>
                <a:gd name="connsiteX112" fmla="*/ 793718 w 1739455"/>
                <a:gd name="connsiteY112" fmla="*/ 961358 h 1600200"/>
                <a:gd name="connsiteX113" fmla="*/ 793718 w 1739455"/>
                <a:gd name="connsiteY113" fmla="*/ 961358 h 1600200"/>
                <a:gd name="connsiteX114" fmla="*/ 793813 w 1739455"/>
                <a:gd name="connsiteY114" fmla="*/ 962787 h 1600200"/>
                <a:gd name="connsiteX115" fmla="*/ 793813 w 1739455"/>
                <a:gd name="connsiteY115" fmla="*/ 962787 h 1600200"/>
                <a:gd name="connsiteX116" fmla="*/ 794004 w 1739455"/>
                <a:gd name="connsiteY116" fmla="*/ 964216 h 1600200"/>
                <a:gd name="connsiteX117" fmla="*/ 794004 w 1739455"/>
                <a:gd name="connsiteY117" fmla="*/ 964216 h 1600200"/>
                <a:gd name="connsiteX118" fmla="*/ 794195 w 1739455"/>
                <a:gd name="connsiteY118" fmla="*/ 965645 h 1600200"/>
                <a:gd name="connsiteX119" fmla="*/ 794195 w 1739455"/>
                <a:gd name="connsiteY119" fmla="*/ 965645 h 1600200"/>
                <a:gd name="connsiteX120" fmla="*/ 823151 w 1739455"/>
                <a:gd name="connsiteY120" fmla="*/ 1007269 h 1600200"/>
                <a:gd name="connsiteX121" fmla="*/ 823722 w 1739455"/>
                <a:gd name="connsiteY121" fmla="*/ 1007555 h 1600200"/>
                <a:gd name="connsiteX122" fmla="*/ 823722 w 1739455"/>
                <a:gd name="connsiteY122" fmla="*/ 1007555 h 1600200"/>
                <a:gd name="connsiteX123" fmla="*/ 824960 w 1739455"/>
                <a:gd name="connsiteY123" fmla="*/ 1008221 h 1600200"/>
                <a:gd name="connsiteX124" fmla="*/ 824960 w 1739455"/>
                <a:gd name="connsiteY124" fmla="*/ 1008221 h 1600200"/>
                <a:gd name="connsiteX125" fmla="*/ 826198 w 1739455"/>
                <a:gd name="connsiteY125" fmla="*/ 1008888 h 1600200"/>
                <a:gd name="connsiteX126" fmla="*/ 826198 w 1739455"/>
                <a:gd name="connsiteY126" fmla="*/ 1008888 h 1600200"/>
                <a:gd name="connsiteX127" fmla="*/ 827437 w 1739455"/>
                <a:gd name="connsiteY127" fmla="*/ 1009460 h 1600200"/>
                <a:gd name="connsiteX128" fmla="*/ 827437 w 1739455"/>
                <a:gd name="connsiteY128" fmla="*/ 1009460 h 1600200"/>
                <a:gd name="connsiteX129" fmla="*/ 828675 w 1739455"/>
                <a:gd name="connsiteY129" fmla="*/ 1010031 h 1600200"/>
                <a:gd name="connsiteX130" fmla="*/ 828675 w 1739455"/>
                <a:gd name="connsiteY130" fmla="*/ 1010031 h 1600200"/>
                <a:gd name="connsiteX131" fmla="*/ 830009 w 1739455"/>
                <a:gd name="connsiteY131" fmla="*/ 1010603 h 1600200"/>
                <a:gd name="connsiteX132" fmla="*/ 830009 w 1739455"/>
                <a:gd name="connsiteY132" fmla="*/ 1010603 h 1600200"/>
                <a:gd name="connsiteX133" fmla="*/ 831342 w 1739455"/>
                <a:gd name="connsiteY133" fmla="*/ 1011079 h 1600200"/>
                <a:gd name="connsiteX134" fmla="*/ 831342 w 1739455"/>
                <a:gd name="connsiteY134" fmla="*/ 1011079 h 1600200"/>
                <a:gd name="connsiteX135" fmla="*/ 832676 w 1739455"/>
                <a:gd name="connsiteY135" fmla="*/ 1011555 h 1600200"/>
                <a:gd name="connsiteX136" fmla="*/ 832676 w 1739455"/>
                <a:gd name="connsiteY136" fmla="*/ 1011555 h 1600200"/>
                <a:gd name="connsiteX137" fmla="*/ 832961 w 1739455"/>
                <a:gd name="connsiteY137" fmla="*/ 1011650 h 1600200"/>
                <a:gd name="connsiteX138" fmla="*/ 835057 w 1739455"/>
                <a:gd name="connsiteY138" fmla="*/ 1012317 h 1600200"/>
                <a:gd name="connsiteX139" fmla="*/ 835343 w 1739455"/>
                <a:gd name="connsiteY139" fmla="*/ 1012412 h 1600200"/>
                <a:gd name="connsiteX140" fmla="*/ 835343 w 1739455"/>
                <a:gd name="connsiteY140" fmla="*/ 1012412 h 1600200"/>
                <a:gd name="connsiteX141" fmla="*/ 836676 w 1739455"/>
                <a:gd name="connsiteY141" fmla="*/ 1012793 h 1600200"/>
                <a:gd name="connsiteX142" fmla="*/ 836676 w 1739455"/>
                <a:gd name="connsiteY142" fmla="*/ 1012793 h 1600200"/>
                <a:gd name="connsiteX143" fmla="*/ 838010 w 1739455"/>
                <a:gd name="connsiteY143" fmla="*/ 1013174 h 1600200"/>
                <a:gd name="connsiteX144" fmla="*/ 838010 w 1739455"/>
                <a:gd name="connsiteY144" fmla="*/ 1013174 h 1600200"/>
                <a:gd name="connsiteX145" fmla="*/ 839438 w 1739455"/>
                <a:gd name="connsiteY145" fmla="*/ 1013460 h 1600200"/>
                <a:gd name="connsiteX146" fmla="*/ 839438 w 1739455"/>
                <a:gd name="connsiteY146" fmla="*/ 1013460 h 1600200"/>
                <a:gd name="connsiteX147" fmla="*/ 840867 w 1739455"/>
                <a:gd name="connsiteY147" fmla="*/ 1013746 h 1600200"/>
                <a:gd name="connsiteX148" fmla="*/ 840867 w 1739455"/>
                <a:gd name="connsiteY148" fmla="*/ 1013746 h 1600200"/>
                <a:gd name="connsiteX149" fmla="*/ 841153 w 1739455"/>
                <a:gd name="connsiteY149" fmla="*/ 1013746 h 1600200"/>
                <a:gd name="connsiteX150" fmla="*/ 843534 w 1739455"/>
                <a:gd name="connsiteY150" fmla="*/ 1014127 h 1600200"/>
                <a:gd name="connsiteX151" fmla="*/ 843820 w 1739455"/>
                <a:gd name="connsiteY151" fmla="*/ 1014127 h 1600200"/>
                <a:gd name="connsiteX152" fmla="*/ 843820 w 1739455"/>
                <a:gd name="connsiteY152" fmla="*/ 1014127 h 1600200"/>
                <a:gd name="connsiteX153" fmla="*/ 845248 w 1739455"/>
                <a:gd name="connsiteY153" fmla="*/ 1014317 h 1600200"/>
                <a:gd name="connsiteX154" fmla="*/ 845248 w 1739455"/>
                <a:gd name="connsiteY154" fmla="*/ 1014317 h 1600200"/>
                <a:gd name="connsiteX155" fmla="*/ 846677 w 1739455"/>
                <a:gd name="connsiteY155" fmla="*/ 1014413 h 1600200"/>
                <a:gd name="connsiteX156" fmla="*/ 846677 w 1739455"/>
                <a:gd name="connsiteY156" fmla="*/ 1014413 h 1600200"/>
                <a:gd name="connsiteX157" fmla="*/ 848106 w 1739455"/>
                <a:gd name="connsiteY157" fmla="*/ 1014508 h 1600200"/>
                <a:gd name="connsiteX158" fmla="*/ 848106 w 1739455"/>
                <a:gd name="connsiteY158" fmla="*/ 1014508 h 1600200"/>
                <a:gd name="connsiteX159" fmla="*/ 848582 w 1739455"/>
                <a:gd name="connsiteY159" fmla="*/ 1014508 h 1600200"/>
                <a:gd name="connsiteX160" fmla="*/ 851726 w 1739455"/>
                <a:gd name="connsiteY160" fmla="*/ 1014603 h 1600200"/>
                <a:gd name="connsiteX161" fmla="*/ 871156 w 1739455"/>
                <a:gd name="connsiteY161" fmla="*/ 1014603 h 1600200"/>
                <a:gd name="connsiteX162" fmla="*/ 878110 w 1739455"/>
                <a:gd name="connsiteY162" fmla="*/ 1014603 h 1600200"/>
                <a:gd name="connsiteX163" fmla="*/ 959072 w 1739455"/>
                <a:gd name="connsiteY163" fmla="*/ 1095566 h 1600200"/>
                <a:gd name="connsiteX164" fmla="*/ 959072 w 1739455"/>
                <a:gd name="connsiteY164" fmla="*/ 1105376 h 1600200"/>
                <a:gd name="connsiteX165" fmla="*/ 959072 w 1739455"/>
                <a:gd name="connsiteY165" fmla="*/ 1106805 h 1600200"/>
                <a:gd name="connsiteX166" fmla="*/ 959072 w 1739455"/>
                <a:gd name="connsiteY166" fmla="*/ 1106805 h 1600200"/>
                <a:gd name="connsiteX167" fmla="*/ 959168 w 1739455"/>
                <a:gd name="connsiteY167" fmla="*/ 1108234 h 1600200"/>
                <a:gd name="connsiteX168" fmla="*/ 959168 w 1739455"/>
                <a:gd name="connsiteY168" fmla="*/ 1108234 h 1600200"/>
                <a:gd name="connsiteX169" fmla="*/ 959263 w 1739455"/>
                <a:gd name="connsiteY169" fmla="*/ 1109663 h 1600200"/>
                <a:gd name="connsiteX170" fmla="*/ 959263 w 1739455"/>
                <a:gd name="connsiteY170" fmla="*/ 1109663 h 1600200"/>
                <a:gd name="connsiteX171" fmla="*/ 959358 w 1739455"/>
                <a:gd name="connsiteY171" fmla="*/ 1111091 h 1600200"/>
                <a:gd name="connsiteX172" fmla="*/ 959358 w 1739455"/>
                <a:gd name="connsiteY172" fmla="*/ 1111091 h 1600200"/>
                <a:gd name="connsiteX173" fmla="*/ 959548 w 1739455"/>
                <a:gd name="connsiteY173" fmla="*/ 1112520 h 1600200"/>
                <a:gd name="connsiteX174" fmla="*/ 959548 w 1739455"/>
                <a:gd name="connsiteY174" fmla="*/ 1112520 h 1600200"/>
                <a:gd name="connsiteX175" fmla="*/ 959739 w 1739455"/>
                <a:gd name="connsiteY175" fmla="*/ 1113949 h 1600200"/>
                <a:gd name="connsiteX176" fmla="*/ 959739 w 1739455"/>
                <a:gd name="connsiteY176" fmla="*/ 1113949 h 1600200"/>
                <a:gd name="connsiteX177" fmla="*/ 959930 w 1739455"/>
                <a:gd name="connsiteY177" fmla="*/ 1115378 h 1600200"/>
                <a:gd name="connsiteX178" fmla="*/ 959930 w 1739455"/>
                <a:gd name="connsiteY178" fmla="*/ 1115378 h 1600200"/>
                <a:gd name="connsiteX179" fmla="*/ 960215 w 1739455"/>
                <a:gd name="connsiteY179" fmla="*/ 1116806 h 1600200"/>
                <a:gd name="connsiteX180" fmla="*/ 960215 w 1739455"/>
                <a:gd name="connsiteY180" fmla="*/ 1116806 h 1600200"/>
                <a:gd name="connsiteX181" fmla="*/ 960501 w 1739455"/>
                <a:gd name="connsiteY181" fmla="*/ 1118235 h 1600200"/>
                <a:gd name="connsiteX182" fmla="*/ 960501 w 1739455"/>
                <a:gd name="connsiteY182" fmla="*/ 1118235 h 1600200"/>
                <a:gd name="connsiteX183" fmla="*/ 960882 w 1739455"/>
                <a:gd name="connsiteY183" fmla="*/ 1119664 h 1600200"/>
                <a:gd name="connsiteX184" fmla="*/ 960882 w 1739455"/>
                <a:gd name="connsiteY184" fmla="*/ 1119664 h 1600200"/>
                <a:gd name="connsiteX185" fmla="*/ 961263 w 1739455"/>
                <a:gd name="connsiteY185" fmla="*/ 1120997 h 1600200"/>
                <a:gd name="connsiteX186" fmla="*/ 961263 w 1739455"/>
                <a:gd name="connsiteY186" fmla="*/ 1120997 h 1600200"/>
                <a:gd name="connsiteX187" fmla="*/ 961644 w 1739455"/>
                <a:gd name="connsiteY187" fmla="*/ 1122331 h 1600200"/>
                <a:gd name="connsiteX188" fmla="*/ 961644 w 1739455"/>
                <a:gd name="connsiteY188" fmla="*/ 1122331 h 1600200"/>
                <a:gd name="connsiteX189" fmla="*/ 962120 w 1739455"/>
                <a:gd name="connsiteY189" fmla="*/ 1123664 h 1600200"/>
                <a:gd name="connsiteX190" fmla="*/ 962120 w 1739455"/>
                <a:gd name="connsiteY190" fmla="*/ 1123664 h 1600200"/>
                <a:gd name="connsiteX191" fmla="*/ 962597 w 1739455"/>
                <a:gd name="connsiteY191" fmla="*/ 1124998 h 1600200"/>
                <a:gd name="connsiteX192" fmla="*/ 962597 w 1739455"/>
                <a:gd name="connsiteY192" fmla="*/ 1124998 h 1600200"/>
                <a:gd name="connsiteX193" fmla="*/ 963073 w 1739455"/>
                <a:gd name="connsiteY193" fmla="*/ 1126331 h 1600200"/>
                <a:gd name="connsiteX194" fmla="*/ 963073 w 1739455"/>
                <a:gd name="connsiteY194" fmla="*/ 1126331 h 1600200"/>
                <a:gd name="connsiteX195" fmla="*/ 963644 w 1739455"/>
                <a:gd name="connsiteY195" fmla="*/ 1127665 h 1600200"/>
                <a:gd name="connsiteX196" fmla="*/ 963644 w 1739455"/>
                <a:gd name="connsiteY196" fmla="*/ 1127665 h 1600200"/>
                <a:gd name="connsiteX197" fmla="*/ 964216 w 1739455"/>
                <a:gd name="connsiteY197" fmla="*/ 1128903 h 1600200"/>
                <a:gd name="connsiteX198" fmla="*/ 964216 w 1739455"/>
                <a:gd name="connsiteY198" fmla="*/ 1128903 h 1600200"/>
                <a:gd name="connsiteX199" fmla="*/ 964787 w 1739455"/>
                <a:gd name="connsiteY199" fmla="*/ 1130141 h 1600200"/>
                <a:gd name="connsiteX200" fmla="*/ 964787 w 1739455"/>
                <a:gd name="connsiteY200" fmla="*/ 1130141 h 1600200"/>
                <a:gd name="connsiteX201" fmla="*/ 965454 w 1739455"/>
                <a:gd name="connsiteY201" fmla="*/ 1131380 h 1600200"/>
                <a:gd name="connsiteX202" fmla="*/ 965454 w 1739455"/>
                <a:gd name="connsiteY202" fmla="*/ 1131380 h 1600200"/>
                <a:gd name="connsiteX203" fmla="*/ 966121 w 1739455"/>
                <a:gd name="connsiteY203" fmla="*/ 1132618 h 1600200"/>
                <a:gd name="connsiteX204" fmla="*/ 966121 w 1739455"/>
                <a:gd name="connsiteY204" fmla="*/ 1132618 h 1600200"/>
                <a:gd name="connsiteX205" fmla="*/ 966788 w 1739455"/>
                <a:gd name="connsiteY205" fmla="*/ 1133856 h 1600200"/>
                <a:gd name="connsiteX206" fmla="*/ 966788 w 1739455"/>
                <a:gd name="connsiteY206" fmla="*/ 1133856 h 1600200"/>
                <a:gd name="connsiteX207" fmla="*/ 967454 w 1739455"/>
                <a:gd name="connsiteY207" fmla="*/ 1135094 h 1600200"/>
                <a:gd name="connsiteX208" fmla="*/ 967454 w 1739455"/>
                <a:gd name="connsiteY208" fmla="*/ 1135094 h 1600200"/>
                <a:gd name="connsiteX209" fmla="*/ 968216 w 1739455"/>
                <a:gd name="connsiteY209" fmla="*/ 1136237 h 1600200"/>
                <a:gd name="connsiteX210" fmla="*/ 968216 w 1739455"/>
                <a:gd name="connsiteY210" fmla="*/ 1136237 h 1600200"/>
                <a:gd name="connsiteX211" fmla="*/ 968978 w 1739455"/>
                <a:gd name="connsiteY211" fmla="*/ 1137380 h 1600200"/>
                <a:gd name="connsiteX212" fmla="*/ 968978 w 1739455"/>
                <a:gd name="connsiteY212" fmla="*/ 1137380 h 1600200"/>
                <a:gd name="connsiteX213" fmla="*/ 969740 w 1739455"/>
                <a:gd name="connsiteY213" fmla="*/ 1138523 h 1600200"/>
                <a:gd name="connsiteX214" fmla="*/ 969740 w 1739455"/>
                <a:gd name="connsiteY214" fmla="*/ 1138523 h 1600200"/>
                <a:gd name="connsiteX215" fmla="*/ 970597 w 1739455"/>
                <a:gd name="connsiteY215" fmla="*/ 1139666 h 1600200"/>
                <a:gd name="connsiteX216" fmla="*/ 970597 w 1739455"/>
                <a:gd name="connsiteY216" fmla="*/ 1139666 h 1600200"/>
                <a:gd name="connsiteX217" fmla="*/ 971455 w 1739455"/>
                <a:gd name="connsiteY217" fmla="*/ 1140809 h 1600200"/>
                <a:gd name="connsiteX218" fmla="*/ 971455 w 1739455"/>
                <a:gd name="connsiteY218" fmla="*/ 1140809 h 1600200"/>
                <a:gd name="connsiteX219" fmla="*/ 972312 w 1739455"/>
                <a:gd name="connsiteY219" fmla="*/ 1141857 h 1600200"/>
                <a:gd name="connsiteX220" fmla="*/ 972312 w 1739455"/>
                <a:gd name="connsiteY220" fmla="*/ 1141857 h 1600200"/>
                <a:gd name="connsiteX221" fmla="*/ 973169 w 1739455"/>
                <a:gd name="connsiteY221" fmla="*/ 1142905 h 1600200"/>
                <a:gd name="connsiteX222" fmla="*/ 973169 w 1739455"/>
                <a:gd name="connsiteY222" fmla="*/ 1142905 h 1600200"/>
                <a:gd name="connsiteX223" fmla="*/ 974122 w 1739455"/>
                <a:gd name="connsiteY223" fmla="*/ 1143953 h 1600200"/>
                <a:gd name="connsiteX224" fmla="*/ 974122 w 1739455"/>
                <a:gd name="connsiteY224" fmla="*/ 1143953 h 1600200"/>
                <a:gd name="connsiteX225" fmla="*/ 975074 w 1739455"/>
                <a:gd name="connsiteY225" fmla="*/ 1145000 h 1600200"/>
                <a:gd name="connsiteX226" fmla="*/ 975074 w 1739455"/>
                <a:gd name="connsiteY226" fmla="*/ 1145000 h 1600200"/>
                <a:gd name="connsiteX227" fmla="*/ 976027 w 1739455"/>
                <a:gd name="connsiteY227" fmla="*/ 1145953 h 1600200"/>
                <a:gd name="connsiteX228" fmla="*/ 976027 w 1739455"/>
                <a:gd name="connsiteY228" fmla="*/ 1145953 h 1600200"/>
                <a:gd name="connsiteX229" fmla="*/ 976979 w 1739455"/>
                <a:gd name="connsiteY229" fmla="*/ 1146905 h 1600200"/>
                <a:gd name="connsiteX230" fmla="*/ 976979 w 1739455"/>
                <a:gd name="connsiteY230" fmla="*/ 1146905 h 1600200"/>
                <a:gd name="connsiteX231" fmla="*/ 978027 w 1739455"/>
                <a:gd name="connsiteY231" fmla="*/ 1147858 h 1600200"/>
                <a:gd name="connsiteX232" fmla="*/ 978027 w 1739455"/>
                <a:gd name="connsiteY232" fmla="*/ 1147858 h 1600200"/>
                <a:gd name="connsiteX233" fmla="*/ 979075 w 1739455"/>
                <a:gd name="connsiteY233" fmla="*/ 1148810 h 1600200"/>
                <a:gd name="connsiteX234" fmla="*/ 979075 w 1739455"/>
                <a:gd name="connsiteY234" fmla="*/ 1148810 h 1600200"/>
                <a:gd name="connsiteX235" fmla="*/ 980122 w 1739455"/>
                <a:gd name="connsiteY235" fmla="*/ 1149668 h 1600200"/>
                <a:gd name="connsiteX236" fmla="*/ 980122 w 1739455"/>
                <a:gd name="connsiteY236" fmla="*/ 1149668 h 1600200"/>
                <a:gd name="connsiteX237" fmla="*/ 981170 w 1739455"/>
                <a:gd name="connsiteY237" fmla="*/ 1150525 h 1600200"/>
                <a:gd name="connsiteX238" fmla="*/ 981170 w 1739455"/>
                <a:gd name="connsiteY238" fmla="*/ 1150525 h 1600200"/>
                <a:gd name="connsiteX239" fmla="*/ 982218 w 1739455"/>
                <a:gd name="connsiteY239" fmla="*/ 1151382 h 1600200"/>
                <a:gd name="connsiteX240" fmla="*/ 982218 w 1739455"/>
                <a:gd name="connsiteY240" fmla="*/ 1151382 h 1600200"/>
                <a:gd name="connsiteX241" fmla="*/ 983361 w 1739455"/>
                <a:gd name="connsiteY241" fmla="*/ 1152239 h 1600200"/>
                <a:gd name="connsiteX242" fmla="*/ 983361 w 1739455"/>
                <a:gd name="connsiteY242" fmla="*/ 1152239 h 1600200"/>
                <a:gd name="connsiteX243" fmla="*/ 984504 w 1739455"/>
                <a:gd name="connsiteY243" fmla="*/ 1153001 h 1600200"/>
                <a:gd name="connsiteX244" fmla="*/ 984504 w 1739455"/>
                <a:gd name="connsiteY244" fmla="*/ 1153001 h 1600200"/>
                <a:gd name="connsiteX245" fmla="*/ 985647 w 1739455"/>
                <a:gd name="connsiteY245" fmla="*/ 1153763 h 1600200"/>
                <a:gd name="connsiteX246" fmla="*/ 985647 w 1739455"/>
                <a:gd name="connsiteY246" fmla="*/ 1153763 h 1600200"/>
                <a:gd name="connsiteX247" fmla="*/ 986790 w 1739455"/>
                <a:gd name="connsiteY247" fmla="*/ 1154525 h 1600200"/>
                <a:gd name="connsiteX248" fmla="*/ 986790 w 1739455"/>
                <a:gd name="connsiteY248" fmla="*/ 1154525 h 1600200"/>
                <a:gd name="connsiteX249" fmla="*/ 988028 w 1739455"/>
                <a:gd name="connsiteY249" fmla="*/ 1155192 h 1600200"/>
                <a:gd name="connsiteX250" fmla="*/ 988028 w 1739455"/>
                <a:gd name="connsiteY250" fmla="*/ 1155192 h 1600200"/>
                <a:gd name="connsiteX251" fmla="*/ 989267 w 1739455"/>
                <a:gd name="connsiteY251" fmla="*/ 1155859 h 1600200"/>
                <a:gd name="connsiteX252" fmla="*/ 989267 w 1739455"/>
                <a:gd name="connsiteY252" fmla="*/ 1155859 h 1600200"/>
                <a:gd name="connsiteX253" fmla="*/ 990505 w 1739455"/>
                <a:gd name="connsiteY253" fmla="*/ 1156526 h 1600200"/>
                <a:gd name="connsiteX254" fmla="*/ 990505 w 1739455"/>
                <a:gd name="connsiteY254" fmla="*/ 1156526 h 1600200"/>
                <a:gd name="connsiteX255" fmla="*/ 991743 w 1739455"/>
                <a:gd name="connsiteY255" fmla="*/ 1157192 h 1600200"/>
                <a:gd name="connsiteX256" fmla="*/ 991743 w 1739455"/>
                <a:gd name="connsiteY256" fmla="*/ 1157192 h 1600200"/>
                <a:gd name="connsiteX257" fmla="*/ 992981 w 1739455"/>
                <a:gd name="connsiteY257" fmla="*/ 1157764 h 1600200"/>
                <a:gd name="connsiteX258" fmla="*/ 992981 w 1739455"/>
                <a:gd name="connsiteY258" fmla="*/ 1157764 h 1600200"/>
                <a:gd name="connsiteX259" fmla="*/ 994220 w 1739455"/>
                <a:gd name="connsiteY259" fmla="*/ 1158335 h 1600200"/>
                <a:gd name="connsiteX260" fmla="*/ 994220 w 1739455"/>
                <a:gd name="connsiteY260" fmla="*/ 1158335 h 1600200"/>
                <a:gd name="connsiteX261" fmla="*/ 995553 w 1739455"/>
                <a:gd name="connsiteY261" fmla="*/ 1158907 h 1600200"/>
                <a:gd name="connsiteX262" fmla="*/ 995553 w 1739455"/>
                <a:gd name="connsiteY262" fmla="*/ 1158907 h 1600200"/>
                <a:gd name="connsiteX263" fmla="*/ 996887 w 1739455"/>
                <a:gd name="connsiteY263" fmla="*/ 1159383 h 1600200"/>
                <a:gd name="connsiteX264" fmla="*/ 996887 w 1739455"/>
                <a:gd name="connsiteY264" fmla="*/ 1159383 h 1600200"/>
                <a:gd name="connsiteX265" fmla="*/ 998220 w 1739455"/>
                <a:gd name="connsiteY265" fmla="*/ 1159859 h 1600200"/>
                <a:gd name="connsiteX266" fmla="*/ 998220 w 1739455"/>
                <a:gd name="connsiteY266" fmla="*/ 1159859 h 1600200"/>
                <a:gd name="connsiteX267" fmla="*/ 999554 w 1739455"/>
                <a:gd name="connsiteY267" fmla="*/ 1160336 h 1600200"/>
                <a:gd name="connsiteX268" fmla="*/ 999554 w 1739455"/>
                <a:gd name="connsiteY268" fmla="*/ 1160336 h 1600200"/>
                <a:gd name="connsiteX269" fmla="*/ 1000887 w 1739455"/>
                <a:gd name="connsiteY269" fmla="*/ 1160717 h 1600200"/>
                <a:gd name="connsiteX270" fmla="*/ 1000887 w 1739455"/>
                <a:gd name="connsiteY270" fmla="*/ 1160717 h 1600200"/>
                <a:gd name="connsiteX271" fmla="*/ 1002221 w 1739455"/>
                <a:gd name="connsiteY271" fmla="*/ 1161098 h 1600200"/>
                <a:gd name="connsiteX272" fmla="*/ 1002221 w 1739455"/>
                <a:gd name="connsiteY272" fmla="*/ 1161098 h 1600200"/>
                <a:gd name="connsiteX273" fmla="*/ 1003554 w 1739455"/>
                <a:gd name="connsiteY273" fmla="*/ 1161479 h 1600200"/>
                <a:gd name="connsiteX274" fmla="*/ 1003554 w 1739455"/>
                <a:gd name="connsiteY274" fmla="*/ 1161479 h 1600200"/>
                <a:gd name="connsiteX275" fmla="*/ 1004983 w 1739455"/>
                <a:gd name="connsiteY275" fmla="*/ 1161764 h 1600200"/>
                <a:gd name="connsiteX276" fmla="*/ 1004983 w 1739455"/>
                <a:gd name="connsiteY276" fmla="*/ 1161764 h 1600200"/>
                <a:gd name="connsiteX277" fmla="*/ 1006412 w 1739455"/>
                <a:gd name="connsiteY277" fmla="*/ 1162050 h 1600200"/>
                <a:gd name="connsiteX278" fmla="*/ 1006412 w 1739455"/>
                <a:gd name="connsiteY278" fmla="*/ 1162050 h 1600200"/>
                <a:gd name="connsiteX279" fmla="*/ 1007840 w 1739455"/>
                <a:gd name="connsiteY279" fmla="*/ 1162336 h 1600200"/>
                <a:gd name="connsiteX280" fmla="*/ 1007840 w 1739455"/>
                <a:gd name="connsiteY280" fmla="*/ 1162336 h 1600200"/>
                <a:gd name="connsiteX281" fmla="*/ 1009269 w 1739455"/>
                <a:gd name="connsiteY281" fmla="*/ 1162526 h 1600200"/>
                <a:gd name="connsiteX282" fmla="*/ 1009269 w 1739455"/>
                <a:gd name="connsiteY282" fmla="*/ 1162526 h 1600200"/>
                <a:gd name="connsiteX283" fmla="*/ 1010698 w 1739455"/>
                <a:gd name="connsiteY283" fmla="*/ 1162717 h 1600200"/>
                <a:gd name="connsiteX284" fmla="*/ 1010698 w 1739455"/>
                <a:gd name="connsiteY284" fmla="*/ 1162717 h 1600200"/>
                <a:gd name="connsiteX285" fmla="*/ 1012127 w 1739455"/>
                <a:gd name="connsiteY285" fmla="*/ 1162812 h 1600200"/>
                <a:gd name="connsiteX286" fmla="*/ 1012127 w 1739455"/>
                <a:gd name="connsiteY286" fmla="*/ 1162812 h 1600200"/>
                <a:gd name="connsiteX287" fmla="*/ 1013555 w 1739455"/>
                <a:gd name="connsiteY287" fmla="*/ 1162907 h 1600200"/>
                <a:gd name="connsiteX288" fmla="*/ 1013555 w 1739455"/>
                <a:gd name="connsiteY288" fmla="*/ 1162907 h 1600200"/>
                <a:gd name="connsiteX289" fmla="*/ 1014031 w 1739455"/>
                <a:gd name="connsiteY289" fmla="*/ 1162907 h 1600200"/>
                <a:gd name="connsiteX290" fmla="*/ 1017175 w 1739455"/>
                <a:gd name="connsiteY290" fmla="*/ 1163003 h 1600200"/>
                <a:gd name="connsiteX291" fmla="*/ 1047560 w 1739455"/>
                <a:gd name="connsiteY291" fmla="*/ 1163003 h 1600200"/>
                <a:gd name="connsiteX292" fmla="*/ 1199483 w 1739455"/>
                <a:gd name="connsiteY292" fmla="*/ 1163003 h 1600200"/>
                <a:gd name="connsiteX293" fmla="*/ 1280446 w 1739455"/>
                <a:gd name="connsiteY293" fmla="*/ 1243965 h 1600200"/>
                <a:gd name="connsiteX294" fmla="*/ 1280446 w 1739455"/>
                <a:gd name="connsiteY294" fmla="*/ 1375886 h 1600200"/>
                <a:gd name="connsiteX295" fmla="*/ 1280446 w 1739455"/>
                <a:gd name="connsiteY295" fmla="*/ 1539431 h 1600200"/>
                <a:gd name="connsiteX296" fmla="*/ 1280446 w 1739455"/>
                <a:gd name="connsiteY296" fmla="*/ 1542574 h 1600200"/>
                <a:gd name="connsiteX297" fmla="*/ 1338072 w 1739455"/>
                <a:gd name="connsiteY297" fmla="*/ 1600200 h 1600200"/>
                <a:gd name="connsiteX298" fmla="*/ 1358075 w 1739455"/>
                <a:gd name="connsiteY298" fmla="*/ 1600200 h 1600200"/>
                <a:gd name="connsiteX299" fmla="*/ 1415701 w 1739455"/>
                <a:gd name="connsiteY299" fmla="*/ 1542574 h 1600200"/>
                <a:gd name="connsiteX300" fmla="*/ 1415701 w 1739455"/>
                <a:gd name="connsiteY300" fmla="*/ 1534477 h 1600200"/>
                <a:gd name="connsiteX301" fmla="*/ 1496663 w 1739455"/>
                <a:gd name="connsiteY301" fmla="*/ 1453515 h 1600200"/>
                <a:gd name="connsiteX302" fmla="*/ 1527239 w 1739455"/>
                <a:gd name="connsiteY302" fmla="*/ 1453515 h 1600200"/>
                <a:gd name="connsiteX303" fmla="*/ 1584865 w 1739455"/>
                <a:gd name="connsiteY303" fmla="*/ 1395889 h 1600200"/>
                <a:gd name="connsiteX304" fmla="*/ 1584865 w 1739455"/>
                <a:gd name="connsiteY304" fmla="*/ 1375886 h 1600200"/>
                <a:gd name="connsiteX305" fmla="*/ 1546765 w 1739455"/>
                <a:gd name="connsiteY305" fmla="*/ 1321689 h 1600200"/>
                <a:gd name="connsiteX306" fmla="*/ 1477518 w 1739455"/>
                <a:gd name="connsiteY306" fmla="*/ 1318070 h 1600200"/>
                <a:gd name="connsiteX307" fmla="*/ 1429988 w 1739455"/>
                <a:gd name="connsiteY307" fmla="*/ 1231487 h 1600200"/>
                <a:gd name="connsiteX308" fmla="*/ 1498759 w 1739455"/>
                <a:gd name="connsiteY308" fmla="*/ 1164527 h 1600200"/>
                <a:gd name="connsiteX309" fmla="*/ 1681829 w 1739455"/>
                <a:gd name="connsiteY309" fmla="*/ 1164527 h 1600200"/>
                <a:gd name="connsiteX310" fmla="*/ 1739456 w 1739455"/>
                <a:gd name="connsiteY310" fmla="*/ 1106900 h 1600200"/>
                <a:gd name="connsiteX311" fmla="*/ 1739456 w 1739455"/>
                <a:gd name="connsiteY311" fmla="*/ 1086898 h 1600200"/>
                <a:gd name="connsiteX312" fmla="*/ 1681829 w 1739455"/>
                <a:gd name="connsiteY312" fmla="*/ 1029272 h 1600200"/>
                <a:gd name="connsiteX313" fmla="*/ 1498854 w 1739455"/>
                <a:gd name="connsiteY313" fmla="*/ 1029272 h 1600200"/>
                <a:gd name="connsiteX314" fmla="*/ 1417892 w 1739455"/>
                <a:gd name="connsiteY314" fmla="*/ 948309 h 1600200"/>
                <a:gd name="connsiteX315" fmla="*/ 1417892 w 1739455"/>
                <a:gd name="connsiteY315" fmla="*/ 942594 h 1600200"/>
                <a:gd name="connsiteX316" fmla="*/ 1360265 w 1739455"/>
                <a:gd name="connsiteY316" fmla="*/ 884968 h 1600200"/>
                <a:gd name="connsiteX317" fmla="*/ 1186148 w 1739455"/>
                <a:gd name="connsiteY317" fmla="*/ 884968 h 1600200"/>
                <a:gd name="connsiteX318" fmla="*/ 1105186 w 1739455"/>
                <a:gd name="connsiteY318" fmla="*/ 804005 h 1600200"/>
                <a:gd name="connsiteX319" fmla="*/ 1105186 w 1739455"/>
                <a:gd name="connsiteY319" fmla="*/ 646176 h 1600200"/>
                <a:gd name="connsiteX320" fmla="*/ 1097089 w 1739455"/>
                <a:gd name="connsiteY320" fmla="*/ 616839 h 1600200"/>
                <a:gd name="connsiteX321" fmla="*/ 1096423 w 1739455"/>
                <a:gd name="connsiteY321" fmla="*/ 615696 h 1600200"/>
                <a:gd name="connsiteX322" fmla="*/ 1046417 w 1739455"/>
                <a:gd name="connsiteY322" fmla="*/ 586550 h 1600200"/>
                <a:gd name="connsiteX323" fmla="*/ 1024128 w 1739455"/>
                <a:gd name="connsiteY323" fmla="*/ 586550 h 1600200"/>
                <a:gd name="connsiteX324" fmla="*/ 943165 w 1739455"/>
                <a:gd name="connsiteY324" fmla="*/ 505587 h 1600200"/>
                <a:gd name="connsiteX325" fmla="*/ 943165 w 1739455"/>
                <a:gd name="connsiteY325" fmla="*/ 505206 h 1600200"/>
                <a:gd name="connsiteX326" fmla="*/ 885539 w 1739455"/>
                <a:gd name="connsiteY326" fmla="*/ 446818 h 1600200"/>
                <a:gd name="connsiteX327" fmla="*/ 844772 w 1739455"/>
                <a:gd name="connsiteY327" fmla="*/ 445580 h 1600200"/>
                <a:gd name="connsiteX328" fmla="*/ 795242 w 1739455"/>
                <a:gd name="connsiteY328" fmla="*/ 388525 h 1600200"/>
                <a:gd name="connsiteX329" fmla="*/ 795242 w 1739455"/>
                <a:gd name="connsiteY329" fmla="*/ 368522 h 1600200"/>
                <a:gd name="connsiteX330" fmla="*/ 852869 w 1739455"/>
                <a:gd name="connsiteY330" fmla="*/ 310896 h 1600200"/>
                <a:gd name="connsiteX331" fmla="*/ 952119 w 1739455"/>
                <a:gd name="connsiteY331" fmla="*/ 310896 h 1600200"/>
                <a:gd name="connsiteX332" fmla="*/ 951167 w 1739455"/>
                <a:gd name="connsiteY332" fmla="*/ 57626 h 1600200"/>
                <a:gd name="connsiteX333" fmla="*/ 893540 w 1739455"/>
                <a:gd name="connsiteY333" fmla="*/ 0 h 1600200"/>
                <a:gd name="connsiteX334" fmla="*/ 214598 w 1739455"/>
                <a:gd name="connsiteY334" fmla="*/ 0 h 1600200"/>
                <a:gd name="connsiteX335" fmla="*/ 157353 w 1739455"/>
                <a:gd name="connsiteY335" fmla="*/ 51149 h 1600200"/>
                <a:gd name="connsiteX336" fmla="*/ 157353 w 1739455"/>
                <a:gd name="connsiteY336" fmla="*/ 93059 h 1600200"/>
                <a:gd name="connsiteX337" fmla="*/ 99727 w 1739455"/>
                <a:gd name="connsiteY337" fmla="*/ 150686 h 1600200"/>
                <a:gd name="connsiteX338" fmla="*/ 0 w 1739455"/>
                <a:gd name="connsiteY338" fmla="*/ 150686 h 1600200"/>
                <a:gd name="connsiteX339" fmla="*/ 476 w 1739455"/>
                <a:gd name="connsiteY339" fmla="*/ 514921 h 1600200"/>
                <a:gd name="connsiteX340" fmla="*/ 476 w 1739455"/>
                <a:gd name="connsiteY340" fmla="*/ 514921 h 1600200"/>
                <a:gd name="connsiteX341" fmla="*/ 959358 w 1739455"/>
                <a:gd name="connsiteY341" fmla="*/ 1105281 h 1600200"/>
                <a:gd name="connsiteX342" fmla="*/ 959358 w 1739455"/>
                <a:gd name="connsiteY342" fmla="*/ 1105281 h 1600200"/>
                <a:gd name="connsiteX343" fmla="*/ 959358 w 1739455"/>
                <a:gd name="connsiteY343" fmla="*/ 1105281 h 1600200"/>
                <a:gd name="connsiteX344" fmla="*/ 959358 w 1739455"/>
                <a:gd name="connsiteY344" fmla="*/ 1105281 h 1600200"/>
                <a:gd name="connsiteX345" fmla="*/ 486156 w 1739455"/>
                <a:gd name="connsiteY345" fmla="*/ 672655 h 1600200"/>
                <a:gd name="connsiteX346" fmla="*/ 486156 w 1739455"/>
                <a:gd name="connsiteY346" fmla="*/ 672655 h 1600200"/>
                <a:gd name="connsiteX347" fmla="*/ 486156 w 1739455"/>
                <a:gd name="connsiteY347" fmla="*/ 672655 h 1600200"/>
                <a:gd name="connsiteX348" fmla="*/ 486156 w 1739455"/>
                <a:gd name="connsiteY348" fmla="*/ 672655 h 1600200"/>
                <a:gd name="connsiteX349" fmla="*/ 647033 w 1739455"/>
                <a:gd name="connsiteY349" fmla="*/ 814769 h 1600200"/>
                <a:gd name="connsiteX350" fmla="*/ 647033 w 1739455"/>
                <a:gd name="connsiteY350" fmla="*/ 814769 h 1600200"/>
                <a:gd name="connsiteX351" fmla="*/ 647033 w 1739455"/>
                <a:gd name="connsiteY351" fmla="*/ 814769 h 1600200"/>
                <a:gd name="connsiteX352" fmla="*/ 647033 w 1739455"/>
                <a:gd name="connsiteY352" fmla="*/ 814769 h 1600200"/>
                <a:gd name="connsiteX353" fmla="*/ 793813 w 1739455"/>
                <a:gd name="connsiteY353" fmla="*/ 956881 h 1600200"/>
                <a:gd name="connsiteX354" fmla="*/ 793813 w 1739455"/>
                <a:gd name="connsiteY354" fmla="*/ 956881 h 1600200"/>
                <a:gd name="connsiteX355" fmla="*/ 793813 w 1739455"/>
                <a:gd name="connsiteY355" fmla="*/ 956881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1739455" h="1600200">
                  <a:moveTo>
                    <a:pt x="476" y="514921"/>
                  </a:moveTo>
                  <a:cubicBezTo>
                    <a:pt x="0" y="531686"/>
                    <a:pt x="10001" y="442722"/>
                    <a:pt x="48006" y="442722"/>
                  </a:cubicBezTo>
                  <a:lnTo>
                    <a:pt x="234791" y="442722"/>
                  </a:lnTo>
                  <a:cubicBezTo>
                    <a:pt x="271939" y="443389"/>
                    <a:pt x="319373" y="430435"/>
                    <a:pt x="319373" y="508063"/>
                  </a:cubicBezTo>
                  <a:lnTo>
                    <a:pt x="319373" y="527018"/>
                  </a:lnTo>
                  <a:cubicBezTo>
                    <a:pt x="319373" y="558737"/>
                    <a:pt x="345281" y="584645"/>
                    <a:pt x="377000" y="584645"/>
                  </a:cubicBezTo>
                  <a:lnTo>
                    <a:pt x="405098" y="584645"/>
                  </a:lnTo>
                  <a:cubicBezTo>
                    <a:pt x="449675" y="584645"/>
                    <a:pt x="486061" y="621030"/>
                    <a:pt x="486061" y="665607"/>
                  </a:cubicBezTo>
                  <a:lnTo>
                    <a:pt x="486061" y="672751"/>
                  </a:lnTo>
                  <a:lnTo>
                    <a:pt x="486061" y="674275"/>
                  </a:lnTo>
                  <a:lnTo>
                    <a:pt x="486061" y="674275"/>
                  </a:lnTo>
                  <a:lnTo>
                    <a:pt x="486156" y="675704"/>
                  </a:lnTo>
                  <a:lnTo>
                    <a:pt x="486156" y="675704"/>
                  </a:lnTo>
                  <a:lnTo>
                    <a:pt x="486251" y="677132"/>
                  </a:lnTo>
                  <a:lnTo>
                    <a:pt x="486251" y="677132"/>
                  </a:lnTo>
                  <a:lnTo>
                    <a:pt x="486346" y="678561"/>
                  </a:lnTo>
                  <a:lnTo>
                    <a:pt x="486346" y="678561"/>
                  </a:lnTo>
                  <a:lnTo>
                    <a:pt x="486537" y="679990"/>
                  </a:lnTo>
                  <a:lnTo>
                    <a:pt x="486537" y="679990"/>
                  </a:lnTo>
                  <a:lnTo>
                    <a:pt x="486728" y="681419"/>
                  </a:lnTo>
                  <a:lnTo>
                    <a:pt x="486728" y="681419"/>
                  </a:lnTo>
                  <a:lnTo>
                    <a:pt x="486918" y="682847"/>
                  </a:lnTo>
                  <a:lnTo>
                    <a:pt x="486918" y="682847"/>
                  </a:lnTo>
                  <a:cubicBezTo>
                    <a:pt x="489395" y="697039"/>
                    <a:pt x="497586" y="709994"/>
                    <a:pt x="509206" y="718852"/>
                  </a:cubicBezTo>
                  <a:lnTo>
                    <a:pt x="509206" y="718852"/>
                  </a:lnTo>
                  <a:lnTo>
                    <a:pt x="510350" y="719709"/>
                  </a:lnTo>
                  <a:lnTo>
                    <a:pt x="510350" y="719709"/>
                  </a:lnTo>
                  <a:lnTo>
                    <a:pt x="511493" y="720471"/>
                  </a:lnTo>
                  <a:lnTo>
                    <a:pt x="511493" y="720471"/>
                  </a:lnTo>
                  <a:lnTo>
                    <a:pt x="512636" y="721233"/>
                  </a:lnTo>
                  <a:lnTo>
                    <a:pt x="512636" y="721233"/>
                  </a:lnTo>
                  <a:lnTo>
                    <a:pt x="513779" y="721995"/>
                  </a:lnTo>
                  <a:lnTo>
                    <a:pt x="513779" y="721995"/>
                  </a:lnTo>
                  <a:lnTo>
                    <a:pt x="514350" y="722281"/>
                  </a:lnTo>
                  <a:cubicBezTo>
                    <a:pt x="514826" y="722567"/>
                    <a:pt x="515207" y="722757"/>
                    <a:pt x="515684" y="723043"/>
                  </a:cubicBezTo>
                  <a:lnTo>
                    <a:pt x="516255" y="723329"/>
                  </a:lnTo>
                  <a:lnTo>
                    <a:pt x="516255" y="723329"/>
                  </a:lnTo>
                  <a:lnTo>
                    <a:pt x="517493" y="723995"/>
                  </a:lnTo>
                  <a:lnTo>
                    <a:pt x="517493" y="723995"/>
                  </a:lnTo>
                  <a:lnTo>
                    <a:pt x="518731" y="724662"/>
                  </a:lnTo>
                  <a:lnTo>
                    <a:pt x="518731" y="724662"/>
                  </a:lnTo>
                  <a:lnTo>
                    <a:pt x="519970" y="725234"/>
                  </a:lnTo>
                  <a:lnTo>
                    <a:pt x="519970" y="725234"/>
                  </a:lnTo>
                  <a:cubicBezTo>
                    <a:pt x="520351" y="725424"/>
                    <a:pt x="520827" y="725614"/>
                    <a:pt x="521208" y="725805"/>
                  </a:cubicBezTo>
                  <a:lnTo>
                    <a:pt x="521208" y="725805"/>
                  </a:lnTo>
                  <a:lnTo>
                    <a:pt x="522542" y="726377"/>
                  </a:lnTo>
                  <a:lnTo>
                    <a:pt x="522542" y="726377"/>
                  </a:lnTo>
                  <a:lnTo>
                    <a:pt x="523875" y="726853"/>
                  </a:lnTo>
                  <a:lnTo>
                    <a:pt x="523875" y="726853"/>
                  </a:lnTo>
                  <a:lnTo>
                    <a:pt x="525209" y="727329"/>
                  </a:lnTo>
                  <a:lnTo>
                    <a:pt x="525209" y="727329"/>
                  </a:lnTo>
                  <a:lnTo>
                    <a:pt x="525494" y="727424"/>
                  </a:lnTo>
                  <a:cubicBezTo>
                    <a:pt x="526256" y="727615"/>
                    <a:pt x="526828" y="727805"/>
                    <a:pt x="527590" y="728091"/>
                  </a:cubicBezTo>
                  <a:lnTo>
                    <a:pt x="527876" y="728186"/>
                  </a:lnTo>
                  <a:lnTo>
                    <a:pt x="527876" y="728186"/>
                  </a:lnTo>
                  <a:lnTo>
                    <a:pt x="529209" y="728567"/>
                  </a:lnTo>
                  <a:lnTo>
                    <a:pt x="529209" y="728567"/>
                  </a:lnTo>
                  <a:lnTo>
                    <a:pt x="530543" y="728948"/>
                  </a:lnTo>
                  <a:lnTo>
                    <a:pt x="530543" y="728948"/>
                  </a:lnTo>
                  <a:lnTo>
                    <a:pt x="531971" y="729234"/>
                  </a:lnTo>
                  <a:lnTo>
                    <a:pt x="531971" y="729234"/>
                  </a:lnTo>
                  <a:cubicBezTo>
                    <a:pt x="532447" y="729329"/>
                    <a:pt x="532924" y="729425"/>
                    <a:pt x="533400" y="729520"/>
                  </a:cubicBezTo>
                  <a:lnTo>
                    <a:pt x="533400" y="729520"/>
                  </a:lnTo>
                  <a:lnTo>
                    <a:pt x="533686" y="729520"/>
                  </a:lnTo>
                  <a:cubicBezTo>
                    <a:pt x="534543" y="729615"/>
                    <a:pt x="535210" y="729805"/>
                    <a:pt x="536067" y="729901"/>
                  </a:cubicBezTo>
                  <a:lnTo>
                    <a:pt x="536353" y="729901"/>
                  </a:lnTo>
                  <a:lnTo>
                    <a:pt x="536353" y="729901"/>
                  </a:lnTo>
                  <a:lnTo>
                    <a:pt x="537781" y="730091"/>
                  </a:lnTo>
                  <a:lnTo>
                    <a:pt x="537781" y="730091"/>
                  </a:lnTo>
                  <a:lnTo>
                    <a:pt x="539210" y="730187"/>
                  </a:lnTo>
                  <a:lnTo>
                    <a:pt x="539210" y="730187"/>
                  </a:lnTo>
                  <a:lnTo>
                    <a:pt x="540639" y="730282"/>
                  </a:lnTo>
                  <a:lnTo>
                    <a:pt x="540639" y="730282"/>
                  </a:lnTo>
                  <a:lnTo>
                    <a:pt x="541115" y="730282"/>
                  </a:lnTo>
                  <a:cubicBezTo>
                    <a:pt x="542258" y="730282"/>
                    <a:pt x="543115" y="730377"/>
                    <a:pt x="544259" y="730377"/>
                  </a:cubicBezTo>
                  <a:lnTo>
                    <a:pt x="563594" y="730377"/>
                  </a:lnTo>
                  <a:lnTo>
                    <a:pt x="565880" y="730377"/>
                  </a:lnTo>
                  <a:cubicBezTo>
                    <a:pt x="610457" y="730377"/>
                    <a:pt x="646843" y="766763"/>
                    <a:pt x="646843" y="811339"/>
                  </a:cubicBezTo>
                  <a:lnTo>
                    <a:pt x="646843" y="814864"/>
                  </a:lnTo>
                  <a:lnTo>
                    <a:pt x="646843" y="816388"/>
                  </a:lnTo>
                  <a:lnTo>
                    <a:pt x="646843" y="816388"/>
                  </a:lnTo>
                  <a:lnTo>
                    <a:pt x="646938" y="817817"/>
                  </a:lnTo>
                  <a:lnTo>
                    <a:pt x="646938" y="817817"/>
                  </a:lnTo>
                  <a:lnTo>
                    <a:pt x="647033" y="819245"/>
                  </a:lnTo>
                  <a:lnTo>
                    <a:pt x="647033" y="819245"/>
                  </a:lnTo>
                  <a:lnTo>
                    <a:pt x="647129" y="820674"/>
                  </a:lnTo>
                  <a:lnTo>
                    <a:pt x="647129" y="820674"/>
                  </a:lnTo>
                  <a:lnTo>
                    <a:pt x="647319" y="822103"/>
                  </a:lnTo>
                  <a:lnTo>
                    <a:pt x="647319" y="822103"/>
                  </a:lnTo>
                  <a:lnTo>
                    <a:pt x="647510" y="823531"/>
                  </a:lnTo>
                  <a:lnTo>
                    <a:pt x="647510" y="823531"/>
                  </a:lnTo>
                  <a:lnTo>
                    <a:pt x="647795" y="824960"/>
                  </a:lnTo>
                  <a:lnTo>
                    <a:pt x="647795" y="824960"/>
                  </a:lnTo>
                  <a:cubicBezTo>
                    <a:pt x="647890" y="825437"/>
                    <a:pt x="647986" y="825913"/>
                    <a:pt x="648081" y="826389"/>
                  </a:cubicBezTo>
                  <a:lnTo>
                    <a:pt x="648081" y="826389"/>
                  </a:lnTo>
                  <a:lnTo>
                    <a:pt x="648367" y="827818"/>
                  </a:lnTo>
                  <a:lnTo>
                    <a:pt x="648367" y="827818"/>
                  </a:lnTo>
                  <a:lnTo>
                    <a:pt x="648748" y="829247"/>
                  </a:lnTo>
                  <a:lnTo>
                    <a:pt x="648748" y="829247"/>
                  </a:lnTo>
                  <a:cubicBezTo>
                    <a:pt x="654939" y="852392"/>
                    <a:pt x="675227" y="870204"/>
                    <a:pt x="700088" y="872300"/>
                  </a:cubicBezTo>
                  <a:lnTo>
                    <a:pt x="700088" y="872300"/>
                  </a:lnTo>
                  <a:lnTo>
                    <a:pt x="701516" y="872395"/>
                  </a:lnTo>
                  <a:lnTo>
                    <a:pt x="701516" y="872395"/>
                  </a:lnTo>
                  <a:lnTo>
                    <a:pt x="701993" y="872395"/>
                  </a:lnTo>
                  <a:cubicBezTo>
                    <a:pt x="703136" y="872395"/>
                    <a:pt x="703993" y="872490"/>
                    <a:pt x="705136" y="872490"/>
                  </a:cubicBezTo>
                  <a:lnTo>
                    <a:pt x="712565" y="872490"/>
                  </a:lnTo>
                  <a:cubicBezTo>
                    <a:pt x="757142" y="872490"/>
                    <a:pt x="793528" y="908876"/>
                    <a:pt x="793528" y="953453"/>
                  </a:cubicBezTo>
                  <a:lnTo>
                    <a:pt x="793528" y="956977"/>
                  </a:lnTo>
                  <a:lnTo>
                    <a:pt x="793528" y="958501"/>
                  </a:lnTo>
                  <a:lnTo>
                    <a:pt x="793528" y="958501"/>
                  </a:lnTo>
                  <a:lnTo>
                    <a:pt x="793623" y="959930"/>
                  </a:lnTo>
                  <a:lnTo>
                    <a:pt x="793623" y="959930"/>
                  </a:lnTo>
                  <a:lnTo>
                    <a:pt x="793718" y="961358"/>
                  </a:lnTo>
                  <a:lnTo>
                    <a:pt x="793718" y="961358"/>
                  </a:lnTo>
                  <a:lnTo>
                    <a:pt x="793813" y="962787"/>
                  </a:lnTo>
                  <a:lnTo>
                    <a:pt x="793813" y="962787"/>
                  </a:lnTo>
                  <a:lnTo>
                    <a:pt x="794004" y="964216"/>
                  </a:lnTo>
                  <a:lnTo>
                    <a:pt x="794004" y="964216"/>
                  </a:lnTo>
                  <a:lnTo>
                    <a:pt x="794195" y="965645"/>
                  </a:lnTo>
                  <a:lnTo>
                    <a:pt x="794195" y="965645"/>
                  </a:lnTo>
                  <a:cubicBezTo>
                    <a:pt x="797147" y="983361"/>
                    <a:pt x="807530" y="998315"/>
                    <a:pt x="823151" y="1007269"/>
                  </a:cubicBezTo>
                  <a:lnTo>
                    <a:pt x="823722" y="1007555"/>
                  </a:lnTo>
                  <a:lnTo>
                    <a:pt x="823722" y="1007555"/>
                  </a:lnTo>
                  <a:lnTo>
                    <a:pt x="824960" y="1008221"/>
                  </a:lnTo>
                  <a:lnTo>
                    <a:pt x="824960" y="1008221"/>
                  </a:lnTo>
                  <a:lnTo>
                    <a:pt x="826198" y="1008888"/>
                  </a:lnTo>
                  <a:lnTo>
                    <a:pt x="826198" y="1008888"/>
                  </a:lnTo>
                  <a:lnTo>
                    <a:pt x="827437" y="1009460"/>
                  </a:lnTo>
                  <a:lnTo>
                    <a:pt x="827437" y="1009460"/>
                  </a:lnTo>
                  <a:cubicBezTo>
                    <a:pt x="827818" y="1009650"/>
                    <a:pt x="828294" y="1009841"/>
                    <a:pt x="828675" y="1010031"/>
                  </a:cubicBezTo>
                  <a:lnTo>
                    <a:pt x="828675" y="1010031"/>
                  </a:lnTo>
                  <a:lnTo>
                    <a:pt x="830009" y="1010603"/>
                  </a:lnTo>
                  <a:lnTo>
                    <a:pt x="830009" y="1010603"/>
                  </a:lnTo>
                  <a:lnTo>
                    <a:pt x="831342" y="1011079"/>
                  </a:lnTo>
                  <a:lnTo>
                    <a:pt x="831342" y="1011079"/>
                  </a:lnTo>
                  <a:lnTo>
                    <a:pt x="832676" y="1011555"/>
                  </a:lnTo>
                  <a:lnTo>
                    <a:pt x="832676" y="1011555"/>
                  </a:lnTo>
                  <a:lnTo>
                    <a:pt x="832961" y="1011650"/>
                  </a:lnTo>
                  <a:cubicBezTo>
                    <a:pt x="833723" y="1011841"/>
                    <a:pt x="834295" y="1012031"/>
                    <a:pt x="835057" y="1012317"/>
                  </a:cubicBezTo>
                  <a:lnTo>
                    <a:pt x="835343" y="1012412"/>
                  </a:lnTo>
                  <a:lnTo>
                    <a:pt x="835343" y="1012412"/>
                  </a:lnTo>
                  <a:lnTo>
                    <a:pt x="836676" y="1012793"/>
                  </a:lnTo>
                  <a:lnTo>
                    <a:pt x="836676" y="1012793"/>
                  </a:lnTo>
                  <a:lnTo>
                    <a:pt x="838010" y="1013174"/>
                  </a:lnTo>
                  <a:lnTo>
                    <a:pt x="838010" y="1013174"/>
                  </a:lnTo>
                  <a:lnTo>
                    <a:pt x="839438" y="1013460"/>
                  </a:lnTo>
                  <a:lnTo>
                    <a:pt x="839438" y="1013460"/>
                  </a:lnTo>
                  <a:cubicBezTo>
                    <a:pt x="839914" y="1013555"/>
                    <a:pt x="840391" y="1013651"/>
                    <a:pt x="840867" y="1013746"/>
                  </a:cubicBezTo>
                  <a:lnTo>
                    <a:pt x="840867" y="1013746"/>
                  </a:lnTo>
                  <a:lnTo>
                    <a:pt x="841153" y="1013746"/>
                  </a:lnTo>
                  <a:cubicBezTo>
                    <a:pt x="842010" y="1013841"/>
                    <a:pt x="842677" y="1014031"/>
                    <a:pt x="843534" y="1014127"/>
                  </a:cubicBezTo>
                  <a:lnTo>
                    <a:pt x="843820" y="1014127"/>
                  </a:lnTo>
                  <a:lnTo>
                    <a:pt x="843820" y="1014127"/>
                  </a:lnTo>
                  <a:lnTo>
                    <a:pt x="845248" y="1014317"/>
                  </a:lnTo>
                  <a:lnTo>
                    <a:pt x="845248" y="1014317"/>
                  </a:lnTo>
                  <a:lnTo>
                    <a:pt x="846677" y="1014413"/>
                  </a:lnTo>
                  <a:lnTo>
                    <a:pt x="846677" y="1014413"/>
                  </a:lnTo>
                  <a:lnTo>
                    <a:pt x="848106" y="1014508"/>
                  </a:lnTo>
                  <a:lnTo>
                    <a:pt x="848106" y="1014508"/>
                  </a:lnTo>
                  <a:lnTo>
                    <a:pt x="848582" y="1014508"/>
                  </a:lnTo>
                  <a:cubicBezTo>
                    <a:pt x="849725" y="1014508"/>
                    <a:pt x="850583" y="1014603"/>
                    <a:pt x="851726" y="1014603"/>
                  </a:cubicBezTo>
                  <a:lnTo>
                    <a:pt x="871156" y="1014603"/>
                  </a:lnTo>
                  <a:lnTo>
                    <a:pt x="878110" y="1014603"/>
                  </a:lnTo>
                  <a:cubicBezTo>
                    <a:pt x="922687" y="1014603"/>
                    <a:pt x="959072" y="1050989"/>
                    <a:pt x="959072" y="1095566"/>
                  </a:cubicBezTo>
                  <a:lnTo>
                    <a:pt x="959072" y="1105376"/>
                  </a:lnTo>
                  <a:lnTo>
                    <a:pt x="959072" y="1106805"/>
                  </a:lnTo>
                  <a:lnTo>
                    <a:pt x="959072" y="1106805"/>
                  </a:lnTo>
                  <a:lnTo>
                    <a:pt x="959168" y="1108234"/>
                  </a:lnTo>
                  <a:lnTo>
                    <a:pt x="959168" y="1108234"/>
                  </a:lnTo>
                  <a:lnTo>
                    <a:pt x="959263" y="1109663"/>
                  </a:lnTo>
                  <a:lnTo>
                    <a:pt x="959263" y="1109663"/>
                  </a:lnTo>
                  <a:lnTo>
                    <a:pt x="959358" y="1111091"/>
                  </a:lnTo>
                  <a:lnTo>
                    <a:pt x="959358" y="1111091"/>
                  </a:lnTo>
                  <a:lnTo>
                    <a:pt x="959548" y="1112520"/>
                  </a:lnTo>
                  <a:lnTo>
                    <a:pt x="959548" y="1112520"/>
                  </a:lnTo>
                  <a:lnTo>
                    <a:pt x="959739" y="1113949"/>
                  </a:lnTo>
                  <a:lnTo>
                    <a:pt x="959739" y="1113949"/>
                  </a:lnTo>
                  <a:lnTo>
                    <a:pt x="959930" y="1115378"/>
                  </a:lnTo>
                  <a:lnTo>
                    <a:pt x="959930" y="1115378"/>
                  </a:lnTo>
                  <a:cubicBezTo>
                    <a:pt x="960025" y="1115854"/>
                    <a:pt x="960120" y="1116330"/>
                    <a:pt x="960215" y="1116806"/>
                  </a:cubicBezTo>
                  <a:lnTo>
                    <a:pt x="960215" y="1116806"/>
                  </a:lnTo>
                  <a:lnTo>
                    <a:pt x="960501" y="1118235"/>
                  </a:lnTo>
                  <a:lnTo>
                    <a:pt x="960501" y="1118235"/>
                  </a:lnTo>
                  <a:lnTo>
                    <a:pt x="960882" y="1119664"/>
                  </a:lnTo>
                  <a:lnTo>
                    <a:pt x="960882" y="1119664"/>
                  </a:lnTo>
                  <a:lnTo>
                    <a:pt x="961263" y="1120997"/>
                  </a:lnTo>
                  <a:lnTo>
                    <a:pt x="961263" y="1120997"/>
                  </a:lnTo>
                  <a:lnTo>
                    <a:pt x="961644" y="1122331"/>
                  </a:lnTo>
                  <a:lnTo>
                    <a:pt x="961644" y="1122331"/>
                  </a:lnTo>
                  <a:lnTo>
                    <a:pt x="962120" y="1123664"/>
                  </a:lnTo>
                  <a:lnTo>
                    <a:pt x="962120" y="1123664"/>
                  </a:lnTo>
                  <a:lnTo>
                    <a:pt x="962597" y="1124998"/>
                  </a:lnTo>
                  <a:lnTo>
                    <a:pt x="962597" y="1124998"/>
                  </a:lnTo>
                  <a:lnTo>
                    <a:pt x="963073" y="1126331"/>
                  </a:lnTo>
                  <a:lnTo>
                    <a:pt x="963073" y="1126331"/>
                  </a:lnTo>
                  <a:lnTo>
                    <a:pt x="963644" y="1127665"/>
                  </a:lnTo>
                  <a:lnTo>
                    <a:pt x="963644" y="1127665"/>
                  </a:lnTo>
                  <a:lnTo>
                    <a:pt x="964216" y="1128903"/>
                  </a:lnTo>
                  <a:lnTo>
                    <a:pt x="964216" y="1128903"/>
                  </a:lnTo>
                  <a:lnTo>
                    <a:pt x="964787" y="1130141"/>
                  </a:lnTo>
                  <a:lnTo>
                    <a:pt x="964787" y="1130141"/>
                  </a:lnTo>
                  <a:lnTo>
                    <a:pt x="965454" y="1131380"/>
                  </a:lnTo>
                  <a:lnTo>
                    <a:pt x="965454" y="1131380"/>
                  </a:lnTo>
                  <a:cubicBezTo>
                    <a:pt x="965645" y="1131761"/>
                    <a:pt x="965835" y="1132237"/>
                    <a:pt x="966121" y="1132618"/>
                  </a:cubicBezTo>
                  <a:lnTo>
                    <a:pt x="966121" y="1132618"/>
                  </a:lnTo>
                  <a:lnTo>
                    <a:pt x="966788" y="1133856"/>
                  </a:lnTo>
                  <a:lnTo>
                    <a:pt x="966788" y="1133856"/>
                  </a:lnTo>
                  <a:cubicBezTo>
                    <a:pt x="966978" y="1134237"/>
                    <a:pt x="967264" y="1134618"/>
                    <a:pt x="967454" y="1135094"/>
                  </a:cubicBezTo>
                  <a:lnTo>
                    <a:pt x="967454" y="1135094"/>
                  </a:lnTo>
                  <a:lnTo>
                    <a:pt x="968216" y="1136237"/>
                  </a:lnTo>
                  <a:lnTo>
                    <a:pt x="968216" y="1136237"/>
                  </a:lnTo>
                  <a:lnTo>
                    <a:pt x="968978" y="1137380"/>
                  </a:lnTo>
                  <a:lnTo>
                    <a:pt x="968978" y="1137380"/>
                  </a:lnTo>
                  <a:lnTo>
                    <a:pt x="969740" y="1138523"/>
                  </a:lnTo>
                  <a:lnTo>
                    <a:pt x="969740" y="1138523"/>
                  </a:lnTo>
                  <a:lnTo>
                    <a:pt x="970597" y="1139666"/>
                  </a:lnTo>
                  <a:lnTo>
                    <a:pt x="970597" y="1139666"/>
                  </a:lnTo>
                  <a:lnTo>
                    <a:pt x="971455" y="1140809"/>
                  </a:lnTo>
                  <a:lnTo>
                    <a:pt x="971455" y="1140809"/>
                  </a:lnTo>
                  <a:cubicBezTo>
                    <a:pt x="971740" y="1141190"/>
                    <a:pt x="972026" y="1141571"/>
                    <a:pt x="972312" y="1141857"/>
                  </a:cubicBezTo>
                  <a:lnTo>
                    <a:pt x="972312" y="1141857"/>
                  </a:lnTo>
                  <a:lnTo>
                    <a:pt x="973169" y="1142905"/>
                  </a:lnTo>
                  <a:lnTo>
                    <a:pt x="973169" y="1142905"/>
                  </a:lnTo>
                  <a:lnTo>
                    <a:pt x="974122" y="1143953"/>
                  </a:lnTo>
                  <a:lnTo>
                    <a:pt x="974122" y="1143953"/>
                  </a:lnTo>
                  <a:lnTo>
                    <a:pt x="975074" y="1145000"/>
                  </a:lnTo>
                  <a:lnTo>
                    <a:pt x="975074" y="1145000"/>
                  </a:lnTo>
                  <a:lnTo>
                    <a:pt x="976027" y="1145953"/>
                  </a:lnTo>
                  <a:lnTo>
                    <a:pt x="976027" y="1145953"/>
                  </a:lnTo>
                  <a:lnTo>
                    <a:pt x="976979" y="1146905"/>
                  </a:lnTo>
                  <a:lnTo>
                    <a:pt x="976979" y="1146905"/>
                  </a:lnTo>
                  <a:lnTo>
                    <a:pt x="978027" y="1147858"/>
                  </a:lnTo>
                  <a:lnTo>
                    <a:pt x="978027" y="1147858"/>
                  </a:lnTo>
                  <a:lnTo>
                    <a:pt x="979075" y="1148810"/>
                  </a:lnTo>
                  <a:lnTo>
                    <a:pt x="979075" y="1148810"/>
                  </a:lnTo>
                  <a:lnTo>
                    <a:pt x="980122" y="1149668"/>
                  </a:lnTo>
                  <a:lnTo>
                    <a:pt x="980122" y="1149668"/>
                  </a:lnTo>
                  <a:cubicBezTo>
                    <a:pt x="980504" y="1149953"/>
                    <a:pt x="980885" y="1150239"/>
                    <a:pt x="981170" y="1150525"/>
                  </a:cubicBezTo>
                  <a:lnTo>
                    <a:pt x="981170" y="1150525"/>
                  </a:lnTo>
                  <a:cubicBezTo>
                    <a:pt x="981551" y="1150811"/>
                    <a:pt x="981932" y="1151096"/>
                    <a:pt x="982218" y="1151382"/>
                  </a:cubicBezTo>
                  <a:lnTo>
                    <a:pt x="982218" y="1151382"/>
                  </a:lnTo>
                  <a:lnTo>
                    <a:pt x="983361" y="1152239"/>
                  </a:lnTo>
                  <a:lnTo>
                    <a:pt x="983361" y="1152239"/>
                  </a:lnTo>
                  <a:lnTo>
                    <a:pt x="984504" y="1153001"/>
                  </a:lnTo>
                  <a:lnTo>
                    <a:pt x="984504" y="1153001"/>
                  </a:lnTo>
                  <a:lnTo>
                    <a:pt x="985647" y="1153763"/>
                  </a:lnTo>
                  <a:lnTo>
                    <a:pt x="985647" y="1153763"/>
                  </a:lnTo>
                  <a:lnTo>
                    <a:pt x="986790" y="1154525"/>
                  </a:lnTo>
                  <a:lnTo>
                    <a:pt x="986790" y="1154525"/>
                  </a:lnTo>
                  <a:lnTo>
                    <a:pt x="988028" y="1155192"/>
                  </a:lnTo>
                  <a:lnTo>
                    <a:pt x="988028" y="1155192"/>
                  </a:lnTo>
                  <a:lnTo>
                    <a:pt x="989267" y="1155859"/>
                  </a:lnTo>
                  <a:lnTo>
                    <a:pt x="989267" y="1155859"/>
                  </a:lnTo>
                  <a:lnTo>
                    <a:pt x="990505" y="1156526"/>
                  </a:lnTo>
                  <a:lnTo>
                    <a:pt x="990505" y="1156526"/>
                  </a:lnTo>
                  <a:lnTo>
                    <a:pt x="991743" y="1157192"/>
                  </a:lnTo>
                  <a:lnTo>
                    <a:pt x="991743" y="1157192"/>
                  </a:lnTo>
                  <a:lnTo>
                    <a:pt x="992981" y="1157764"/>
                  </a:lnTo>
                  <a:lnTo>
                    <a:pt x="992981" y="1157764"/>
                  </a:lnTo>
                  <a:cubicBezTo>
                    <a:pt x="993362" y="1157954"/>
                    <a:pt x="993838" y="1158145"/>
                    <a:pt x="994220" y="1158335"/>
                  </a:cubicBezTo>
                  <a:lnTo>
                    <a:pt x="994220" y="1158335"/>
                  </a:lnTo>
                  <a:lnTo>
                    <a:pt x="995553" y="1158907"/>
                  </a:lnTo>
                  <a:lnTo>
                    <a:pt x="995553" y="1158907"/>
                  </a:lnTo>
                  <a:lnTo>
                    <a:pt x="996887" y="1159383"/>
                  </a:lnTo>
                  <a:lnTo>
                    <a:pt x="996887" y="1159383"/>
                  </a:lnTo>
                  <a:lnTo>
                    <a:pt x="998220" y="1159859"/>
                  </a:lnTo>
                  <a:lnTo>
                    <a:pt x="998220" y="1159859"/>
                  </a:lnTo>
                  <a:lnTo>
                    <a:pt x="999554" y="1160336"/>
                  </a:lnTo>
                  <a:lnTo>
                    <a:pt x="999554" y="1160336"/>
                  </a:lnTo>
                  <a:lnTo>
                    <a:pt x="1000887" y="1160717"/>
                  </a:lnTo>
                  <a:lnTo>
                    <a:pt x="1000887" y="1160717"/>
                  </a:lnTo>
                  <a:lnTo>
                    <a:pt x="1002221" y="1161098"/>
                  </a:lnTo>
                  <a:lnTo>
                    <a:pt x="1002221" y="1161098"/>
                  </a:lnTo>
                  <a:lnTo>
                    <a:pt x="1003554" y="1161479"/>
                  </a:lnTo>
                  <a:lnTo>
                    <a:pt x="1003554" y="1161479"/>
                  </a:lnTo>
                  <a:lnTo>
                    <a:pt x="1004983" y="1161764"/>
                  </a:lnTo>
                  <a:lnTo>
                    <a:pt x="1004983" y="1161764"/>
                  </a:lnTo>
                  <a:cubicBezTo>
                    <a:pt x="1005459" y="1161860"/>
                    <a:pt x="1005935" y="1161955"/>
                    <a:pt x="1006412" y="1162050"/>
                  </a:cubicBezTo>
                  <a:lnTo>
                    <a:pt x="1006412" y="1162050"/>
                  </a:lnTo>
                  <a:lnTo>
                    <a:pt x="1007840" y="1162336"/>
                  </a:lnTo>
                  <a:lnTo>
                    <a:pt x="1007840" y="1162336"/>
                  </a:lnTo>
                  <a:lnTo>
                    <a:pt x="1009269" y="1162526"/>
                  </a:lnTo>
                  <a:lnTo>
                    <a:pt x="1009269" y="1162526"/>
                  </a:lnTo>
                  <a:lnTo>
                    <a:pt x="1010698" y="1162717"/>
                  </a:lnTo>
                  <a:lnTo>
                    <a:pt x="1010698" y="1162717"/>
                  </a:lnTo>
                  <a:lnTo>
                    <a:pt x="1012127" y="1162812"/>
                  </a:lnTo>
                  <a:lnTo>
                    <a:pt x="1012127" y="1162812"/>
                  </a:lnTo>
                  <a:lnTo>
                    <a:pt x="1013555" y="1162907"/>
                  </a:lnTo>
                  <a:lnTo>
                    <a:pt x="1013555" y="1162907"/>
                  </a:lnTo>
                  <a:lnTo>
                    <a:pt x="1014031" y="1162907"/>
                  </a:lnTo>
                  <a:cubicBezTo>
                    <a:pt x="1015079" y="1162907"/>
                    <a:pt x="1016032" y="1163003"/>
                    <a:pt x="1017175" y="1163003"/>
                  </a:cubicBezTo>
                  <a:lnTo>
                    <a:pt x="1047560" y="1163003"/>
                  </a:lnTo>
                  <a:lnTo>
                    <a:pt x="1199483" y="1163003"/>
                  </a:lnTo>
                  <a:cubicBezTo>
                    <a:pt x="1244060" y="1163003"/>
                    <a:pt x="1280446" y="1199388"/>
                    <a:pt x="1280446" y="1243965"/>
                  </a:cubicBezTo>
                  <a:lnTo>
                    <a:pt x="1280446" y="1375886"/>
                  </a:lnTo>
                  <a:lnTo>
                    <a:pt x="1280446" y="1539431"/>
                  </a:lnTo>
                  <a:lnTo>
                    <a:pt x="1280446" y="1542574"/>
                  </a:lnTo>
                  <a:cubicBezTo>
                    <a:pt x="1280446" y="1574292"/>
                    <a:pt x="1306354" y="1600200"/>
                    <a:pt x="1338072" y="1600200"/>
                  </a:cubicBezTo>
                  <a:lnTo>
                    <a:pt x="1358075" y="1600200"/>
                  </a:lnTo>
                  <a:cubicBezTo>
                    <a:pt x="1389793" y="1600200"/>
                    <a:pt x="1415701" y="1574292"/>
                    <a:pt x="1415701" y="1542574"/>
                  </a:cubicBezTo>
                  <a:lnTo>
                    <a:pt x="1415701" y="1534477"/>
                  </a:lnTo>
                  <a:cubicBezTo>
                    <a:pt x="1415701" y="1489900"/>
                    <a:pt x="1452086" y="1453515"/>
                    <a:pt x="1496663" y="1453515"/>
                  </a:cubicBezTo>
                  <a:lnTo>
                    <a:pt x="1527239" y="1453515"/>
                  </a:lnTo>
                  <a:cubicBezTo>
                    <a:pt x="1558957" y="1453515"/>
                    <a:pt x="1584865" y="1427607"/>
                    <a:pt x="1584865" y="1395889"/>
                  </a:cubicBezTo>
                  <a:lnTo>
                    <a:pt x="1584865" y="1375886"/>
                  </a:lnTo>
                  <a:cubicBezTo>
                    <a:pt x="1584865" y="1351026"/>
                    <a:pt x="1568958" y="1329690"/>
                    <a:pt x="1546765" y="1321689"/>
                  </a:cubicBezTo>
                  <a:cubicBezTo>
                    <a:pt x="1535716" y="1317689"/>
                    <a:pt x="1493520" y="1325689"/>
                    <a:pt x="1477518" y="1318070"/>
                  </a:cubicBezTo>
                  <a:cubicBezTo>
                    <a:pt x="1439609" y="1299877"/>
                    <a:pt x="1425226" y="1259014"/>
                    <a:pt x="1429988" y="1231487"/>
                  </a:cubicBezTo>
                  <a:cubicBezTo>
                    <a:pt x="1436846" y="1192435"/>
                    <a:pt x="1459039" y="1164527"/>
                    <a:pt x="1498759" y="1164527"/>
                  </a:cubicBezTo>
                  <a:lnTo>
                    <a:pt x="1681829" y="1164527"/>
                  </a:lnTo>
                  <a:cubicBezTo>
                    <a:pt x="1713548" y="1164527"/>
                    <a:pt x="1739456" y="1138619"/>
                    <a:pt x="1739456" y="1106900"/>
                  </a:cubicBezTo>
                  <a:lnTo>
                    <a:pt x="1739456" y="1086898"/>
                  </a:lnTo>
                  <a:cubicBezTo>
                    <a:pt x="1739456" y="1055180"/>
                    <a:pt x="1713548" y="1029272"/>
                    <a:pt x="1681829" y="1029272"/>
                  </a:cubicBezTo>
                  <a:lnTo>
                    <a:pt x="1498854" y="1029272"/>
                  </a:lnTo>
                  <a:cubicBezTo>
                    <a:pt x="1454277" y="1029272"/>
                    <a:pt x="1417892" y="992886"/>
                    <a:pt x="1417892" y="948309"/>
                  </a:cubicBezTo>
                  <a:lnTo>
                    <a:pt x="1417892" y="942594"/>
                  </a:lnTo>
                  <a:cubicBezTo>
                    <a:pt x="1417892" y="910876"/>
                    <a:pt x="1391984" y="884968"/>
                    <a:pt x="1360265" y="884968"/>
                  </a:cubicBezTo>
                  <a:lnTo>
                    <a:pt x="1186148" y="884968"/>
                  </a:lnTo>
                  <a:cubicBezTo>
                    <a:pt x="1141571" y="884968"/>
                    <a:pt x="1105186" y="848582"/>
                    <a:pt x="1105186" y="804005"/>
                  </a:cubicBezTo>
                  <a:lnTo>
                    <a:pt x="1105186" y="646176"/>
                  </a:lnTo>
                  <a:cubicBezTo>
                    <a:pt x="1105186" y="635508"/>
                    <a:pt x="1102233" y="625412"/>
                    <a:pt x="1097089" y="616839"/>
                  </a:cubicBezTo>
                  <a:cubicBezTo>
                    <a:pt x="1096804" y="616458"/>
                    <a:pt x="1096613" y="616077"/>
                    <a:pt x="1096423" y="615696"/>
                  </a:cubicBezTo>
                  <a:cubicBezTo>
                    <a:pt x="1086517" y="598361"/>
                    <a:pt x="1067753" y="586550"/>
                    <a:pt x="1046417" y="586550"/>
                  </a:cubicBezTo>
                  <a:lnTo>
                    <a:pt x="1024128" y="586550"/>
                  </a:lnTo>
                  <a:cubicBezTo>
                    <a:pt x="979551" y="586550"/>
                    <a:pt x="943165" y="550164"/>
                    <a:pt x="943165" y="505587"/>
                  </a:cubicBezTo>
                  <a:lnTo>
                    <a:pt x="943165" y="505206"/>
                  </a:lnTo>
                  <a:cubicBezTo>
                    <a:pt x="943165" y="473488"/>
                    <a:pt x="917162" y="447770"/>
                    <a:pt x="885539" y="446818"/>
                  </a:cubicBezTo>
                  <a:lnTo>
                    <a:pt x="844772" y="445580"/>
                  </a:lnTo>
                  <a:cubicBezTo>
                    <a:pt x="816864" y="441674"/>
                    <a:pt x="795242" y="417481"/>
                    <a:pt x="795242" y="388525"/>
                  </a:cubicBezTo>
                  <a:lnTo>
                    <a:pt x="795242" y="368522"/>
                  </a:lnTo>
                  <a:cubicBezTo>
                    <a:pt x="795242" y="336804"/>
                    <a:pt x="821150" y="310896"/>
                    <a:pt x="852869" y="310896"/>
                  </a:cubicBezTo>
                  <a:lnTo>
                    <a:pt x="952119" y="310896"/>
                  </a:lnTo>
                  <a:lnTo>
                    <a:pt x="951167" y="57626"/>
                  </a:lnTo>
                  <a:cubicBezTo>
                    <a:pt x="951071" y="26003"/>
                    <a:pt x="925259" y="0"/>
                    <a:pt x="893540" y="0"/>
                  </a:cubicBezTo>
                  <a:lnTo>
                    <a:pt x="214598" y="0"/>
                  </a:lnTo>
                  <a:cubicBezTo>
                    <a:pt x="185166" y="0"/>
                    <a:pt x="160592" y="22479"/>
                    <a:pt x="157353" y="51149"/>
                  </a:cubicBezTo>
                  <a:lnTo>
                    <a:pt x="157353" y="93059"/>
                  </a:lnTo>
                  <a:cubicBezTo>
                    <a:pt x="157353" y="124778"/>
                    <a:pt x="131445" y="150686"/>
                    <a:pt x="99727" y="150686"/>
                  </a:cubicBezTo>
                  <a:lnTo>
                    <a:pt x="0" y="150686"/>
                  </a:lnTo>
                  <a:lnTo>
                    <a:pt x="476" y="514921"/>
                  </a:lnTo>
                  <a:lnTo>
                    <a:pt x="476" y="514921"/>
                  </a:lnTo>
                  <a:close/>
                  <a:moveTo>
                    <a:pt x="959358" y="1105281"/>
                  </a:moveTo>
                  <a:lnTo>
                    <a:pt x="959358" y="1105281"/>
                  </a:lnTo>
                  <a:lnTo>
                    <a:pt x="959358" y="1105281"/>
                  </a:lnTo>
                  <a:lnTo>
                    <a:pt x="959358" y="1105281"/>
                  </a:lnTo>
                  <a:close/>
                  <a:moveTo>
                    <a:pt x="486156" y="672655"/>
                  </a:moveTo>
                  <a:lnTo>
                    <a:pt x="486156" y="672655"/>
                  </a:lnTo>
                  <a:lnTo>
                    <a:pt x="486156" y="672655"/>
                  </a:lnTo>
                  <a:lnTo>
                    <a:pt x="486156" y="672655"/>
                  </a:lnTo>
                  <a:close/>
                  <a:moveTo>
                    <a:pt x="647033" y="814769"/>
                  </a:moveTo>
                  <a:lnTo>
                    <a:pt x="647033" y="814769"/>
                  </a:lnTo>
                  <a:lnTo>
                    <a:pt x="647033" y="814769"/>
                  </a:lnTo>
                  <a:lnTo>
                    <a:pt x="647033" y="814769"/>
                  </a:lnTo>
                  <a:close/>
                  <a:moveTo>
                    <a:pt x="793813" y="956881"/>
                  </a:moveTo>
                  <a:lnTo>
                    <a:pt x="793813" y="956881"/>
                  </a:lnTo>
                  <a:lnTo>
                    <a:pt x="793813" y="95688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6" name="Freeform: Shape 75">
              <a:extLst>
                <a:ext uri="{FF2B5EF4-FFF2-40B4-BE49-F238E27FC236}">
                  <a16:creationId xmlns:a16="http://schemas.microsoft.com/office/drawing/2014/main" id="{ADBE45A6-1754-4E48-8162-FDC37FDF368B}"/>
                </a:ext>
              </a:extLst>
            </p:cNvPr>
            <p:cNvSpPr/>
            <p:nvPr/>
          </p:nvSpPr>
          <p:spPr>
            <a:xfrm>
              <a:off x="2597579" y="3391265"/>
              <a:ext cx="633888" cy="436149"/>
            </a:xfrm>
            <a:custGeom>
              <a:avLst/>
              <a:gdLst>
                <a:gd name="connsiteX0" fmla="*/ 633889 w 633888"/>
                <a:gd name="connsiteY0" fmla="*/ 285464 h 436149"/>
                <a:gd name="connsiteX1" fmla="*/ 633889 w 633888"/>
                <a:gd name="connsiteY1" fmla="*/ 142208 h 436149"/>
                <a:gd name="connsiteX2" fmla="*/ 57626 w 633888"/>
                <a:gd name="connsiteY2" fmla="*/ 143256 h 436149"/>
                <a:gd name="connsiteX3" fmla="*/ 0 w 633888"/>
                <a:gd name="connsiteY3" fmla="*/ 200882 h 436149"/>
                <a:gd name="connsiteX4" fmla="*/ 0 w 633888"/>
                <a:gd name="connsiteY4" fmla="*/ 378523 h 436149"/>
                <a:gd name="connsiteX5" fmla="*/ 57626 w 633888"/>
                <a:gd name="connsiteY5" fmla="*/ 436150 h 436149"/>
                <a:gd name="connsiteX6" fmla="*/ 253079 w 633888"/>
                <a:gd name="connsiteY6" fmla="*/ 436150 h 436149"/>
                <a:gd name="connsiteX7" fmla="*/ 310705 w 633888"/>
                <a:gd name="connsiteY7" fmla="*/ 378523 h 436149"/>
                <a:gd name="connsiteX8" fmla="*/ 310705 w 633888"/>
                <a:gd name="connsiteY8" fmla="*/ 336613 h 436149"/>
                <a:gd name="connsiteX9" fmla="*/ 367951 w 633888"/>
                <a:gd name="connsiteY9" fmla="*/ 285464 h 436149"/>
                <a:gd name="connsiteX10" fmla="*/ 633889 w 633888"/>
                <a:gd name="connsiteY10" fmla="*/ 285464 h 436149"/>
                <a:gd name="connsiteX11" fmla="*/ 633889 w 633888"/>
                <a:gd name="connsiteY11" fmla="*/ 285464 h 436149"/>
                <a:gd name="connsiteX12" fmla="*/ 91345 w 633888"/>
                <a:gd name="connsiteY12" fmla="*/ 0 h 436149"/>
                <a:gd name="connsiteX13" fmla="*/ 91345 w 633888"/>
                <a:gd name="connsiteY13" fmla="*/ 0 h 436149"/>
                <a:gd name="connsiteX14" fmla="*/ 91345 w 633888"/>
                <a:gd name="connsiteY14" fmla="*/ 0 h 436149"/>
                <a:gd name="connsiteX15" fmla="*/ 91345 w 633888"/>
                <a:gd name="connsiteY15" fmla="*/ 0 h 43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3888" h="436149">
                  <a:moveTo>
                    <a:pt x="633889" y="285464"/>
                  </a:moveTo>
                  <a:lnTo>
                    <a:pt x="633889" y="142208"/>
                  </a:lnTo>
                  <a:cubicBezTo>
                    <a:pt x="427482" y="142208"/>
                    <a:pt x="249746" y="143256"/>
                    <a:pt x="57626" y="143256"/>
                  </a:cubicBezTo>
                  <a:cubicBezTo>
                    <a:pt x="25908" y="143256"/>
                    <a:pt x="0" y="169164"/>
                    <a:pt x="0" y="200882"/>
                  </a:cubicBezTo>
                  <a:lnTo>
                    <a:pt x="0" y="378523"/>
                  </a:lnTo>
                  <a:cubicBezTo>
                    <a:pt x="0" y="410242"/>
                    <a:pt x="25908" y="436150"/>
                    <a:pt x="57626" y="436150"/>
                  </a:cubicBezTo>
                  <a:lnTo>
                    <a:pt x="253079" y="436150"/>
                  </a:lnTo>
                  <a:cubicBezTo>
                    <a:pt x="284797" y="436150"/>
                    <a:pt x="310705" y="410242"/>
                    <a:pt x="310705" y="378523"/>
                  </a:cubicBezTo>
                  <a:lnTo>
                    <a:pt x="310705" y="336613"/>
                  </a:lnTo>
                  <a:cubicBezTo>
                    <a:pt x="313944" y="307943"/>
                    <a:pt x="338519" y="285464"/>
                    <a:pt x="367951" y="285464"/>
                  </a:cubicBezTo>
                  <a:lnTo>
                    <a:pt x="633889" y="285464"/>
                  </a:lnTo>
                  <a:lnTo>
                    <a:pt x="633889" y="285464"/>
                  </a:lnTo>
                  <a:close/>
                  <a:moveTo>
                    <a:pt x="91345" y="0"/>
                  </a:moveTo>
                  <a:lnTo>
                    <a:pt x="91345" y="0"/>
                  </a:lnTo>
                  <a:lnTo>
                    <a:pt x="91345" y="0"/>
                  </a:lnTo>
                  <a:lnTo>
                    <a:pt x="91345"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7" name="Freeform: Shape 76">
              <a:extLst>
                <a:ext uri="{FF2B5EF4-FFF2-40B4-BE49-F238E27FC236}">
                  <a16:creationId xmlns:a16="http://schemas.microsoft.com/office/drawing/2014/main" id="{62F51B9B-4E03-4045-B10D-5D366682E2F4}"/>
                </a:ext>
              </a:extLst>
            </p:cNvPr>
            <p:cNvSpPr/>
            <p:nvPr/>
          </p:nvSpPr>
          <p:spPr>
            <a:xfrm>
              <a:off x="3231373" y="3411077"/>
              <a:ext cx="951737" cy="573595"/>
            </a:xfrm>
            <a:custGeom>
              <a:avLst/>
              <a:gdLst>
                <a:gd name="connsiteX0" fmla="*/ 472440 w 951737"/>
                <a:gd name="connsiteY0" fmla="*/ 0 h 573595"/>
                <a:gd name="connsiteX1" fmla="*/ 951738 w 951737"/>
                <a:gd name="connsiteY1" fmla="*/ 0 h 573595"/>
                <a:gd name="connsiteX2" fmla="*/ 951738 w 951737"/>
                <a:gd name="connsiteY2" fmla="*/ 213265 h 573595"/>
                <a:gd name="connsiteX3" fmla="*/ 894112 w 951737"/>
                <a:gd name="connsiteY3" fmla="*/ 270891 h 573595"/>
                <a:gd name="connsiteX4" fmla="*/ 859250 w 951737"/>
                <a:gd name="connsiteY4" fmla="*/ 270891 h 573595"/>
                <a:gd name="connsiteX5" fmla="*/ 786574 w 951737"/>
                <a:gd name="connsiteY5" fmla="*/ 347567 h 573595"/>
                <a:gd name="connsiteX6" fmla="*/ 786574 w 951737"/>
                <a:gd name="connsiteY6" fmla="*/ 515969 h 573595"/>
                <a:gd name="connsiteX7" fmla="*/ 728948 w 951737"/>
                <a:gd name="connsiteY7" fmla="*/ 573596 h 573595"/>
                <a:gd name="connsiteX8" fmla="*/ 472535 w 951737"/>
                <a:gd name="connsiteY8" fmla="*/ 573596 h 573595"/>
                <a:gd name="connsiteX9" fmla="*/ 475869 w 951737"/>
                <a:gd name="connsiteY9" fmla="*/ 515969 h 573595"/>
                <a:gd name="connsiteX10" fmla="*/ 475869 w 951737"/>
                <a:gd name="connsiteY10" fmla="*/ 316802 h 573595"/>
                <a:gd name="connsiteX11" fmla="*/ 418624 w 951737"/>
                <a:gd name="connsiteY11" fmla="*/ 265652 h 573595"/>
                <a:gd name="connsiteX12" fmla="*/ 0 w 951737"/>
                <a:gd name="connsiteY12" fmla="*/ 265652 h 573595"/>
                <a:gd name="connsiteX13" fmla="*/ 0 w 951737"/>
                <a:gd name="connsiteY13" fmla="*/ 122396 h 573595"/>
                <a:gd name="connsiteX14" fmla="*/ 78772 w 951737"/>
                <a:gd name="connsiteY14" fmla="*/ 122396 h 573595"/>
                <a:gd name="connsiteX15" fmla="*/ 93345 w 951737"/>
                <a:gd name="connsiteY15" fmla="*/ 121729 h 573595"/>
                <a:gd name="connsiteX16" fmla="*/ 101251 w 951737"/>
                <a:gd name="connsiteY16" fmla="*/ 121348 h 573595"/>
                <a:gd name="connsiteX17" fmla="*/ 400240 w 951737"/>
                <a:gd name="connsiteY17" fmla="*/ 121348 h 573595"/>
                <a:gd name="connsiteX18" fmla="*/ 470249 w 951737"/>
                <a:gd name="connsiteY18" fmla="*/ 51340 h 573595"/>
                <a:gd name="connsiteX19" fmla="*/ 472440 w 951737"/>
                <a:gd name="connsiteY19" fmla="*/ 0 h 573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1737" h="573595">
                  <a:moveTo>
                    <a:pt x="472440" y="0"/>
                  </a:moveTo>
                  <a:lnTo>
                    <a:pt x="951738" y="0"/>
                  </a:lnTo>
                  <a:lnTo>
                    <a:pt x="951738" y="213265"/>
                  </a:lnTo>
                  <a:cubicBezTo>
                    <a:pt x="951738" y="244983"/>
                    <a:pt x="925830" y="270891"/>
                    <a:pt x="894112" y="270891"/>
                  </a:cubicBezTo>
                  <a:lnTo>
                    <a:pt x="859250" y="270891"/>
                  </a:lnTo>
                  <a:cubicBezTo>
                    <a:pt x="802957" y="270891"/>
                    <a:pt x="784955" y="325946"/>
                    <a:pt x="786574" y="347567"/>
                  </a:cubicBezTo>
                  <a:lnTo>
                    <a:pt x="786574" y="515969"/>
                  </a:lnTo>
                  <a:cubicBezTo>
                    <a:pt x="786574" y="547688"/>
                    <a:pt x="760666" y="573596"/>
                    <a:pt x="728948" y="573596"/>
                  </a:cubicBezTo>
                  <a:lnTo>
                    <a:pt x="472535" y="573596"/>
                  </a:lnTo>
                  <a:lnTo>
                    <a:pt x="475869" y="515969"/>
                  </a:lnTo>
                  <a:lnTo>
                    <a:pt x="475869" y="316802"/>
                  </a:lnTo>
                  <a:cubicBezTo>
                    <a:pt x="472630" y="288131"/>
                    <a:pt x="448056" y="265652"/>
                    <a:pt x="418624" y="265652"/>
                  </a:cubicBezTo>
                  <a:lnTo>
                    <a:pt x="0" y="265652"/>
                  </a:lnTo>
                  <a:lnTo>
                    <a:pt x="0" y="122396"/>
                  </a:lnTo>
                  <a:lnTo>
                    <a:pt x="78772" y="122396"/>
                  </a:lnTo>
                  <a:cubicBezTo>
                    <a:pt x="83725" y="122396"/>
                    <a:pt x="88582" y="122111"/>
                    <a:pt x="93345" y="121729"/>
                  </a:cubicBezTo>
                  <a:cubicBezTo>
                    <a:pt x="96107" y="121444"/>
                    <a:pt x="98488" y="121348"/>
                    <a:pt x="101251" y="121348"/>
                  </a:cubicBezTo>
                  <a:lnTo>
                    <a:pt x="400240" y="121348"/>
                  </a:lnTo>
                  <a:cubicBezTo>
                    <a:pt x="438721" y="121348"/>
                    <a:pt x="468630" y="89821"/>
                    <a:pt x="470249" y="51340"/>
                  </a:cubicBezTo>
                  <a:lnTo>
                    <a:pt x="472440"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78" name="Freeform: Shape 77">
              <a:extLst>
                <a:ext uri="{FF2B5EF4-FFF2-40B4-BE49-F238E27FC236}">
                  <a16:creationId xmlns:a16="http://schemas.microsoft.com/office/drawing/2014/main" id="{A1A71930-64E4-44CF-BCC5-2C1AA1D05337}"/>
                </a:ext>
              </a:extLst>
            </p:cNvPr>
            <p:cNvSpPr/>
            <p:nvPr/>
          </p:nvSpPr>
          <p:spPr>
            <a:xfrm>
              <a:off x="3704003" y="3830177"/>
              <a:ext cx="314039" cy="154495"/>
            </a:xfrm>
            <a:custGeom>
              <a:avLst/>
              <a:gdLst>
                <a:gd name="connsiteX0" fmla="*/ 314039 w 314039"/>
                <a:gd name="connsiteY0" fmla="*/ 0 h 154495"/>
                <a:gd name="connsiteX1" fmla="*/ 314039 w 314039"/>
                <a:gd name="connsiteY1" fmla="*/ 96869 h 154495"/>
                <a:gd name="connsiteX2" fmla="*/ 256413 w 314039"/>
                <a:gd name="connsiteY2" fmla="*/ 154496 h 154495"/>
                <a:gd name="connsiteX3" fmla="*/ 0 w 314039"/>
                <a:gd name="connsiteY3" fmla="*/ 154496 h 154495"/>
                <a:gd name="connsiteX4" fmla="*/ 3334 w 314039"/>
                <a:gd name="connsiteY4" fmla="*/ 96869 h 154495"/>
                <a:gd name="connsiteX5" fmla="*/ 3334 w 314039"/>
                <a:gd name="connsiteY5" fmla="*/ 0 h 154495"/>
                <a:gd name="connsiteX6" fmla="*/ 314039 w 314039"/>
                <a:gd name="connsiteY6" fmla="*/ 0 h 15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039" h="154495">
                  <a:moveTo>
                    <a:pt x="314039" y="0"/>
                  </a:moveTo>
                  <a:lnTo>
                    <a:pt x="314039" y="96869"/>
                  </a:lnTo>
                  <a:cubicBezTo>
                    <a:pt x="314039" y="128588"/>
                    <a:pt x="288131" y="154496"/>
                    <a:pt x="256413" y="154496"/>
                  </a:cubicBezTo>
                  <a:lnTo>
                    <a:pt x="0" y="154496"/>
                  </a:lnTo>
                  <a:lnTo>
                    <a:pt x="3334" y="96869"/>
                  </a:lnTo>
                  <a:lnTo>
                    <a:pt x="3334" y="0"/>
                  </a:lnTo>
                  <a:lnTo>
                    <a:pt x="314039" y="0"/>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1" name="Freeform: Shape 80">
              <a:extLst>
                <a:ext uri="{FF2B5EF4-FFF2-40B4-BE49-F238E27FC236}">
                  <a16:creationId xmlns:a16="http://schemas.microsoft.com/office/drawing/2014/main" id="{7DB9E8EB-2B5D-4391-9D44-13E2D271D45A}"/>
                </a:ext>
              </a:extLst>
            </p:cNvPr>
            <p:cNvSpPr/>
            <p:nvPr/>
          </p:nvSpPr>
          <p:spPr>
            <a:xfrm>
              <a:off x="3828495" y="3830462"/>
              <a:ext cx="820769" cy="493014"/>
            </a:xfrm>
            <a:custGeom>
              <a:avLst/>
              <a:gdLst>
                <a:gd name="connsiteX0" fmla="*/ 0 w 820769"/>
                <a:gd name="connsiteY0" fmla="*/ 154210 h 493014"/>
                <a:gd name="connsiteX1" fmla="*/ 41053 w 820769"/>
                <a:gd name="connsiteY1" fmla="*/ 220313 h 493014"/>
                <a:gd name="connsiteX2" fmla="*/ 41053 w 820769"/>
                <a:gd name="connsiteY2" fmla="*/ 239268 h 493014"/>
                <a:gd name="connsiteX3" fmla="*/ 98679 w 820769"/>
                <a:gd name="connsiteY3" fmla="*/ 296894 h 493014"/>
                <a:gd name="connsiteX4" fmla="*/ 126778 w 820769"/>
                <a:gd name="connsiteY4" fmla="*/ 296894 h 493014"/>
                <a:gd name="connsiteX5" fmla="*/ 207740 w 820769"/>
                <a:gd name="connsiteY5" fmla="*/ 377857 h 493014"/>
                <a:gd name="connsiteX6" fmla="*/ 207740 w 820769"/>
                <a:gd name="connsiteY6" fmla="*/ 385001 h 493014"/>
                <a:gd name="connsiteX7" fmla="*/ 207740 w 820769"/>
                <a:gd name="connsiteY7" fmla="*/ 386524 h 493014"/>
                <a:gd name="connsiteX8" fmla="*/ 207740 w 820769"/>
                <a:gd name="connsiteY8" fmla="*/ 386524 h 493014"/>
                <a:gd name="connsiteX9" fmla="*/ 207835 w 820769"/>
                <a:gd name="connsiteY9" fmla="*/ 387953 h 493014"/>
                <a:gd name="connsiteX10" fmla="*/ 207835 w 820769"/>
                <a:gd name="connsiteY10" fmla="*/ 387953 h 493014"/>
                <a:gd name="connsiteX11" fmla="*/ 207931 w 820769"/>
                <a:gd name="connsiteY11" fmla="*/ 389382 h 493014"/>
                <a:gd name="connsiteX12" fmla="*/ 207931 w 820769"/>
                <a:gd name="connsiteY12" fmla="*/ 389382 h 493014"/>
                <a:gd name="connsiteX13" fmla="*/ 208026 w 820769"/>
                <a:gd name="connsiteY13" fmla="*/ 390811 h 493014"/>
                <a:gd name="connsiteX14" fmla="*/ 208026 w 820769"/>
                <a:gd name="connsiteY14" fmla="*/ 390811 h 493014"/>
                <a:gd name="connsiteX15" fmla="*/ 208216 w 820769"/>
                <a:gd name="connsiteY15" fmla="*/ 392239 h 493014"/>
                <a:gd name="connsiteX16" fmla="*/ 208216 w 820769"/>
                <a:gd name="connsiteY16" fmla="*/ 392239 h 493014"/>
                <a:gd name="connsiteX17" fmla="*/ 208407 w 820769"/>
                <a:gd name="connsiteY17" fmla="*/ 393668 h 493014"/>
                <a:gd name="connsiteX18" fmla="*/ 208407 w 820769"/>
                <a:gd name="connsiteY18" fmla="*/ 393668 h 493014"/>
                <a:gd name="connsiteX19" fmla="*/ 208597 w 820769"/>
                <a:gd name="connsiteY19" fmla="*/ 395097 h 493014"/>
                <a:gd name="connsiteX20" fmla="*/ 208597 w 820769"/>
                <a:gd name="connsiteY20" fmla="*/ 395097 h 493014"/>
                <a:gd name="connsiteX21" fmla="*/ 230886 w 820769"/>
                <a:gd name="connsiteY21" fmla="*/ 431102 h 493014"/>
                <a:gd name="connsiteX22" fmla="*/ 230886 w 820769"/>
                <a:gd name="connsiteY22" fmla="*/ 431102 h 493014"/>
                <a:gd name="connsiteX23" fmla="*/ 232029 w 820769"/>
                <a:gd name="connsiteY23" fmla="*/ 431959 h 493014"/>
                <a:gd name="connsiteX24" fmla="*/ 232029 w 820769"/>
                <a:gd name="connsiteY24" fmla="*/ 431959 h 493014"/>
                <a:gd name="connsiteX25" fmla="*/ 233172 w 820769"/>
                <a:gd name="connsiteY25" fmla="*/ 432721 h 493014"/>
                <a:gd name="connsiteX26" fmla="*/ 233172 w 820769"/>
                <a:gd name="connsiteY26" fmla="*/ 432721 h 493014"/>
                <a:gd name="connsiteX27" fmla="*/ 234315 w 820769"/>
                <a:gd name="connsiteY27" fmla="*/ 433483 h 493014"/>
                <a:gd name="connsiteX28" fmla="*/ 234315 w 820769"/>
                <a:gd name="connsiteY28" fmla="*/ 433483 h 493014"/>
                <a:gd name="connsiteX29" fmla="*/ 235458 w 820769"/>
                <a:gd name="connsiteY29" fmla="*/ 434245 h 493014"/>
                <a:gd name="connsiteX30" fmla="*/ 235458 w 820769"/>
                <a:gd name="connsiteY30" fmla="*/ 434245 h 493014"/>
                <a:gd name="connsiteX31" fmla="*/ 236029 w 820769"/>
                <a:gd name="connsiteY31" fmla="*/ 434530 h 493014"/>
                <a:gd name="connsiteX32" fmla="*/ 237363 w 820769"/>
                <a:gd name="connsiteY32" fmla="*/ 435293 h 493014"/>
                <a:gd name="connsiteX33" fmla="*/ 237934 w 820769"/>
                <a:gd name="connsiteY33" fmla="*/ 435578 h 493014"/>
                <a:gd name="connsiteX34" fmla="*/ 237934 w 820769"/>
                <a:gd name="connsiteY34" fmla="*/ 435578 h 493014"/>
                <a:gd name="connsiteX35" fmla="*/ 239173 w 820769"/>
                <a:gd name="connsiteY35" fmla="*/ 436245 h 493014"/>
                <a:gd name="connsiteX36" fmla="*/ 239173 w 820769"/>
                <a:gd name="connsiteY36" fmla="*/ 436245 h 493014"/>
                <a:gd name="connsiteX37" fmla="*/ 240411 w 820769"/>
                <a:gd name="connsiteY37" fmla="*/ 436912 h 493014"/>
                <a:gd name="connsiteX38" fmla="*/ 240411 w 820769"/>
                <a:gd name="connsiteY38" fmla="*/ 436912 h 493014"/>
                <a:gd name="connsiteX39" fmla="*/ 241649 w 820769"/>
                <a:gd name="connsiteY39" fmla="*/ 437483 h 493014"/>
                <a:gd name="connsiteX40" fmla="*/ 241649 w 820769"/>
                <a:gd name="connsiteY40" fmla="*/ 437483 h 493014"/>
                <a:gd name="connsiteX41" fmla="*/ 242888 w 820769"/>
                <a:gd name="connsiteY41" fmla="*/ 438055 h 493014"/>
                <a:gd name="connsiteX42" fmla="*/ 242888 w 820769"/>
                <a:gd name="connsiteY42" fmla="*/ 438055 h 493014"/>
                <a:gd name="connsiteX43" fmla="*/ 244221 w 820769"/>
                <a:gd name="connsiteY43" fmla="*/ 438626 h 493014"/>
                <a:gd name="connsiteX44" fmla="*/ 244221 w 820769"/>
                <a:gd name="connsiteY44" fmla="*/ 438626 h 493014"/>
                <a:gd name="connsiteX45" fmla="*/ 245554 w 820769"/>
                <a:gd name="connsiteY45" fmla="*/ 439103 h 493014"/>
                <a:gd name="connsiteX46" fmla="*/ 245554 w 820769"/>
                <a:gd name="connsiteY46" fmla="*/ 439103 h 493014"/>
                <a:gd name="connsiteX47" fmla="*/ 246888 w 820769"/>
                <a:gd name="connsiteY47" fmla="*/ 439579 h 493014"/>
                <a:gd name="connsiteX48" fmla="*/ 246888 w 820769"/>
                <a:gd name="connsiteY48" fmla="*/ 439579 h 493014"/>
                <a:gd name="connsiteX49" fmla="*/ 247174 w 820769"/>
                <a:gd name="connsiteY49" fmla="*/ 439674 h 493014"/>
                <a:gd name="connsiteX50" fmla="*/ 249269 w 820769"/>
                <a:gd name="connsiteY50" fmla="*/ 440341 h 493014"/>
                <a:gd name="connsiteX51" fmla="*/ 249555 w 820769"/>
                <a:gd name="connsiteY51" fmla="*/ 440436 h 493014"/>
                <a:gd name="connsiteX52" fmla="*/ 249555 w 820769"/>
                <a:gd name="connsiteY52" fmla="*/ 440436 h 493014"/>
                <a:gd name="connsiteX53" fmla="*/ 250888 w 820769"/>
                <a:gd name="connsiteY53" fmla="*/ 440817 h 493014"/>
                <a:gd name="connsiteX54" fmla="*/ 250888 w 820769"/>
                <a:gd name="connsiteY54" fmla="*/ 440817 h 493014"/>
                <a:gd name="connsiteX55" fmla="*/ 252222 w 820769"/>
                <a:gd name="connsiteY55" fmla="*/ 441198 h 493014"/>
                <a:gd name="connsiteX56" fmla="*/ 252222 w 820769"/>
                <a:gd name="connsiteY56" fmla="*/ 441198 h 493014"/>
                <a:gd name="connsiteX57" fmla="*/ 253651 w 820769"/>
                <a:gd name="connsiteY57" fmla="*/ 441484 h 493014"/>
                <a:gd name="connsiteX58" fmla="*/ 253651 w 820769"/>
                <a:gd name="connsiteY58" fmla="*/ 441484 h 493014"/>
                <a:gd name="connsiteX59" fmla="*/ 255079 w 820769"/>
                <a:gd name="connsiteY59" fmla="*/ 441770 h 493014"/>
                <a:gd name="connsiteX60" fmla="*/ 255079 w 820769"/>
                <a:gd name="connsiteY60" fmla="*/ 441770 h 493014"/>
                <a:gd name="connsiteX61" fmla="*/ 255365 w 820769"/>
                <a:gd name="connsiteY61" fmla="*/ 441770 h 493014"/>
                <a:gd name="connsiteX62" fmla="*/ 257746 w 820769"/>
                <a:gd name="connsiteY62" fmla="*/ 442151 h 493014"/>
                <a:gd name="connsiteX63" fmla="*/ 258032 w 820769"/>
                <a:gd name="connsiteY63" fmla="*/ 442151 h 493014"/>
                <a:gd name="connsiteX64" fmla="*/ 258032 w 820769"/>
                <a:gd name="connsiteY64" fmla="*/ 442151 h 493014"/>
                <a:gd name="connsiteX65" fmla="*/ 259461 w 820769"/>
                <a:gd name="connsiteY65" fmla="*/ 442341 h 493014"/>
                <a:gd name="connsiteX66" fmla="*/ 259461 w 820769"/>
                <a:gd name="connsiteY66" fmla="*/ 442341 h 493014"/>
                <a:gd name="connsiteX67" fmla="*/ 260890 w 820769"/>
                <a:gd name="connsiteY67" fmla="*/ 442436 h 493014"/>
                <a:gd name="connsiteX68" fmla="*/ 260890 w 820769"/>
                <a:gd name="connsiteY68" fmla="*/ 442436 h 493014"/>
                <a:gd name="connsiteX69" fmla="*/ 262318 w 820769"/>
                <a:gd name="connsiteY69" fmla="*/ 442531 h 493014"/>
                <a:gd name="connsiteX70" fmla="*/ 262318 w 820769"/>
                <a:gd name="connsiteY70" fmla="*/ 442531 h 493014"/>
                <a:gd name="connsiteX71" fmla="*/ 262795 w 820769"/>
                <a:gd name="connsiteY71" fmla="*/ 442531 h 493014"/>
                <a:gd name="connsiteX72" fmla="*/ 265938 w 820769"/>
                <a:gd name="connsiteY72" fmla="*/ 442627 h 493014"/>
                <a:gd name="connsiteX73" fmla="*/ 431768 w 820769"/>
                <a:gd name="connsiteY73" fmla="*/ 442627 h 493014"/>
                <a:gd name="connsiteX74" fmla="*/ 434054 w 820769"/>
                <a:gd name="connsiteY74" fmla="*/ 442627 h 493014"/>
                <a:gd name="connsiteX75" fmla="*/ 509016 w 820769"/>
                <a:gd name="connsiteY75" fmla="*/ 493014 h 493014"/>
                <a:gd name="connsiteX76" fmla="*/ 506349 w 820769"/>
                <a:gd name="connsiteY76" fmla="*/ 345377 h 493014"/>
                <a:gd name="connsiteX77" fmla="*/ 423767 w 820769"/>
                <a:gd name="connsiteY77" fmla="*/ 276130 h 493014"/>
                <a:gd name="connsiteX78" fmla="*/ 408622 w 820769"/>
                <a:gd name="connsiteY78" fmla="*/ 276130 h 493014"/>
                <a:gd name="connsiteX79" fmla="*/ 350996 w 820769"/>
                <a:gd name="connsiteY79" fmla="*/ 218504 h 493014"/>
                <a:gd name="connsiteX80" fmla="*/ 350996 w 820769"/>
                <a:gd name="connsiteY80" fmla="*/ 198501 h 493014"/>
                <a:gd name="connsiteX81" fmla="*/ 408622 w 820769"/>
                <a:gd name="connsiteY81" fmla="*/ 140875 h 493014"/>
                <a:gd name="connsiteX82" fmla="*/ 820769 w 820769"/>
                <a:gd name="connsiteY82" fmla="*/ 140875 h 493014"/>
                <a:gd name="connsiteX83" fmla="*/ 820769 w 820769"/>
                <a:gd name="connsiteY83" fmla="*/ 0 h 493014"/>
                <a:gd name="connsiteX84" fmla="*/ 189547 w 820769"/>
                <a:gd name="connsiteY84" fmla="*/ 0 h 493014"/>
                <a:gd name="connsiteX85" fmla="*/ 189547 w 820769"/>
                <a:gd name="connsiteY85" fmla="*/ 96869 h 493014"/>
                <a:gd name="connsiteX86" fmla="*/ 131921 w 820769"/>
                <a:gd name="connsiteY86" fmla="*/ 154496 h 493014"/>
                <a:gd name="connsiteX87" fmla="*/ 0 w 820769"/>
                <a:gd name="connsiteY87" fmla="*/ 154496 h 493014"/>
                <a:gd name="connsiteX88" fmla="*/ 0 w 820769"/>
                <a:gd name="connsiteY88" fmla="*/ 154210 h 493014"/>
                <a:gd name="connsiteX89" fmla="*/ 207740 w 820769"/>
                <a:gd name="connsiteY89" fmla="*/ 384905 h 493014"/>
                <a:gd name="connsiteX90" fmla="*/ 207740 w 820769"/>
                <a:gd name="connsiteY90" fmla="*/ 384905 h 493014"/>
                <a:gd name="connsiteX91" fmla="*/ 207740 w 820769"/>
                <a:gd name="connsiteY91" fmla="*/ 384905 h 49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20769" h="493014">
                  <a:moveTo>
                    <a:pt x="0" y="154210"/>
                  </a:moveTo>
                  <a:cubicBezTo>
                    <a:pt x="24003" y="154496"/>
                    <a:pt x="41053" y="169450"/>
                    <a:pt x="41053" y="220313"/>
                  </a:cubicBezTo>
                  <a:lnTo>
                    <a:pt x="41053" y="239268"/>
                  </a:lnTo>
                  <a:cubicBezTo>
                    <a:pt x="41053" y="270986"/>
                    <a:pt x="66961" y="296894"/>
                    <a:pt x="98679" y="296894"/>
                  </a:cubicBezTo>
                  <a:lnTo>
                    <a:pt x="126778" y="296894"/>
                  </a:lnTo>
                  <a:cubicBezTo>
                    <a:pt x="171355" y="296894"/>
                    <a:pt x="207740" y="333280"/>
                    <a:pt x="207740" y="377857"/>
                  </a:cubicBezTo>
                  <a:lnTo>
                    <a:pt x="207740" y="385001"/>
                  </a:lnTo>
                  <a:lnTo>
                    <a:pt x="207740" y="386524"/>
                  </a:lnTo>
                  <a:lnTo>
                    <a:pt x="207740" y="386524"/>
                  </a:lnTo>
                  <a:lnTo>
                    <a:pt x="207835" y="387953"/>
                  </a:lnTo>
                  <a:lnTo>
                    <a:pt x="207835" y="387953"/>
                  </a:lnTo>
                  <a:lnTo>
                    <a:pt x="207931" y="389382"/>
                  </a:lnTo>
                  <a:lnTo>
                    <a:pt x="207931" y="389382"/>
                  </a:lnTo>
                  <a:lnTo>
                    <a:pt x="208026" y="390811"/>
                  </a:lnTo>
                  <a:lnTo>
                    <a:pt x="208026" y="390811"/>
                  </a:lnTo>
                  <a:lnTo>
                    <a:pt x="208216" y="392239"/>
                  </a:lnTo>
                  <a:lnTo>
                    <a:pt x="208216" y="392239"/>
                  </a:lnTo>
                  <a:lnTo>
                    <a:pt x="208407" y="393668"/>
                  </a:lnTo>
                  <a:lnTo>
                    <a:pt x="208407" y="393668"/>
                  </a:lnTo>
                  <a:lnTo>
                    <a:pt x="208597" y="395097"/>
                  </a:lnTo>
                  <a:lnTo>
                    <a:pt x="208597" y="395097"/>
                  </a:lnTo>
                  <a:cubicBezTo>
                    <a:pt x="211074" y="409289"/>
                    <a:pt x="219265" y="422243"/>
                    <a:pt x="230886" y="431102"/>
                  </a:cubicBezTo>
                  <a:lnTo>
                    <a:pt x="230886" y="431102"/>
                  </a:lnTo>
                  <a:lnTo>
                    <a:pt x="232029" y="431959"/>
                  </a:lnTo>
                  <a:lnTo>
                    <a:pt x="232029" y="431959"/>
                  </a:lnTo>
                  <a:lnTo>
                    <a:pt x="233172" y="432721"/>
                  </a:lnTo>
                  <a:lnTo>
                    <a:pt x="233172" y="432721"/>
                  </a:lnTo>
                  <a:lnTo>
                    <a:pt x="234315" y="433483"/>
                  </a:lnTo>
                  <a:lnTo>
                    <a:pt x="234315" y="433483"/>
                  </a:lnTo>
                  <a:lnTo>
                    <a:pt x="235458" y="434245"/>
                  </a:lnTo>
                  <a:lnTo>
                    <a:pt x="235458" y="434245"/>
                  </a:lnTo>
                  <a:lnTo>
                    <a:pt x="236029" y="434530"/>
                  </a:lnTo>
                  <a:cubicBezTo>
                    <a:pt x="236506" y="434816"/>
                    <a:pt x="236887" y="435007"/>
                    <a:pt x="237363" y="435293"/>
                  </a:cubicBezTo>
                  <a:lnTo>
                    <a:pt x="237934" y="435578"/>
                  </a:lnTo>
                  <a:lnTo>
                    <a:pt x="237934" y="435578"/>
                  </a:lnTo>
                  <a:lnTo>
                    <a:pt x="239173" y="436245"/>
                  </a:lnTo>
                  <a:lnTo>
                    <a:pt x="239173" y="436245"/>
                  </a:lnTo>
                  <a:lnTo>
                    <a:pt x="240411" y="436912"/>
                  </a:lnTo>
                  <a:lnTo>
                    <a:pt x="240411" y="436912"/>
                  </a:lnTo>
                  <a:lnTo>
                    <a:pt x="241649" y="437483"/>
                  </a:lnTo>
                  <a:lnTo>
                    <a:pt x="241649" y="437483"/>
                  </a:lnTo>
                  <a:cubicBezTo>
                    <a:pt x="242030" y="437674"/>
                    <a:pt x="242506" y="437864"/>
                    <a:pt x="242888" y="438055"/>
                  </a:cubicBezTo>
                  <a:lnTo>
                    <a:pt x="242888" y="438055"/>
                  </a:lnTo>
                  <a:lnTo>
                    <a:pt x="244221" y="438626"/>
                  </a:lnTo>
                  <a:lnTo>
                    <a:pt x="244221" y="438626"/>
                  </a:lnTo>
                  <a:lnTo>
                    <a:pt x="245554" y="439103"/>
                  </a:lnTo>
                  <a:lnTo>
                    <a:pt x="245554" y="439103"/>
                  </a:lnTo>
                  <a:lnTo>
                    <a:pt x="246888" y="439579"/>
                  </a:lnTo>
                  <a:lnTo>
                    <a:pt x="246888" y="439579"/>
                  </a:lnTo>
                  <a:lnTo>
                    <a:pt x="247174" y="439674"/>
                  </a:lnTo>
                  <a:cubicBezTo>
                    <a:pt x="247936" y="439864"/>
                    <a:pt x="248507" y="440055"/>
                    <a:pt x="249269" y="440341"/>
                  </a:cubicBezTo>
                  <a:lnTo>
                    <a:pt x="249555" y="440436"/>
                  </a:lnTo>
                  <a:lnTo>
                    <a:pt x="249555" y="440436"/>
                  </a:lnTo>
                  <a:lnTo>
                    <a:pt x="250888" y="440817"/>
                  </a:lnTo>
                  <a:lnTo>
                    <a:pt x="250888" y="440817"/>
                  </a:lnTo>
                  <a:lnTo>
                    <a:pt x="252222" y="441198"/>
                  </a:lnTo>
                  <a:lnTo>
                    <a:pt x="252222" y="441198"/>
                  </a:lnTo>
                  <a:lnTo>
                    <a:pt x="253651" y="441484"/>
                  </a:lnTo>
                  <a:lnTo>
                    <a:pt x="253651" y="441484"/>
                  </a:lnTo>
                  <a:cubicBezTo>
                    <a:pt x="254127" y="441579"/>
                    <a:pt x="254603" y="441674"/>
                    <a:pt x="255079" y="441770"/>
                  </a:cubicBezTo>
                  <a:lnTo>
                    <a:pt x="255079" y="441770"/>
                  </a:lnTo>
                  <a:lnTo>
                    <a:pt x="255365" y="441770"/>
                  </a:lnTo>
                  <a:cubicBezTo>
                    <a:pt x="256222" y="441865"/>
                    <a:pt x="256889" y="442055"/>
                    <a:pt x="257746" y="442151"/>
                  </a:cubicBezTo>
                  <a:lnTo>
                    <a:pt x="258032" y="442151"/>
                  </a:lnTo>
                  <a:lnTo>
                    <a:pt x="258032" y="442151"/>
                  </a:lnTo>
                  <a:lnTo>
                    <a:pt x="259461" y="442341"/>
                  </a:lnTo>
                  <a:lnTo>
                    <a:pt x="259461" y="442341"/>
                  </a:lnTo>
                  <a:lnTo>
                    <a:pt x="260890" y="442436"/>
                  </a:lnTo>
                  <a:lnTo>
                    <a:pt x="260890" y="442436"/>
                  </a:lnTo>
                  <a:lnTo>
                    <a:pt x="262318" y="442531"/>
                  </a:lnTo>
                  <a:lnTo>
                    <a:pt x="262318" y="442531"/>
                  </a:lnTo>
                  <a:lnTo>
                    <a:pt x="262795" y="442531"/>
                  </a:lnTo>
                  <a:cubicBezTo>
                    <a:pt x="263938" y="442531"/>
                    <a:pt x="264795" y="442627"/>
                    <a:pt x="265938" y="442627"/>
                  </a:cubicBezTo>
                  <a:lnTo>
                    <a:pt x="431768" y="442627"/>
                  </a:lnTo>
                  <a:lnTo>
                    <a:pt x="434054" y="442627"/>
                  </a:lnTo>
                  <a:cubicBezTo>
                    <a:pt x="467868" y="442627"/>
                    <a:pt x="496824" y="463487"/>
                    <a:pt x="509016" y="493014"/>
                  </a:cubicBezTo>
                  <a:lnTo>
                    <a:pt x="506349" y="345377"/>
                  </a:lnTo>
                  <a:cubicBezTo>
                    <a:pt x="505015" y="273463"/>
                    <a:pt x="439007" y="276606"/>
                    <a:pt x="423767" y="276130"/>
                  </a:cubicBezTo>
                  <a:lnTo>
                    <a:pt x="408622" y="276130"/>
                  </a:lnTo>
                  <a:cubicBezTo>
                    <a:pt x="376904" y="276130"/>
                    <a:pt x="350996" y="250222"/>
                    <a:pt x="350996" y="218504"/>
                  </a:cubicBezTo>
                  <a:lnTo>
                    <a:pt x="350996" y="198501"/>
                  </a:lnTo>
                  <a:cubicBezTo>
                    <a:pt x="350996" y="166783"/>
                    <a:pt x="376904" y="140875"/>
                    <a:pt x="408622" y="140875"/>
                  </a:cubicBezTo>
                  <a:lnTo>
                    <a:pt x="820769" y="140875"/>
                  </a:lnTo>
                  <a:lnTo>
                    <a:pt x="820769" y="0"/>
                  </a:lnTo>
                  <a:lnTo>
                    <a:pt x="189547" y="0"/>
                  </a:lnTo>
                  <a:lnTo>
                    <a:pt x="189547" y="96869"/>
                  </a:lnTo>
                  <a:cubicBezTo>
                    <a:pt x="189547" y="128588"/>
                    <a:pt x="163639" y="154496"/>
                    <a:pt x="131921" y="154496"/>
                  </a:cubicBezTo>
                  <a:lnTo>
                    <a:pt x="0" y="154496"/>
                  </a:lnTo>
                  <a:lnTo>
                    <a:pt x="0" y="154210"/>
                  </a:lnTo>
                  <a:close/>
                  <a:moveTo>
                    <a:pt x="207740" y="384905"/>
                  </a:moveTo>
                  <a:lnTo>
                    <a:pt x="207740" y="384905"/>
                  </a:lnTo>
                  <a:lnTo>
                    <a:pt x="207740" y="384905"/>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2" name="Freeform: Shape 81">
              <a:extLst>
                <a:ext uri="{FF2B5EF4-FFF2-40B4-BE49-F238E27FC236}">
                  <a16:creationId xmlns:a16="http://schemas.microsoft.com/office/drawing/2014/main" id="{2A319A01-1506-48E7-8264-66BC09F1C34C}"/>
                </a:ext>
              </a:extLst>
            </p:cNvPr>
            <p:cNvSpPr/>
            <p:nvPr/>
          </p:nvSpPr>
          <p:spPr>
            <a:xfrm>
              <a:off x="5452983" y="5721461"/>
              <a:ext cx="448627" cy="135254"/>
            </a:xfrm>
            <a:custGeom>
              <a:avLst/>
              <a:gdLst>
                <a:gd name="connsiteX0" fmla="*/ 0 w 448627"/>
                <a:gd name="connsiteY0" fmla="*/ 57626 h 135254"/>
                <a:gd name="connsiteX1" fmla="*/ 0 w 448627"/>
                <a:gd name="connsiteY1" fmla="*/ 77628 h 135254"/>
                <a:gd name="connsiteX2" fmla="*/ 57626 w 448627"/>
                <a:gd name="connsiteY2" fmla="*/ 135255 h 135254"/>
                <a:gd name="connsiteX3" fmla="*/ 391001 w 448627"/>
                <a:gd name="connsiteY3" fmla="*/ 135255 h 135254"/>
                <a:gd name="connsiteX4" fmla="*/ 448627 w 448627"/>
                <a:gd name="connsiteY4" fmla="*/ 77628 h 135254"/>
                <a:gd name="connsiteX5" fmla="*/ 448627 w 448627"/>
                <a:gd name="connsiteY5" fmla="*/ 57626 h 135254"/>
                <a:gd name="connsiteX6" fmla="*/ 391001 w 448627"/>
                <a:gd name="connsiteY6" fmla="*/ 0 h 135254"/>
                <a:gd name="connsiteX7" fmla="*/ 57626 w 448627"/>
                <a:gd name="connsiteY7" fmla="*/ 0 h 135254"/>
                <a:gd name="connsiteX8" fmla="*/ 0 w 448627"/>
                <a:gd name="connsiteY8" fmla="*/ 57626 h 13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8627" h="135254">
                  <a:moveTo>
                    <a:pt x="0" y="57626"/>
                  </a:moveTo>
                  <a:lnTo>
                    <a:pt x="0" y="77628"/>
                  </a:lnTo>
                  <a:cubicBezTo>
                    <a:pt x="0" y="109347"/>
                    <a:pt x="25908" y="135255"/>
                    <a:pt x="57626" y="135255"/>
                  </a:cubicBezTo>
                  <a:lnTo>
                    <a:pt x="391001" y="135255"/>
                  </a:lnTo>
                  <a:cubicBezTo>
                    <a:pt x="422720" y="135255"/>
                    <a:pt x="448627" y="109347"/>
                    <a:pt x="448627" y="77628"/>
                  </a:cubicBezTo>
                  <a:lnTo>
                    <a:pt x="448627" y="57626"/>
                  </a:lnTo>
                  <a:cubicBezTo>
                    <a:pt x="448627" y="25908"/>
                    <a:pt x="422720" y="0"/>
                    <a:pt x="391001" y="0"/>
                  </a:cubicBezTo>
                  <a:lnTo>
                    <a:pt x="57626" y="0"/>
                  </a:lnTo>
                  <a:cubicBezTo>
                    <a:pt x="26003" y="0"/>
                    <a:pt x="0" y="25908"/>
                    <a:pt x="0" y="5762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83" name="Freeform: Shape 82">
              <a:extLst>
                <a:ext uri="{FF2B5EF4-FFF2-40B4-BE49-F238E27FC236}">
                  <a16:creationId xmlns:a16="http://schemas.microsoft.com/office/drawing/2014/main" id="{ACC3D5D9-F647-479C-8F4E-492E0219DACE}"/>
                </a:ext>
              </a:extLst>
            </p:cNvPr>
            <p:cNvSpPr/>
            <p:nvPr/>
          </p:nvSpPr>
          <p:spPr>
            <a:xfrm>
              <a:off x="4806046" y="4414821"/>
              <a:ext cx="945927" cy="1170241"/>
            </a:xfrm>
            <a:custGeom>
              <a:avLst/>
              <a:gdLst>
                <a:gd name="connsiteX0" fmla="*/ 168402 w 945927"/>
                <a:gd name="connsiteY0" fmla="*/ 288131 h 1170241"/>
                <a:gd name="connsiteX1" fmla="*/ 168402 w 945927"/>
                <a:gd name="connsiteY1" fmla="*/ 520827 h 1170241"/>
                <a:gd name="connsiteX2" fmla="*/ 110776 w 945927"/>
                <a:gd name="connsiteY2" fmla="*/ 578453 h 1170241"/>
                <a:gd name="connsiteX3" fmla="*/ 0 w 945927"/>
                <a:gd name="connsiteY3" fmla="*/ 578453 h 1170241"/>
                <a:gd name="connsiteX4" fmla="*/ 0 w 945927"/>
                <a:gd name="connsiteY4" fmla="*/ 664083 h 1170241"/>
                <a:gd name="connsiteX5" fmla="*/ 0 w 945927"/>
                <a:gd name="connsiteY5" fmla="*/ 665607 h 1170241"/>
                <a:gd name="connsiteX6" fmla="*/ 0 w 945927"/>
                <a:gd name="connsiteY6" fmla="*/ 665607 h 1170241"/>
                <a:gd name="connsiteX7" fmla="*/ 95 w 945927"/>
                <a:gd name="connsiteY7" fmla="*/ 667036 h 1170241"/>
                <a:gd name="connsiteX8" fmla="*/ 95 w 945927"/>
                <a:gd name="connsiteY8" fmla="*/ 667036 h 1170241"/>
                <a:gd name="connsiteX9" fmla="*/ 190 w 945927"/>
                <a:gd name="connsiteY9" fmla="*/ 668465 h 1170241"/>
                <a:gd name="connsiteX10" fmla="*/ 190 w 945927"/>
                <a:gd name="connsiteY10" fmla="*/ 668465 h 1170241"/>
                <a:gd name="connsiteX11" fmla="*/ 286 w 945927"/>
                <a:gd name="connsiteY11" fmla="*/ 669893 h 1170241"/>
                <a:gd name="connsiteX12" fmla="*/ 286 w 945927"/>
                <a:gd name="connsiteY12" fmla="*/ 669893 h 1170241"/>
                <a:gd name="connsiteX13" fmla="*/ 476 w 945927"/>
                <a:gd name="connsiteY13" fmla="*/ 671322 h 1170241"/>
                <a:gd name="connsiteX14" fmla="*/ 476 w 945927"/>
                <a:gd name="connsiteY14" fmla="*/ 671322 h 1170241"/>
                <a:gd name="connsiteX15" fmla="*/ 667 w 945927"/>
                <a:gd name="connsiteY15" fmla="*/ 672751 h 1170241"/>
                <a:gd name="connsiteX16" fmla="*/ 667 w 945927"/>
                <a:gd name="connsiteY16" fmla="*/ 672751 h 1170241"/>
                <a:gd name="connsiteX17" fmla="*/ 29623 w 945927"/>
                <a:gd name="connsiteY17" fmla="*/ 714375 h 1170241"/>
                <a:gd name="connsiteX18" fmla="*/ 30194 w 945927"/>
                <a:gd name="connsiteY18" fmla="*/ 714661 h 1170241"/>
                <a:gd name="connsiteX19" fmla="*/ 30194 w 945927"/>
                <a:gd name="connsiteY19" fmla="*/ 714661 h 1170241"/>
                <a:gd name="connsiteX20" fmla="*/ 31432 w 945927"/>
                <a:gd name="connsiteY20" fmla="*/ 715328 h 1170241"/>
                <a:gd name="connsiteX21" fmla="*/ 31432 w 945927"/>
                <a:gd name="connsiteY21" fmla="*/ 715328 h 1170241"/>
                <a:gd name="connsiteX22" fmla="*/ 32671 w 945927"/>
                <a:gd name="connsiteY22" fmla="*/ 715994 h 1170241"/>
                <a:gd name="connsiteX23" fmla="*/ 32671 w 945927"/>
                <a:gd name="connsiteY23" fmla="*/ 715994 h 1170241"/>
                <a:gd name="connsiteX24" fmla="*/ 33909 w 945927"/>
                <a:gd name="connsiteY24" fmla="*/ 716566 h 1170241"/>
                <a:gd name="connsiteX25" fmla="*/ 33909 w 945927"/>
                <a:gd name="connsiteY25" fmla="*/ 716566 h 1170241"/>
                <a:gd name="connsiteX26" fmla="*/ 35147 w 945927"/>
                <a:gd name="connsiteY26" fmla="*/ 717137 h 1170241"/>
                <a:gd name="connsiteX27" fmla="*/ 35147 w 945927"/>
                <a:gd name="connsiteY27" fmla="*/ 717137 h 1170241"/>
                <a:gd name="connsiteX28" fmla="*/ 36481 w 945927"/>
                <a:gd name="connsiteY28" fmla="*/ 717709 h 1170241"/>
                <a:gd name="connsiteX29" fmla="*/ 36481 w 945927"/>
                <a:gd name="connsiteY29" fmla="*/ 717709 h 1170241"/>
                <a:gd name="connsiteX30" fmla="*/ 37814 w 945927"/>
                <a:gd name="connsiteY30" fmla="*/ 718185 h 1170241"/>
                <a:gd name="connsiteX31" fmla="*/ 37814 w 945927"/>
                <a:gd name="connsiteY31" fmla="*/ 718185 h 1170241"/>
                <a:gd name="connsiteX32" fmla="*/ 39148 w 945927"/>
                <a:gd name="connsiteY32" fmla="*/ 718661 h 1170241"/>
                <a:gd name="connsiteX33" fmla="*/ 39148 w 945927"/>
                <a:gd name="connsiteY33" fmla="*/ 718661 h 1170241"/>
                <a:gd name="connsiteX34" fmla="*/ 39433 w 945927"/>
                <a:gd name="connsiteY34" fmla="*/ 718756 h 1170241"/>
                <a:gd name="connsiteX35" fmla="*/ 41529 w 945927"/>
                <a:gd name="connsiteY35" fmla="*/ 719423 h 1170241"/>
                <a:gd name="connsiteX36" fmla="*/ 41815 w 945927"/>
                <a:gd name="connsiteY36" fmla="*/ 719519 h 1170241"/>
                <a:gd name="connsiteX37" fmla="*/ 41815 w 945927"/>
                <a:gd name="connsiteY37" fmla="*/ 719519 h 1170241"/>
                <a:gd name="connsiteX38" fmla="*/ 43148 w 945927"/>
                <a:gd name="connsiteY38" fmla="*/ 719899 h 1170241"/>
                <a:gd name="connsiteX39" fmla="*/ 43148 w 945927"/>
                <a:gd name="connsiteY39" fmla="*/ 719899 h 1170241"/>
                <a:gd name="connsiteX40" fmla="*/ 44482 w 945927"/>
                <a:gd name="connsiteY40" fmla="*/ 720280 h 1170241"/>
                <a:gd name="connsiteX41" fmla="*/ 44482 w 945927"/>
                <a:gd name="connsiteY41" fmla="*/ 720280 h 1170241"/>
                <a:gd name="connsiteX42" fmla="*/ 45910 w 945927"/>
                <a:gd name="connsiteY42" fmla="*/ 720566 h 1170241"/>
                <a:gd name="connsiteX43" fmla="*/ 45910 w 945927"/>
                <a:gd name="connsiteY43" fmla="*/ 720566 h 1170241"/>
                <a:gd name="connsiteX44" fmla="*/ 47339 w 945927"/>
                <a:gd name="connsiteY44" fmla="*/ 720852 h 1170241"/>
                <a:gd name="connsiteX45" fmla="*/ 47339 w 945927"/>
                <a:gd name="connsiteY45" fmla="*/ 720852 h 1170241"/>
                <a:gd name="connsiteX46" fmla="*/ 47625 w 945927"/>
                <a:gd name="connsiteY46" fmla="*/ 720852 h 1170241"/>
                <a:gd name="connsiteX47" fmla="*/ 50006 w 945927"/>
                <a:gd name="connsiteY47" fmla="*/ 721233 h 1170241"/>
                <a:gd name="connsiteX48" fmla="*/ 50292 w 945927"/>
                <a:gd name="connsiteY48" fmla="*/ 721233 h 1170241"/>
                <a:gd name="connsiteX49" fmla="*/ 50292 w 945927"/>
                <a:gd name="connsiteY49" fmla="*/ 721233 h 1170241"/>
                <a:gd name="connsiteX50" fmla="*/ 51721 w 945927"/>
                <a:gd name="connsiteY50" fmla="*/ 721424 h 1170241"/>
                <a:gd name="connsiteX51" fmla="*/ 51721 w 945927"/>
                <a:gd name="connsiteY51" fmla="*/ 721424 h 1170241"/>
                <a:gd name="connsiteX52" fmla="*/ 53149 w 945927"/>
                <a:gd name="connsiteY52" fmla="*/ 721518 h 1170241"/>
                <a:gd name="connsiteX53" fmla="*/ 53149 w 945927"/>
                <a:gd name="connsiteY53" fmla="*/ 721518 h 1170241"/>
                <a:gd name="connsiteX54" fmla="*/ 54578 w 945927"/>
                <a:gd name="connsiteY54" fmla="*/ 721614 h 1170241"/>
                <a:gd name="connsiteX55" fmla="*/ 54578 w 945927"/>
                <a:gd name="connsiteY55" fmla="*/ 721614 h 1170241"/>
                <a:gd name="connsiteX56" fmla="*/ 55054 w 945927"/>
                <a:gd name="connsiteY56" fmla="*/ 721614 h 1170241"/>
                <a:gd name="connsiteX57" fmla="*/ 58198 w 945927"/>
                <a:gd name="connsiteY57" fmla="*/ 721709 h 1170241"/>
                <a:gd name="connsiteX58" fmla="*/ 77629 w 945927"/>
                <a:gd name="connsiteY58" fmla="*/ 721709 h 1170241"/>
                <a:gd name="connsiteX59" fmla="*/ 84582 w 945927"/>
                <a:gd name="connsiteY59" fmla="*/ 721709 h 1170241"/>
                <a:gd name="connsiteX60" fmla="*/ 165545 w 945927"/>
                <a:gd name="connsiteY60" fmla="*/ 802672 h 1170241"/>
                <a:gd name="connsiteX61" fmla="*/ 165545 w 945927"/>
                <a:gd name="connsiteY61" fmla="*/ 812483 h 1170241"/>
                <a:gd name="connsiteX62" fmla="*/ 165545 w 945927"/>
                <a:gd name="connsiteY62" fmla="*/ 814006 h 1170241"/>
                <a:gd name="connsiteX63" fmla="*/ 165545 w 945927"/>
                <a:gd name="connsiteY63" fmla="*/ 814006 h 1170241"/>
                <a:gd name="connsiteX64" fmla="*/ 165640 w 945927"/>
                <a:gd name="connsiteY64" fmla="*/ 815435 h 1170241"/>
                <a:gd name="connsiteX65" fmla="*/ 165640 w 945927"/>
                <a:gd name="connsiteY65" fmla="*/ 815435 h 1170241"/>
                <a:gd name="connsiteX66" fmla="*/ 165735 w 945927"/>
                <a:gd name="connsiteY66" fmla="*/ 816864 h 1170241"/>
                <a:gd name="connsiteX67" fmla="*/ 165735 w 945927"/>
                <a:gd name="connsiteY67" fmla="*/ 816864 h 1170241"/>
                <a:gd name="connsiteX68" fmla="*/ 165830 w 945927"/>
                <a:gd name="connsiteY68" fmla="*/ 818293 h 1170241"/>
                <a:gd name="connsiteX69" fmla="*/ 165830 w 945927"/>
                <a:gd name="connsiteY69" fmla="*/ 818293 h 1170241"/>
                <a:gd name="connsiteX70" fmla="*/ 166021 w 945927"/>
                <a:gd name="connsiteY70" fmla="*/ 819721 h 1170241"/>
                <a:gd name="connsiteX71" fmla="*/ 166021 w 945927"/>
                <a:gd name="connsiteY71" fmla="*/ 819721 h 1170241"/>
                <a:gd name="connsiteX72" fmla="*/ 166211 w 945927"/>
                <a:gd name="connsiteY72" fmla="*/ 821150 h 1170241"/>
                <a:gd name="connsiteX73" fmla="*/ 166211 w 945927"/>
                <a:gd name="connsiteY73" fmla="*/ 821150 h 1170241"/>
                <a:gd name="connsiteX74" fmla="*/ 166497 w 945927"/>
                <a:gd name="connsiteY74" fmla="*/ 822579 h 1170241"/>
                <a:gd name="connsiteX75" fmla="*/ 166497 w 945927"/>
                <a:gd name="connsiteY75" fmla="*/ 822579 h 1170241"/>
                <a:gd name="connsiteX76" fmla="*/ 166783 w 945927"/>
                <a:gd name="connsiteY76" fmla="*/ 824008 h 1170241"/>
                <a:gd name="connsiteX77" fmla="*/ 166783 w 945927"/>
                <a:gd name="connsiteY77" fmla="*/ 824008 h 1170241"/>
                <a:gd name="connsiteX78" fmla="*/ 167068 w 945927"/>
                <a:gd name="connsiteY78" fmla="*/ 825437 h 1170241"/>
                <a:gd name="connsiteX79" fmla="*/ 167068 w 945927"/>
                <a:gd name="connsiteY79" fmla="*/ 825437 h 1170241"/>
                <a:gd name="connsiteX80" fmla="*/ 167449 w 945927"/>
                <a:gd name="connsiteY80" fmla="*/ 826865 h 1170241"/>
                <a:gd name="connsiteX81" fmla="*/ 167449 w 945927"/>
                <a:gd name="connsiteY81" fmla="*/ 826865 h 1170241"/>
                <a:gd name="connsiteX82" fmla="*/ 167830 w 945927"/>
                <a:gd name="connsiteY82" fmla="*/ 828199 h 1170241"/>
                <a:gd name="connsiteX83" fmla="*/ 167830 w 945927"/>
                <a:gd name="connsiteY83" fmla="*/ 828199 h 1170241"/>
                <a:gd name="connsiteX84" fmla="*/ 168211 w 945927"/>
                <a:gd name="connsiteY84" fmla="*/ 829532 h 1170241"/>
                <a:gd name="connsiteX85" fmla="*/ 168211 w 945927"/>
                <a:gd name="connsiteY85" fmla="*/ 829532 h 1170241"/>
                <a:gd name="connsiteX86" fmla="*/ 168687 w 945927"/>
                <a:gd name="connsiteY86" fmla="*/ 830866 h 1170241"/>
                <a:gd name="connsiteX87" fmla="*/ 168687 w 945927"/>
                <a:gd name="connsiteY87" fmla="*/ 830866 h 1170241"/>
                <a:gd name="connsiteX88" fmla="*/ 169164 w 945927"/>
                <a:gd name="connsiteY88" fmla="*/ 832199 h 1170241"/>
                <a:gd name="connsiteX89" fmla="*/ 169164 w 945927"/>
                <a:gd name="connsiteY89" fmla="*/ 832199 h 1170241"/>
                <a:gd name="connsiteX90" fmla="*/ 169640 w 945927"/>
                <a:gd name="connsiteY90" fmla="*/ 833533 h 1170241"/>
                <a:gd name="connsiteX91" fmla="*/ 169640 w 945927"/>
                <a:gd name="connsiteY91" fmla="*/ 833533 h 1170241"/>
                <a:gd name="connsiteX92" fmla="*/ 170212 w 945927"/>
                <a:gd name="connsiteY92" fmla="*/ 834866 h 1170241"/>
                <a:gd name="connsiteX93" fmla="*/ 170212 w 945927"/>
                <a:gd name="connsiteY93" fmla="*/ 834866 h 1170241"/>
                <a:gd name="connsiteX94" fmla="*/ 170783 w 945927"/>
                <a:gd name="connsiteY94" fmla="*/ 836105 h 1170241"/>
                <a:gd name="connsiteX95" fmla="*/ 170783 w 945927"/>
                <a:gd name="connsiteY95" fmla="*/ 836105 h 1170241"/>
                <a:gd name="connsiteX96" fmla="*/ 171355 w 945927"/>
                <a:gd name="connsiteY96" fmla="*/ 837343 h 1170241"/>
                <a:gd name="connsiteX97" fmla="*/ 171355 w 945927"/>
                <a:gd name="connsiteY97" fmla="*/ 837343 h 1170241"/>
                <a:gd name="connsiteX98" fmla="*/ 172021 w 945927"/>
                <a:gd name="connsiteY98" fmla="*/ 838581 h 1170241"/>
                <a:gd name="connsiteX99" fmla="*/ 172021 w 945927"/>
                <a:gd name="connsiteY99" fmla="*/ 838581 h 1170241"/>
                <a:gd name="connsiteX100" fmla="*/ 172688 w 945927"/>
                <a:gd name="connsiteY100" fmla="*/ 839819 h 1170241"/>
                <a:gd name="connsiteX101" fmla="*/ 172688 w 945927"/>
                <a:gd name="connsiteY101" fmla="*/ 839819 h 1170241"/>
                <a:gd name="connsiteX102" fmla="*/ 173355 w 945927"/>
                <a:gd name="connsiteY102" fmla="*/ 841058 h 1170241"/>
                <a:gd name="connsiteX103" fmla="*/ 173355 w 945927"/>
                <a:gd name="connsiteY103" fmla="*/ 841058 h 1170241"/>
                <a:gd name="connsiteX104" fmla="*/ 174021 w 945927"/>
                <a:gd name="connsiteY104" fmla="*/ 842296 h 1170241"/>
                <a:gd name="connsiteX105" fmla="*/ 174021 w 945927"/>
                <a:gd name="connsiteY105" fmla="*/ 842296 h 1170241"/>
                <a:gd name="connsiteX106" fmla="*/ 174784 w 945927"/>
                <a:gd name="connsiteY106" fmla="*/ 843439 h 1170241"/>
                <a:gd name="connsiteX107" fmla="*/ 174784 w 945927"/>
                <a:gd name="connsiteY107" fmla="*/ 843439 h 1170241"/>
                <a:gd name="connsiteX108" fmla="*/ 175546 w 945927"/>
                <a:gd name="connsiteY108" fmla="*/ 844582 h 1170241"/>
                <a:gd name="connsiteX109" fmla="*/ 175546 w 945927"/>
                <a:gd name="connsiteY109" fmla="*/ 844582 h 1170241"/>
                <a:gd name="connsiteX110" fmla="*/ 176308 w 945927"/>
                <a:gd name="connsiteY110" fmla="*/ 845725 h 1170241"/>
                <a:gd name="connsiteX111" fmla="*/ 176308 w 945927"/>
                <a:gd name="connsiteY111" fmla="*/ 845725 h 1170241"/>
                <a:gd name="connsiteX112" fmla="*/ 177165 w 945927"/>
                <a:gd name="connsiteY112" fmla="*/ 846868 h 1170241"/>
                <a:gd name="connsiteX113" fmla="*/ 177165 w 945927"/>
                <a:gd name="connsiteY113" fmla="*/ 846868 h 1170241"/>
                <a:gd name="connsiteX114" fmla="*/ 178022 w 945927"/>
                <a:gd name="connsiteY114" fmla="*/ 848011 h 1170241"/>
                <a:gd name="connsiteX115" fmla="*/ 178022 w 945927"/>
                <a:gd name="connsiteY115" fmla="*/ 848011 h 1170241"/>
                <a:gd name="connsiteX116" fmla="*/ 178879 w 945927"/>
                <a:gd name="connsiteY116" fmla="*/ 849058 h 1170241"/>
                <a:gd name="connsiteX117" fmla="*/ 178879 w 945927"/>
                <a:gd name="connsiteY117" fmla="*/ 849058 h 1170241"/>
                <a:gd name="connsiteX118" fmla="*/ 179737 w 945927"/>
                <a:gd name="connsiteY118" fmla="*/ 850106 h 1170241"/>
                <a:gd name="connsiteX119" fmla="*/ 179737 w 945927"/>
                <a:gd name="connsiteY119" fmla="*/ 850106 h 1170241"/>
                <a:gd name="connsiteX120" fmla="*/ 180689 w 945927"/>
                <a:gd name="connsiteY120" fmla="*/ 851154 h 1170241"/>
                <a:gd name="connsiteX121" fmla="*/ 180689 w 945927"/>
                <a:gd name="connsiteY121" fmla="*/ 851154 h 1170241"/>
                <a:gd name="connsiteX122" fmla="*/ 181642 w 945927"/>
                <a:gd name="connsiteY122" fmla="*/ 852202 h 1170241"/>
                <a:gd name="connsiteX123" fmla="*/ 181642 w 945927"/>
                <a:gd name="connsiteY123" fmla="*/ 852202 h 1170241"/>
                <a:gd name="connsiteX124" fmla="*/ 182594 w 945927"/>
                <a:gd name="connsiteY124" fmla="*/ 853154 h 1170241"/>
                <a:gd name="connsiteX125" fmla="*/ 182594 w 945927"/>
                <a:gd name="connsiteY125" fmla="*/ 853154 h 1170241"/>
                <a:gd name="connsiteX126" fmla="*/ 183546 w 945927"/>
                <a:gd name="connsiteY126" fmla="*/ 854107 h 1170241"/>
                <a:gd name="connsiteX127" fmla="*/ 183546 w 945927"/>
                <a:gd name="connsiteY127" fmla="*/ 854107 h 1170241"/>
                <a:gd name="connsiteX128" fmla="*/ 184595 w 945927"/>
                <a:gd name="connsiteY128" fmla="*/ 855059 h 1170241"/>
                <a:gd name="connsiteX129" fmla="*/ 184595 w 945927"/>
                <a:gd name="connsiteY129" fmla="*/ 855059 h 1170241"/>
                <a:gd name="connsiteX130" fmla="*/ 185642 w 945927"/>
                <a:gd name="connsiteY130" fmla="*/ 856011 h 1170241"/>
                <a:gd name="connsiteX131" fmla="*/ 185642 w 945927"/>
                <a:gd name="connsiteY131" fmla="*/ 856011 h 1170241"/>
                <a:gd name="connsiteX132" fmla="*/ 186690 w 945927"/>
                <a:gd name="connsiteY132" fmla="*/ 856869 h 1170241"/>
                <a:gd name="connsiteX133" fmla="*/ 186690 w 945927"/>
                <a:gd name="connsiteY133" fmla="*/ 856869 h 1170241"/>
                <a:gd name="connsiteX134" fmla="*/ 187737 w 945927"/>
                <a:gd name="connsiteY134" fmla="*/ 857726 h 1170241"/>
                <a:gd name="connsiteX135" fmla="*/ 187737 w 945927"/>
                <a:gd name="connsiteY135" fmla="*/ 857726 h 1170241"/>
                <a:gd name="connsiteX136" fmla="*/ 188786 w 945927"/>
                <a:gd name="connsiteY136" fmla="*/ 858583 h 1170241"/>
                <a:gd name="connsiteX137" fmla="*/ 188786 w 945927"/>
                <a:gd name="connsiteY137" fmla="*/ 858583 h 1170241"/>
                <a:gd name="connsiteX138" fmla="*/ 189929 w 945927"/>
                <a:gd name="connsiteY138" fmla="*/ 859441 h 1170241"/>
                <a:gd name="connsiteX139" fmla="*/ 189929 w 945927"/>
                <a:gd name="connsiteY139" fmla="*/ 859441 h 1170241"/>
                <a:gd name="connsiteX140" fmla="*/ 191071 w 945927"/>
                <a:gd name="connsiteY140" fmla="*/ 860202 h 1170241"/>
                <a:gd name="connsiteX141" fmla="*/ 191071 w 945927"/>
                <a:gd name="connsiteY141" fmla="*/ 860202 h 1170241"/>
                <a:gd name="connsiteX142" fmla="*/ 192214 w 945927"/>
                <a:gd name="connsiteY142" fmla="*/ 860965 h 1170241"/>
                <a:gd name="connsiteX143" fmla="*/ 192214 w 945927"/>
                <a:gd name="connsiteY143" fmla="*/ 860965 h 1170241"/>
                <a:gd name="connsiteX144" fmla="*/ 193357 w 945927"/>
                <a:gd name="connsiteY144" fmla="*/ 861727 h 1170241"/>
                <a:gd name="connsiteX145" fmla="*/ 193357 w 945927"/>
                <a:gd name="connsiteY145" fmla="*/ 861727 h 1170241"/>
                <a:gd name="connsiteX146" fmla="*/ 194596 w 945927"/>
                <a:gd name="connsiteY146" fmla="*/ 862394 h 1170241"/>
                <a:gd name="connsiteX147" fmla="*/ 194596 w 945927"/>
                <a:gd name="connsiteY147" fmla="*/ 862394 h 1170241"/>
                <a:gd name="connsiteX148" fmla="*/ 195834 w 945927"/>
                <a:gd name="connsiteY148" fmla="*/ 863060 h 1170241"/>
                <a:gd name="connsiteX149" fmla="*/ 195834 w 945927"/>
                <a:gd name="connsiteY149" fmla="*/ 863060 h 1170241"/>
                <a:gd name="connsiteX150" fmla="*/ 197072 w 945927"/>
                <a:gd name="connsiteY150" fmla="*/ 863727 h 1170241"/>
                <a:gd name="connsiteX151" fmla="*/ 197072 w 945927"/>
                <a:gd name="connsiteY151" fmla="*/ 863727 h 1170241"/>
                <a:gd name="connsiteX152" fmla="*/ 198311 w 945927"/>
                <a:gd name="connsiteY152" fmla="*/ 864393 h 1170241"/>
                <a:gd name="connsiteX153" fmla="*/ 198311 w 945927"/>
                <a:gd name="connsiteY153" fmla="*/ 864393 h 1170241"/>
                <a:gd name="connsiteX154" fmla="*/ 199549 w 945927"/>
                <a:gd name="connsiteY154" fmla="*/ 864965 h 1170241"/>
                <a:gd name="connsiteX155" fmla="*/ 199549 w 945927"/>
                <a:gd name="connsiteY155" fmla="*/ 864965 h 1170241"/>
                <a:gd name="connsiteX156" fmla="*/ 200787 w 945927"/>
                <a:gd name="connsiteY156" fmla="*/ 865536 h 1170241"/>
                <a:gd name="connsiteX157" fmla="*/ 200787 w 945927"/>
                <a:gd name="connsiteY157" fmla="*/ 865536 h 1170241"/>
                <a:gd name="connsiteX158" fmla="*/ 202120 w 945927"/>
                <a:gd name="connsiteY158" fmla="*/ 866109 h 1170241"/>
                <a:gd name="connsiteX159" fmla="*/ 202120 w 945927"/>
                <a:gd name="connsiteY159" fmla="*/ 866109 h 1170241"/>
                <a:gd name="connsiteX160" fmla="*/ 203454 w 945927"/>
                <a:gd name="connsiteY160" fmla="*/ 866585 h 1170241"/>
                <a:gd name="connsiteX161" fmla="*/ 203454 w 945927"/>
                <a:gd name="connsiteY161" fmla="*/ 866585 h 1170241"/>
                <a:gd name="connsiteX162" fmla="*/ 204788 w 945927"/>
                <a:gd name="connsiteY162" fmla="*/ 867061 h 1170241"/>
                <a:gd name="connsiteX163" fmla="*/ 204788 w 945927"/>
                <a:gd name="connsiteY163" fmla="*/ 867061 h 1170241"/>
                <a:gd name="connsiteX164" fmla="*/ 206121 w 945927"/>
                <a:gd name="connsiteY164" fmla="*/ 867537 h 1170241"/>
                <a:gd name="connsiteX165" fmla="*/ 206121 w 945927"/>
                <a:gd name="connsiteY165" fmla="*/ 867537 h 1170241"/>
                <a:gd name="connsiteX166" fmla="*/ 207454 w 945927"/>
                <a:gd name="connsiteY166" fmla="*/ 867918 h 1170241"/>
                <a:gd name="connsiteX167" fmla="*/ 207454 w 945927"/>
                <a:gd name="connsiteY167" fmla="*/ 867918 h 1170241"/>
                <a:gd name="connsiteX168" fmla="*/ 208788 w 945927"/>
                <a:gd name="connsiteY168" fmla="*/ 868299 h 1170241"/>
                <a:gd name="connsiteX169" fmla="*/ 208788 w 945927"/>
                <a:gd name="connsiteY169" fmla="*/ 868299 h 1170241"/>
                <a:gd name="connsiteX170" fmla="*/ 210121 w 945927"/>
                <a:gd name="connsiteY170" fmla="*/ 868680 h 1170241"/>
                <a:gd name="connsiteX171" fmla="*/ 210121 w 945927"/>
                <a:gd name="connsiteY171" fmla="*/ 868680 h 1170241"/>
                <a:gd name="connsiteX172" fmla="*/ 211550 w 945927"/>
                <a:gd name="connsiteY172" fmla="*/ 868966 h 1170241"/>
                <a:gd name="connsiteX173" fmla="*/ 211550 w 945927"/>
                <a:gd name="connsiteY173" fmla="*/ 868966 h 1170241"/>
                <a:gd name="connsiteX174" fmla="*/ 212979 w 945927"/>
                <a:gd name="connsiteY174" fmla="*/ 869251 h 1170241"/>
                <a:gd name="connsiteX175" fmla="*/ 212979 w 945927"/>
                <a:gd name="connsiteY175" fmla="*/ 869251 h 1170241"/>
                <a:gd name="connsiteX176" fmla="*/ 214408 w 945927"/>
                <a:gd name="connsiteY176" fmla="*/ 869537 h 1170241"/>
                <a:gd name="connsiteX177" fmla="*/ 214408 w 945927"/>
                <a:gd name="connsiteY177" fmla="*/ 869537 h 1170241"/>
                <a:gd name="connsiteX178" fmla="*/ 215836 w 945927"/>
                <a:gd name="connsiteY178" fmla="*/ 869727 h 1170241"/>
                <a:gd name="connsiteX179" fmla="*/ 215836 w 945927"/>
                <a:gd name="connsiteY179" fmla="*/ 869727 h 1170241"/>
                <a:gd name="connsiteX180" fmla="*/ 217265 w 945927"/>
                <a:gd name="connsiteY180" fmla="*/ 869918 h 1170241"/>
                <a:gd name="connsiteX181" fmla="*/ 217265 w 945927"/>
                <a:gd name="connsiteY181" fmla="*/ 869918 h 1170241"/>
                <a:gd name="connsiteX182" fmla="*/ 218694 w 945927"/>
                <a:gd name="connsiteY182" fmla="*/ 870013 h 1170241"/>
                <a:gd name="connsiteX183" fmla="*/ 218694 w 945927"/>
                <a:gd name="connsiteY183" fmla="*/ 870013 h 1170241"/>
                <a:gd name="connsiteX184" fmla="*/ 220123 w 945927"/>
                <a:gd name="connsiteY184" fmla="*/ 870109 h 1170241"/>
                <a:gd name="connsiteX185" fmla="*/ 220123 w 945927"/>
                <a:gd name="connsiteY185" fmla="*/ 870109 h 1170241"/>
                <a:gd name="connsiteX186" fmla="*/ 220599 w 945927"/>
                <a:gd name="connsiteY186" fmla="*/ 870109 h 1170241"/>
                <a:gd name="connsiteX187" fmla="*/ 223742 w 945927"/>
                <a:gd name="connsiteY187" fmla="*/ 870204 h 1170241"/>
                <a:gd name="connsiteX188" fmla="*/ 236505 w 945927"/>
                <a:gd name="connsiteY188" fmla="*/ 870204 h 1170241"/>
                <a:gd name="connsiteX189" fmla="*/ 251270 w 945927"/>
                <a:gd name="connsiteY189" fmla="*/ 870204 h 1170241"/>
                <a:gd name="connsiteX190" fmla="*/ 332232 w 945927"/>
                <a:gd name="connsiteY190" fmla="*/ 951167 h 1170241"/>
                <a:gd name="connsiteX191" fmla="*/ 332232 w 945927"/>
                <a:gd name="connsiteY191" fmla="*/ 1014508 h 1170241"/>
                <a:gd name="connsiteX192" fmla="*/ 332232 w 945927"/>
                <a:gd name="connsiteY192" fmla="*/ 1109472 h 1170241"/>
                <a:gd name="connsiteX193" fmla="*/ 332232 w 945927"/>
                <a:gd name="connsiteY193" fmla="*/ 1112615 h 1170241"/>
                <a:gd name="connsiteX194" fmla="*/ 389858 w 945927"/>
                <a:gd name="connsiteY194" fmla="*/ 1170242 h 1170241"/>
                <a:gd name="connsiteX195" fmla="*/ 564737 w 945927"/>
                <a:gd name="connsiteY195" fmla="*/ 1170242 h 1170241"/>
                <a:gd name="connsiteX196" fmla="*/ 622363 w 945927"/>
                <a:gd name="connsiteY196" fmla="*/ 1112615 h 1170241"/>
                <a:gd name="connsiteX197" fmla="*/ 622363 w 945927"/>
                <a:gd name="connsiteY197" fmla="*/ 1104519 h 1170241"/>
                <a:gd name="connsiteX198" fmla="*/ 624364 w 945927"/>
                <a:gd name="connsiteY198" fmla="*/ 600646 h 1170241"/>
                <a:gd name="connsiteX199" fmla="*/ 572928 w 945927"/>
                <a:gd name="connsiteY199" fmla="*/ 559403 h 1170241"/>
                <a:gd name="connsiteX200" fmla="*/ 529494 w 945927"/>
                <a:gd name="connsiteY200" fmla="*/ 559403 h 1170241"/>
                <a:gd name="connsiteX201" fmla="*/ 471868 w 945927"/>
                <a:gd name="connsiteY201" fmla="*/ 501777 h 1170241"/>
                <a:gd name="connsiteX202" fmla="*/ 471868 w 945927"/>
                <a:gd name="connsiteY202" fmla="*/ 481774 h 1170241"/>
                <a:gd name="connsiteX203" fmla="*/ 529494 w 945927"/>
                <a:gd name="connsiteY203" fmla="*/ 424148 h 1170241"/>
                <a:gd name="connsiteX204" fmla="*/ 888302 w 945927"/>
                <a:gd name="connsiteY204" fmla="*/ 423100 h 1170241"/>
                <a:gd name="connsiteX205" fmla="*/ 945928 w 945927"/>
                <a:gd name="connsiteY205" fmla="*/ 365474 h 1170241"/>
                <a:gd name="connsiteX206" fmla="*/ 945928 w 945927"/>
                <a:gd name="connsiteY206" fmla="*/ 208312 h 1170241"/>
                <a:gd name="connsiteX207" fmla="*/ 945452 w 945927"/>
                <a:gd name="connsiteY207" fmla="*/ 202025 h 1170241"/>
                <a:gd name="connsiteX208" fmla="*/ 945452 w 945927"/>
                <a:gd name="connsiteY208" fmla="*/ 0 h 1170241"/>
                <a:gd name="connsiteX209" fmla="*/ 857726 w 945927"/>
                <a:gd name="connsiteY209" fmla="*/ 0 h 1170241"/>
                <a:gd name="connsiteX210" fmla="*/ 802577 w 945927"/>
                <a:gd name="connsiteY210" fmla="*/ 41053 h 1170241"/>
                <a:gd name="connsiteX211" fmla="*/ 802577 w 945927"/>
                <a:gd name="connsiteY211" fmla="*/ 83058 h 1170241"/>
                <a:gd name="connsiteX212" fmla="*/ 744950 w 945927"/>
                <a:gd name="connsiteY212" fmla="*/ 140684 h 1170241"/>
                <a:gd name="connsiteX213" fmla="*/ 635508 w 945927"/>
                <a:gd name="connsiteY213" fmla="*/ 140684 h 1170241"/>
                <a:gd name="connsiteX214" fmla="*/ 635508 w 945927"/>
                <a:gd name="connsiteY214" fmla="*/ 230505 h 1170241"/>
                <a:gd name="connsiteX215" fmla="*/ 577882 w 945927"/>
                <a:gd name="connsiteY215" fmla="*/ 288131 h 1170241"/>
                <a:gd name="connsiteX216" fmla="*/ 168402 w 945927"/>
                <a:gd name="connsiteY216" fmla="*/ 288131 h 1170241"/>
                <a:gd name="connsiteX217" fmla="*/ 165640 w 945927"/>
                <a:gd name="connsiteY217" fmla="*/ 812483 h 1170241"/>
                <a:gd name="connsiteX218" fmla="*/ 165640 w 945927"/>
                <a:gd name="connsiteY218" fmla="*/ 812483 h 1170241"/>
                <a:gd name="connsiteX219" fmla="*/ 165640 w 945927"/>
                <a:gd name="connsiteY219" fmla="*/ 812483 h 1170241"/>
                <a:gd name="connsiteX220" fmla="*/ 165640 w 945927"/>
                <a:gd name="connsiteY220" fmla="*/ 812483 h 1170241"/>
                <a:gd name="connsiteX221" fmla="*/ 0 w 945927"/>
                <a:gd name="connsiteY221" fmla="*/ 664083 h 1170241"/>
                <a:gd name="connsiteX222" fmla="*/ 0 w 945927"/>
                <a:gd name="connsiteY222" fmla="*/ 664083 h 1170241"/>
                <a:gd name="connsiteX223" fmla="*/ 0 w 945927"/>
                <a:gd name="connsiteY223" fmla="*/ 664083 h 1170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945927" h="1170241">
                  <a:moveTo>
                    <a:pt x="168402" y="288131"/>
                  </a:moveTo>
                  <a:lnTo>
                    <a:pt x="168402" y="520827"/>
                  </a:lnTo>
                  <a:cubicBezTo>
                    <a:pt x="168402" y="552450"/>
                    <a:pt x="142494" y="578453"/>
                    <a:pt x="110776" y="578453"/>
                  </a:cubicBezTo>
                  <a:lnTo>
                    <a:pt x="0" y="578453"/>
                  </a:lnTo>
                  <a:lnTo>
                    <a:pt x="0" y="664083"/>
                  </a:lnTo>
                  <a:lnTo>
                    <a:pt x="0" y="665607"/>
                  </a:lnTo>
                  <a:lnTo>
                    <a:pt x="0" y="665607"/>
                  </a:lnTo>
                  <a:lnTo>
                    <a:pt x="95" y="667036"/>
                  </a:lnTo>
                  <a:lnTo>
                    <a:pt x="95" y="667036"/>
                  </a:lnTo>
                  <a:lnTo>
                    <a:pt x="190" y="668465"/>
                  </a:lnTo>
                  <a:lnTo>
                    <a:pt x="190" y="668465"/>
                  </a:lnTo>
                  <a:lnTo>
                    <a:pt x="286" y="669893"/>
                  </a:lnTo>
                  <a:lnTo>
                    <a:pt x="286" y="669893"/>
                  </a:lnTo>
                  <a:lnTo>
                    <a:pt x="476" y="671322"/>
                  </a:lnTo>
                  <a:lnTo>
                    <a:pt x="476" y="671322"/>
                  </a:lnTo>
                  <a:lnTo>
                    <a:pt x="667" y="672751"/>
                  </a:lnTo>
                  <a:lnTo>
                    <a:pt x="667" y="672751"/>
                  </a:lnTo>
                  <a:cubicBezTo>
                    <a:pt x="3619" y="690467"/>
                    <a:pt x="14001" y="705421"/>
                    <a:pt x="29623" y="714375"/>
                  </a:cubicBezTo>
                  <a:lnTo>
                    <a:pt x="30194" y="714661"/>
                  </a:lnTo>
                  <a:lnTo>
                    <a:pt x="30194" y="714661"/>
                  </a:lnTo>
                  <a:lnTo>
                    <a:pt x="31432" y="715328"/>
                  </a:lnTo>
                  <a:lnTo>
                    <a:pt x="31432" y="715328"/>
                  </a:lnTo>
                  <a:lnTo>
                    <a:pt x="32671" y="715994"/>
                  </a:lnTo>
                  <a:lnTo>
                    <a:pt x="32671" y="715994"/>
                  </a:lnTo>
                  <a:lnTo>
                    <a:pt x="33909" y="716566"/>
                  </a:lnTo>
                  <a:lnTo>
                    <a:pt x="33909" y="716566"/>
                  </a:lnTo>
                  <a:cubicBezTo>
                    <a:pt x="34290" y="716756"/>
                    <a:pt x="34766" y="716947"/>
                    <a:pt x="35147" y="717137"/>
                  </a:cubicBezTo>
                  <a:lnTo>
                    <a:pt x="35147" y="717137"/>
                  </a:lnTo>
                  <a:lnTo>
                    <a:pt x="36481" y="717709"/>
                  </a:lnTo>
                  <a:lnTo>
                    <a:pt x="36481" y="717709"/>
                  </a:lnTo>
                  <a:lnTo>
                    <a:pt x="37814" y="718185"/>
                  </a:lnTo>
                  <a:lnTo>
                    <a:pt x="37814" y="718185"/>
                  </a:lnTo>
                  <a:lnTo>
                    <a:pt x="39148" y="718661"/>
                  </a:lnTo>
                  <a:lnTo>
                    <a:pt x="39148" y="718661"/>
                  </a:lnTo>
                  <a:lnTo>
                    <a:pt x="39433" y="718756"/>
                  </a:lnTo>
                  <a:cubicBezTo>
                    <a:pt x="40195" y="718947"/>
                    <a:pt x="40767" y="719233"/>
                    <a:pt x="41529" y="719423"/>
                  </a:cubicBezTo>
                  <a:lnTo>
                    <a:pt x="41815" y="719519"/>
                  </a:lnTo>
                  <a:lnTo>
                    <a:pt x="41815" y="719519"/>
                  </a:lnTo>
                  <a:lnTo>
                    <a:pt x="43148" y="719899"/>
                  </a:lnTo>
                  <a:lnTo>
                    <a:pt x="43148" y="719899"/>
                  </a:lnTo>
                  <a:lnTo>
                    <a:pt x="44482" y="720280"/>
                  </a:lnTo>
                  <a:lnTo>
                    <a:pt x="44482" y="720280"/>
                  </a:lnTo>
                  <a:lnTo>
                    <a:pt x="45910" y="720566"/>
                  </a:lnTo>
                  <a:lnTo>
                    <a:pt x="45910" y="720566"/>
                  </a:lnTo>
                  <a:cubicBezTo>
                    <a:pt x="46387" y="720662"/>
                    <a:pt x="46863" y="720757"/>
                    <a:pt x="47339" y="720852"/>
                  </a:cubicBezTo>
                  <a:lnTo>
                    <a:pt x="47339" y="720852"/>
                  </a:lnTo>
                  <a:lnTo>
                    <a:pt x="47625" y="720852"/>
                  </a:lnTo>
                  <a:cubicBezTo>
                    <a:pt x="48482" y="720947"/>
                    <a:pt x="49149" y="721138"/>
                    <a:pt x="50006" y="721233"/>
                  </a:cubicBezTo>
                  <a:lnTo>
                    <a:pt x="50292" y="721233"/>
                  </a:lnTo>
                  <a:lnTo>
                    <a:pt x="50292" y="721233"/>
                  </a:lnTo>
                  <a:lnTo>
                    <a:pt x="51721" y="721424"/>
                  </a:lnTo>
                  <a:lnTo>
                    <a:pt x="51721" y="721424"/>
                  </a:lnTo>
                  <a:lnTo>
                    <a:pt x="53149" y="721518"/>
                  </a:lnTo>
                  <a:lnTo>
                    <a:pt x="53149" y="721518"/>
                  </a:lnTo>
                  <a:lnTo>
                    <a:pt x="54578" y="721614"/>
                  </a:lnTo>
                  <a:lnTo>
                    <a:pt x="54578" y="721614"/>
                  </a:lnTo>
                  <a:lnTo>
                    <a:pt x="55054" y="721614"/>
                  </a:lnTo>
                  <a:cubicBezTo>
                    <a:pt x="56197" y="721614"/>
                    <a:pt x="57055" y="721709"/>
                    <a:pt x="58198" y="721709"/>
                  </a:cubicBezTo>
                  <a:lnTo>
                    <a:pt x="77629" y="721709"/>
                  </a:lnTo>
                  <a:lnTo>
                    <a:pt x="84582" y="721709"/>
                  </a:lnTo>
                  <a:cubicBezTo>
                    <a:pt x="129159" y="721709"/>
                    <a:pt x="165545" y="758095"/>
                    <a:pt x="165545" y="802672"/>
                  </a:cubicBezTo>
                  <a:lnTo>
                    <a:pt x="165545" y="812483"/>
                  </a:lnTo>
                  <a:lnTo>
                    <a:pt x="165545" y="814006"/>
                  </a:lnTo>
                  <a:lnTo>
                    <a:pt x="165545" y="814006"/>
                  </a:lnTo>
                  <a:lnTo>
                    <a:pt x="165640" y="815435"/>
                  </a:lnTo>
                  <a:lnTo>
                    <a:pt x="165640" y="815435"/>
                  </a:lnTo>
                  <a:lnTo>
                    <a:pt x="165735" y="816864"/>
                  </a:lnTo>
                  <a:lnTo>
                    <a:pt x="165735" y="816864"/>
                  </a:lnTo>
                  <a:lnTo>
                    <a:pt x="165830" y="818293"/>
                  </a:lnTo>
                  <a:lnTo>
                    <a:pt x="165830" y="818293"/>
                  </a:lnTo>
                  <a:lnTo>
                    <a:pt x="166021" y="819721"/>
                  </a:lnTo>
                  <a:lnTo>
                    <a:pt x="166021" y="819721"/>
                  </a:lnTo>
                  <a:lnTo>
                    <a:pt x="166211" y="821150"/>
                  </a:lnTo>
                  <a:lnTo>
                    <a:pt x="166211" y="821150"/>
                  </a:lnTo>
                  <a:lnTo>
                    <a:pt x="166497" y="822579"/>
                  </a:lnTo>
                  <a:lnTo>
                    <a:pt x="166497" y="822579"/>
                  </a:lnTo>
                  <a:cubicBezTo>
                    <a:pt x="166592" y="823055"/>
                    <a:pt x="166688" y="823531"/>
                    <a:pt x="166783" y="824008"/>
                  </a:cubicBezTo>
                  <a:lnTo>
                    <a:pt x="166783" y="824008"/>
                  </a:lnTo>
                  <a:lnTo>
                    <a:pt x="167068" y="825437"/>
                  </a:lnTo>
                  <a:lnTo>
                    <a:pt x="167068" y="825437"/>
                  </a:lnTo>
                  <a:lnTo>
                    <a:pt x="167449" y="826865"/>
                  </a:lnTo>
                  <a:lnTo>
                    <a:pt x="167449" y="826865"/>
                  </a:lnTo>
                  <a:lnTo>
                    <a:pt x="167830" y="828199"/>
                  </a:lnTo>
                  <a:lnTo>
                    <a:pt x="167830" y="828199"/>
                  </a:lnTo>
                  <a:lnTo>
                    <a:pt x="168211" y="829532"/>
                  </a:lnTo>
                  <a:lnTo>
                    <a:pt x="168211" y="829532"/>
                  </a:lnTo>
                  <a:lnTo>
                    <a:pt x="168687" y="830866"/>
                  </a:lnTo>
                  <a:lnTo>
                    <a:pt x="168687" y="830866"/>
                  </a:lnTo>
                  <a:lnTo>
                    <a:pt x="169164" y="832199"/>
                  </a:lnTo>
                  <a:lnTo>
                    <a:pt x="169164" y="832199"/>
                  </a:lnTo>
                  <a:lnTo>
                    <a:pt x="169640" y="833533"/>
                  </a:lnTo>
                  <a:lnTo>
                    <a:pt x="169640" y="833533"/>
                  </a:lnTo>
                  <a:lnTo>
                    <a:pt x="170212" y="834866"/>
                  </a:lnTo>
                  <a:lnTo>
                    <a:pt x="170212" y="834866"/>
                  </a:lnTo>
                  <a:lnTo>
                    <a:pt x="170783" y="836105"/>
                  </a:lnTo>
                  <a:lnTo>
                    <a:pt x="170783" y="836105"/>
                  </a:lnTo>
                  <a:lnTo>
                    <a:pt x="171355" y="837343"/>
                  </a:lnTo>
                  <a:lnTo>
                    <a:pt x="171355" y="837343"/>
                  </a:lnTo>
                  <a:lnTo>
                    <a:pt x="172021" y="838581"/>
                  </a:lnTo>
                  <a:lnTo>
                    <a:pt x="172021" y="838581"/>
                  </a:lnTo>
                  <a:cubicBezTo>
                    <a:pt x="172212" y="838962"/>
                    <a:pt x="172402" y="839438"/>
                    <a:pt x="172688" y="839819"/>
                  </a:cubicBezTo>
                  <a:lnTo>
                    <a:pt x="172688" y="839819"/>
                  </a:lnTo>
                  <a:lnTo>
                    <a:pt x="173355" y="841058"/>
                  </a:lnTo>
                  <a:lnTo>
                    <a:pt x="173355" y="841058"/>
                  </a:lnTo>
                  <a:cubicBezTo>
                    <a:pt x="173545" y="841438"/>
                    <a:pt x="173831" y="841819"/>
                    <a:pt x="174021" y="842296"/>
                  </a:cubicBezTo>
                  <a:lnTo>
                    <a:pt x="174021" y="842296"/>
                  </a:lnTo>
                  <a:lnTo>
                    <a:pt x="174784" y="843439"/>
                  </a:lnTo>
                  <a:lnTo>
                    <a:pt x="174784" y="843439"/>
                  </a:lnTo>
                  <a:lnTo>
                    <a:pt x="175546" y="844582"/>
                  </a:lnTo>
                  <a:lnTo>
                    <a:pt x="175546" y="844582"/>
                  </a:lnTo>
                  <a:lnTo>
                    <a:pt x="176308" y="845725"/>
                  </a:lnTo>
                  <a:lnTo>
                    <a:pt x="176308" y="845725"/>
                  </a:lnTo>
                  <a:lnTo>
                    <a:pt x="177165" y="846868"/>
                  </a:lnTo>
                  <a:lnTo>
                    <a:pt x="177165" y="846868"/>
                  </a:lnTo>
                  <a:lnTo>
                    <a:pt x="178022" y="848011"/>
                  </a:lnTo>
                  <a:lnTo>
                    <a:pt x="178022" y="848011"/>
                  </a:lnTo>
                  <a:cubicBezTo>
                    <a:pt x="178308" y="848392"/>
                    <a:pt x="178594" y="848773"/>
                    <a:pt x="178879" y="849058"/>
                  </a:cubicBezTo>
                  <a:lnTo>
                    <a:pt x="178879" y="849058"/>
                  </a:lnTo>
                  <a:lnTo>
                    <a:pt x="179737" y="850106"/>
                  </a:lnTo>
                  <a:lnTo>
                    <a:pt x="179737" y="850106"/>
                  </a:lnTo>
                  <a:lnTo>
                    <a:pt x="180689" y="851154"/>
                  </a:lnTo>
                  <a:lnTo>
                    <a:pt x="180689" y="851154"/>
                  </a:lnTo>
                  <a:lnTo>
                    <a:pt x="181642" y="852202"/>
                  </a:lnTo>
                  <a:lnTo>
                    <a:pt x="181642" y="852202"/>
                  </a:lnTo>
                  <a:lnTo>
                    <a:pt x="182594" y="853154"/>
                  </a:lnTo>
                  <a:lnTo>
                    <a:pt x="182594" y="853154"/>
                  </a:lnTo>
                  <a:lnTo>
                    <a:pt x="183546" y="854107"/>
                  </a:lnTo>
                  <a:lnTo>
                    <a:pt x="183546" y="854107"/>
                  </a:lnTo>
                  <a:lnTo>
                    <a:pt x="184595" y="855059"/>
                  </a:lnTo>
                  <a:lnTo>
                    <a:pt x="184595" y="855059"/>
                  </a:lnTo>
                  <a:lnTo>
                    <a:pt x="185642" y="856011"/>
                  </a:lnTo>
                  <a:lnTo>
                    <a:pt x="185642" y="856011"/>
                  </a:lnTo>
                  <a:lnTo>
                    <a:pt x="186690" y="856869"/>
                  </a:lnTo>
                  <a:lnTo>
                    <a:pt x="186690" y="856869"/>
                  </a:lnTo>
                  <a:cubicBezTo>
                    <a:pt x="187071" y="857155"/>
                    <a:pt x="187452" y="857440"/>
                    <a:pt x="187737" y="857726"/>
                  </a:cubicBezTo>
                  <a:lnTo>
                    <a:pt x="187737" y="857726"/>
                  </a:lnTo>
                  <a:cubicBezTo>
                    <a:pt x="188119" y="858012"/>
                    <a:pt x="188500" y="858298"/>
                    <a:pt x="188786" y="858583"/>
                  </a:cubicBezTo>
                  <a:lnTo>
                    <a:pt x="188786" y="858583"/>
                  </a:lnTo>
                  <a:lnTo>
                    <a:pt x="189929" y="859441"/>
                  </a:lnTo>
                  <a:lnTo>
                    <a:pt x="189929" y="859441"/>
                  </a:lnTo>
                  <a:lnTo>
                    <a:pt x="191071" y="860202"/>
                  </a:lnTo>
                  <a:lnTo>
                    <a:pt x="191071" y="860202"/>
                  </a:lnTo>
                  <a:lnTo>
                    <a:pt x="192214" y="860965"/>
                  </a:lnTo>
                  <a:lnTo>
                    <a:pt x="192214" y="860965"/>
                  </a:lnTo>
                  <a:lnTo>
                    <a:pt x="193357" y="861727"/>
                  </a:lnTo>
                  <a:lnTo>
                    <a:pt x="193357" y="861727"/>
                  </a:lnTo>
                  <a:lnTo>
                    <a:pt x="194596" y="862394"/>
                  </a:lnTo>
                  <a:lnTo>
                    <a:pt x="194596" y="862394"/>
                  </a:lnTo>
                  <a:lnTo>
                    <a:pt x="195834" y="863060"/>
                  </a:lnTo>
                  <a:lnTo>
                    <a:pt x="195834" y="863060"/>
                  </a:lnTo>
                  <a:lnTo>
                    <a:pt x="197072" y="863727"/>
                  </a:lnTo>
                  <a:lnTo>
                    <a:pt x="197072" y="863727"/>
                  </a:lnTo>
                  <a:lnTo>
                    <a:pt x="198311" y="864393"/>
                  </a:lnTo>
                  <a:lnTo>
                    <a:pt x="198311" y="864393"/>
                  </a:lnTo>
                  <a:lnTo>
                    <a:pt x="199549" y="864965"/>
                  </a:lnTo>
                  <a:lnTo>
                    <a:pt x="199549" y="864965"/>
                  </a:lnTo>
                  <a:cubicBezTo>
                    <a:pt x="199930" y="865156"/>
                    <a:pt x="200406" y="865346"/>
                    <a:pt x="200787" y="865536"/>
                  </a:cubicBezTo>
                  <a:lnTo>
                    <a:pt x="200787" y="865536"/>
                  </a:lnTo>
                  <a:lnTo>
                    <a:pt x="202120" y="866109"/>
                  </a:lnTo>
                  <a:lnTo>
                    <a:pt x="202120" y="866109"/>
                  </a:lnTo>
                  <a:lnTo>
                    <a:pt x="203454" y="866585"/>
                  </a:lnTo>
                  <a:lnTo>
                    <a:pt x="203454" y="866585"/>
                  </a:lnTo>
                  <a:lnTo>
                    <a:pt x="204788" y="867061"/>
                  </a:lnTo>
                  <a:lnTo>
                    <a:pt x="204788" y="867061"/>
                  </a:lnTo>
                  <a:lnTo>
                    <a:pt x="206121" y="867537"/>
                  </a:lnTo>
                  <a:lnTo>
                    <a:pt x="206121" y="867537"/>
                  </a:lnTo>
                  <a:lnTo>
                    <a:pt x="207454" y="867918"/>
                  </a:lnTo>
                  <a:lnTo>
                    <a:pt x="207454" y="867918"/>
                  </a:lnTo>
                  <a:lnTo>
                    <a:pt x="208788" y="868299"/>
                  </a:lnTo>
                  <a:lnTo>
                    <a:pt x="208788" y="868299"/>
                  </a:lnTo>
                  <a:lnTo>
                    <a:pt x="210121" y="868680"/>
                  </a:lnTo>
                  <a:lnTo>
                    <a:pt x="210121" y="868680"/>
                  </a:lnTo>
                  <a:lnTo>
                    <a:pt x="211550" y="868966"/>
                  </a:lnTo>
                  <a:lnTo>
                    <a:pt x="211550" y="868966"/>
                  </a:lnTo>
                  <a:cubicBezTo>
                    <a:pt x="212027" y="869061"/>
                    <a:pt x="212503" y="869156"/>
                    <a:pt x="212979" y="869251"/>
                  </a:cubicBezTo>
                  <a:lnTo>
                    <a:pt x="212979" y="869251"/>
                  </a:lnTo>
                  <a:lnTo>
                    <a:pt x="214408" y="869537"/>
                  </a:lnTo>
                  <a:lnTo>
                    <a:pt x="214408" y="869537"/>
                  </a:lnTo>
                  <a:lnTo>
                    <a:pt x="215836" y="869727"/>
                  </a:lnTo>
                  <a:lnTo>
                    <a:pt x="215836" y="869727"/>
                  </a:lnTo>
                  <a:lnTo>
                    <a:pt x="217265" y="869918"/>
                  </a:lnTo>
                  <a:lnTo>
                    <a:pt x="217265" y="869918"/>
                  </a:lnTo>
                  <a:lnTo>
                    <a:pt x="218694" y="870013"/>
                  </a:lnTo>
                  <a:lnTo>
                    <a:pt x="218694" y="870013"/>
                  </a:lnTo>
                  <a:lnTo>
                    <a:pt x="220123" y="870109"/>
                  </a:lnTo>
                  <a:lnTo>
                    <a:pt x="220123" y="870109"/>
                  </a:lnTo>
                  <a:lnTo>
                    <a:pt x="220599" y="870109"/>
                  </a:lnTo>
                  <a:cubicBezTo>
                    <a:pt x="221646" y="870109"/>
                    <a:pt x="222599" y="870204"/>
                    <a:pt x="223742" y="870204"/>
                  </a:cubicBezTo>
                  <a:lnTo>
                    <a:pt x="236505" y="870204"/>
                  </a:lnTo>
                  <a:lnTo>
                    <a:pt x="251270" y="870204"/>
                  </a:lnTo>
                  <a:cubicBezTo>
                    <a:pt x="295846" y="870204"/>
                    <a:pt x="332232" y="906590"/>
                    <a:pt x="332232" y="951167"/>
                  </a:cubicBezTo>
                  <a:lnTo>
                    <a:pt x="332232" y="1014508"/>
                  </a:lnTo>
                  <a:lnTo>
                    <a:pt x="332232" y="1109472"/>
                  </a:lnTo>
                  <a:lnTo>
                    <a:pt x="332232" y="1112615"/>
                  </a:lnTo>
                  <a:cubicBezTo>
                    <a:pt x="332232" y="1144238"/>
                    <a:pt x="358140" y="1170242"/>
                    <a:pt x="389858" y="1170242"/>
                  </a:cubicBezTo>
                  <a:lnTo>
                    <a:pt x="564737" y="1170242"/>
                  </a:lnTo>
                  <a:cubicBezTo>
                    <a:pt x="596455" y="1170242"/>
                    <a:pt x="622363" y="1144333"/>
                    <a:pt x="622363" y="1112615"/>
                  </a:cubicBezTo>
                  <a:lnTo>
                    <a:pt x="622363" y="1104519"/>
                  </a:lnTo>
                  <a:lnTo>
                    <a:pt x="624364" y="600646"/>
                  </a:lnTo>
                  <a:cubicBezTo>
                    <a:pt x="623983" y="579501"/>
                    <a:pt x="613696" y="559403"/>
                    <a:pt x="572928" y="559403"/>
                  </a:cubicBezTo>
                  <a:lnTo>
                    <a:pt x="529494" y="559403"/>
                  </a:lnTo>
                  <a:cubicBezTo>
                    <a:pt x="497777" y="559403"/>
                    <a:pt x="471868" y="533495"/>
                    <a:pt x="471868" y="501777"/>
                  </a:cubicBezTo>
                  <a:lnTo>
                    <a:pt x="471868" y="481774"/>
                  </a:lnTo>
                  <a:cubicBezTo>
                    <a:pt x="471868" y="450056"/>
                    <a:pt x="497777" y="424148"/>
                    <a:pt x="529494" y="424148"/>
                  </a:cubicBezTo>
                  <a:cubicBezTo>
                    <a:pt x="649034" y="424148"/>
                    <a:pt x="767810" y="423100"/>
                    <a:pt x="888302" y="423100"/>
                  </a:cubicBezTo>
                  <a:cubicBezTo>
                    <a:pt x="920019" y="423100"/>
                    <a:pt x="945928" y="397192"/>
                    <a:pt x="945928" y="365474"/>
                  </a:cubicBezTo>
                  <a:lnTo>
                    <a:pt x="945928" y="208312"/>
                  </a:lnTo>
                  <a:cubicBezTo>
                    <a:pt x="945928" y="205359"/>
                    <a:pt x="945928" y="202501"/>
                    <a:pt x="945452" y="202025"/>
                  </a:cubicBezTo>
                  <a:lnTo>
                    <a:pt x="945452" y="0"/>
                  </a:lnTo>
                  <a:lnTo>
                    <a:pt x="857726" y="0"/>
                  </a:lnTo>
                  <a:cubicBezTo>
                    <a:pt x="831818" y="0"/>
                    <a:pt x="809720" y="17431"/>
                    <a:pt x="802577" y="41053"/>
                  </a:cubicBezTo>
                  <a:lnTo>
                    <a:pt x="802577" y="83058"/>
                  </a:lnTo>
                  <a:cubicBezTo>
                    <a:pt x="802577" y="114681"/>
                    <a:pt x="776668" y="140684"/>
                    <a:pt x="744950" y="140684"/>
                  </a:cubicBezTo>
                  <a:lnTo>
                    <a:pt x="635508" y="140684"/>
                  </a:lnTo>
                  <a:lnTo>
                    <a:pt x="635508" y="230505"/>
                  </a:lnTo>
                  <a:cubicBezTo>
                    <a:pt x="635508" y="262128"/>
                    <a:pt x="609600" y="288131"/>
                    <a:pt x="577882" y="288131"/>
                  </a:cubicBezTo>
                  <a:lnTo>
                    <a:pt x="168402" y="288131"/>
                  </a:lnTo>
                  <a:close/>
                  <a:moveTo>
                    <a:pt x="165640" y="812483"/>
                  </a:moveTo>
                  <a:lnTo>
                    <a:pt x="165640" y="812483"/>
                  </a:lnTo>
                  <a:lnTo>
                    <a:pt x="165640" y="812483"/>
                  </a:lnTo>
                  <a:lnTo>
                    <a:pt x="165640" y="812483"/>
                  </a:lnTo>
                  <a:close/>
                  <a:moveTo>
                    <a:pt x="0" y="664083"/>
                  </a:moveTo>
                  <a:lnTo>
                    <a:pt x="0" y="664083"/>
                  </a:lnTo>
                  <a:lnTo>
                    <a:pt x="0" y="66408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0" name="Freeform: Shape 119">
              <a:extLst>
                <a:ext uri="{FF2B5EF4-FFF2-40B4-BE49-F238E27FC236}">
                  <a16:creationId xmlns:a16="http://schemas.microsoft.com/office/drawing/2014/main" id="{22FCF579-D6C2-4B89-B667-A6F686154050}"/>
                </a:ext>
              </a:extLst>
            </p:cNvPr>
            <p:cNvSpPr/>
            <p:nvPr/>
          </p:nvSpPr>
          <p:spPr>
            <a:xfrm>
              <a:off x="5763689" y="4552457"/>
              <a:ext cx="678846" cy="1020508"/>
            </a:xfrm>
            <a:custGeom>
              <a:avLst/>
              <a:gdLst>
                <a:gd name="connsiteX0" fmla="*/ 374332 w 678846"/>
                <a:gd name="connsiteY0" fmla="*/ 1020509 h 1020508"/>
                <a:gd name="connsiteX1" fmla="*/ 678847 w 678846"/>
                <a:gd name="connsiteY1" fmla="*/ 1020509 h 1020508"/>
                <a:gd name="connsiteX2" fmla="*/ 678847 w 678846"/>
                <a:gd name="connsiteY2" fmla="*/ 0 h 1020508"/>
                <a:gd name="connsiteX3" fmla="*/ 544925 w 678846"/>
                <a:gd name="connsiteY3" fmla="*/ 0 h 1020508"/>
                <a:gd name="connsiteX4" fmla="*/ 474916 w 678846"/>
                <a:gd name="connsiteY4" fmla="*/ 70009 h 1020508"/>
                <a:gd name="connsiteX5" fmla="*/ 474916 w 678846"/>
                <a:gd name="connsiteY5" fmla="*/ 153258 h 1020508"/>
                <a:gd name="connsiteX6" fmla="*/ 234410 w 678846"/>
                <a:gd name="connsiteY6" fmla="*/ 153258 h 1020508"/>
                <a:gd name="connsiteX7" fmla="*/ 164402 w 678846"/>
                <a:gd name="connsiteY7" fmla="*/ 223266 h 1020508"/>
                <a:gd name="connsiteX8" fmla="*/ 164402 w 678846"/>
                <a:gd name="connsiteY8" fmla="*/ 284893 h 1020508"/>
                <a:gd name="connsiteX9" fmla="*/ 70009 w 678846"/>
                <a:gd name="connsiteY9" fmla="*/ 284893 h 1020508"/>
                <a:gd name="connsiteX10" fmla="*/ 0 w 678846"/>
                <a:gd name="connsiteY10" fmla="*/ 354902 h 1020508"/>
                <a:gd name="connsiteX11" fmla="*/ 0 w 678846"/>
                <a:gd name="connsiteY11" fmla="*/ 662845 h 1020508"/>
                <a:gd name="connsiteX12" fmla="*/ 70009 w 678846"/>
                <a:gd name="connsiteY12" fmla="*/ 732854 h 1020508"/>
                <a:gd name="connsiteX13" fmla="*/ 122682 w 678846"/>
                <a:gd name="connsiteY13" fmla="*/ 732854 h 1020508"/>
                <a:gd name="connsiteX14" fmla="*/ 164402 w 678846"/>
                <a:gd name="connsiteY14" fmla="*/ 777145 h 1020508"/>
                <a:gd name="connsiteX15" fmla="*/ 164402 w 678846"/>
                <a:gd name="connsiteY15" fmla="*/ 806292 h 1020508"/>
                <a:gd name="connsiteX16" fmla="*/ 234410 w 678846"/>
                <a:gd name="connsiteY16" fmla="*/ 876300 h 1020508"/>
                <a:gd name="connsiteX17" fmla="*/ 316706 w 678846"/>
                <a:gd name="connsiteY17" fmla="*/ 876300 h 1020508"/>
                <a:gd name="connsiteX18" fmla="*/ 316706 w 678846"/>
                <a:gd name="connsiteY18" fmla="*/ 962692 h 1020508"/>
                <a:gd name="connsiteX19" fmla="*/ 374332 w 678846"/>
                <a:gd name="connsiteY19" fmla="*/ 1020509 h 1020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78846" h="1020508">
                  <a:moveTo>
                    <a:pt x="374332" y="1020509"/>
                  </a:moveTo>
                  <a:lnTo>
                    <a:pt x="678847" y="1020509"/>
                  </a:lnTo>
                  <a:lnTo>
                    <a:pt x="678847" y="0"/>
                  </a:lnTo>
                  <a:lnTo>
                    <a:pt x="544925" y="0"/>
                  </a:lnTo>
                  <a:cubicBezTo>
                    <a:pt x="506444" y="0"/>
                    <a:pt x="474916" y="31528"/>
                    <a:pt x="474916" y="70009"/>
                  </a:cubicBezTo>
                  <a:lnTo>
                    <a:pt x="474916" y="153258"/>
                  </a:lnTo>
                  <a:lnTo>
                    <a:pt x="234410" y="153258"/>
                  </a:lnTo>
                  <a:cubicBezTo>
                    <a:pt x="195929" y="153258"/>
                    <a:pt x="164402" y="184785"/>
                    <a:pt x="164402" y="223266"/>
                  </a:cubicBezTo>
                  <a:lnTo>
                    <a:pt x="164402" y="284893"/>
                  </a:lnTo>
                  <a:lnTo>
                    <a:pt x="70009" y="284893"/>
                  </a:lnTo>
                  <a:cubicBezTo>
                    <a:pt x="31528" y="284893"/>
                    <a:pt x="0" y="316421"/>
                    <a:pt x="0" y="354902"/>
                  </a:cubicBezTo>
                  <a:lnTo>
                    <a:pt x="0" y="662845"/>
                  </a:lnTo>
                  <a:cubicBezTo>
                    <a:pt x="0" y="701326"/>
                    <a:pt x="31528" y="732854"/>
                    <a:pt x="70009" y="732854"/>
                  </a:cubicBezTo>
                  <a:lnTo>
                    <a:pt x="122682" y="732854"/>
                  </a:lnTo>
                  <a:cubicBezTo>
                    <a:pt x="149066" y="734854"/>
                    <a:pt x="165545" y="754475"/>
                    <a:pt x="164402" y="777145"/>
                  </a:cubicBezTo>
                  <a:lnTo>
                    <a:pt x="164402" y="806292"/>
                  </a:lnTo>
                  <a:cubicBezTo>
                    <a:pt x="164402" y="844772"/>
                    <a:pt x="195929" y="876300"/>
                    <a:pt x="234410" y="876300"/>
                  </a:cubicBezTo>
                  <a:lnTo>
                    <a:pt x="316706" y="876300"/>
                  </a:lnTo>
                  <a:lnTo>
                    <a:pt x="316706" y="962692"/>
                  </a:lnTo>
                  <a:cubicBezTo>
                    <a:pt x="316706" y="994600"/>
                    <a:pt x="342615" y="1020509"/>
                    <a:pt x="374332" y="102050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1" name="Freeform: Shape 120">
              <a:extLst>
                <a:ext uri="{FF2B5EF4-FFF2-40B4-BE49-F238E27FC236}">
                  <a16:creationId xmlns:a16="http://schemas.microsoft.com/office/drawing/2014/main" id="{1B5151B4-4356-44BA-84DE-1C04644E6D16}"/>
                </a:ext>
              </a:extLst>
            </p:cNvPr>
            <p:cNvSpPr/>
            <p:nvPr/>
          </p:nvSpPr>
          <p:spPr>
            <a:xfrm>
              <a:off x="5282867" y="4139834"/>
              <a:ext cx="864774" cy="563117"/>
            </a:xfrm>
            <a:custGeom>
              <a:avLst/>
              <a:gdLst>
                <a:gd name="connsiteX0" fmla="*/ 0 w 864774"/>
                <a:gd name="connsiteY0" fmla="*/ 208979 h 563117"/>
                <a:gd name="connsiteX1" fmla="*/ 0 w 864774"/>
                <a:gd name="connsiteY1" fmla="*/ 563118 h 563117"/>
                <a:gd name="connsiteX2" fmla="*/ 101251 w 864774"/>
                <a:gd name="connsiteY2" fmla="*/ 563118 h 563117"/>
                <a:gd name="connsiteX3" fmla="*/ 158877 w 864774"/>
                <a:gd name="connsiteY3" fmla="*/ 505492 h 563117"/>
                <a:gd name="connsiteX4" fmla="*/ 158877 w 864774"/>
                <a:gd name="connsiteY4" fmla="*/ 415671 h 563117"/>
                <a:gd name="connsiteX5" fmla="*/ 268319 w 864774"/>
                <a:gd name="connsiteY5" fmla="*/ 415671 h 563117"/>
                <a:gd name="connsiteX6" fmla="*/ 325945 w 864774"/>
                <a:gd name="connsiteY6" fmla="*/ 358045 h 563117"/>
                <a:gd name="connsiteX7" fmla="*/ 325945 w 864774"/>
                <a:gd name="connsiteY7" fmla="*/ 321564 h 563117"/>
                <a:gd name="connsiteX8" fmla="*/ 381095 w 864774"/>
                <a:gd name="connsiteY8" fmla="*/ 280511 h 563117"/>
                <a:gd name="connsiteX9" fmla="*/ 864775 w 864774"/>
                <a:gd name="connsiteY9" fmla="*/ 280416 h 563117"/>
                <a:gd name="connsiteX10" fmla="*/ 864775 w 864774"/>
                <a:gd name="connsiteY10" fmla="*/ 278416 h 563117"/>
                <a:gd name="connsiteX11" fmla="*/ 856679 w 864774"/>
                <a:gd name="connsiteY11" fmla="*/ 278416 h 563117"/>
                <a:gd name="connsiteX12" fmla="*/ 799052 w 864774"/>
                <a:gd name="connsiteY12" fmla="*/ 220789 h 563117"/>
                <a:gd name="connsiteX13" fmla="*/ 799052 w 864774"/>
                <a:gd name="connsiteY13" fmla="*/ 1143 h 563117"/>
                <a:gd name="connsiteX14" fmla="*/ 786575 w 864774"/>
                <a:gd name="connsiteY14" fmla="*/ 0 h 563117"/>
                <a:gd name="connsiteX15" fmla="*/ 453580 w 864774"/>
                <a:gd name="connsiteY15" fmla="*/ 0 h 563117"/>
                <a:gd name="connsiteX16" fmla="*/ 404050 w 864774"/>
                <a:gd name="connsiteY16" fmla="*/ 0 h 563117"/>
                <a:gd name="connsiteX17" fmla="*/ 288703 w 864774"/>
                <a:gd name="connsiteY17" fmla="*/ 0 h 563117"/>
                <a:gd name="connsiteX18" fmla="*/ 218884 w 864774"/>
                <a:gd name="connsiteY18" fmla="*/ 64389 h 563117"/>
                <a:gd name="connsiteX19" fmla="*/ 138113 w 864774"/>
                <a:gd name="connsiteY19" fmla="*/ 138874 h 563117"/>
                <a:gd name="connsiteX20" fmla="*/ 69913 w 864774"/>
                <a:gd name="connsiteY20" fmla="*/ 138874 h 563117"/>
                <a:gd name="connsiteX21" fmla="*/ 0 w 864774"/>
                <a:gd name="connsiteY21" fmla="*/ 208979 h 56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4774" h="563117">
                  <a:moveTo>
                    <a:pt x="0" y="208979"/>
                  </a:moveTo>
                  <a:lnTo>
                    <a:pt x="0" y="563118"/>
                  </a:lnTo>
                  <a:lnTo>
                    <a:pt x="101251" y="563118"/>
                  </a:lnTo>
                  <a:cubicBezTo>
                    <a:pt x="132969" y="563118"/>
                    <a:pt x="158877" y="537210"/>
                    <a:pt x="158877" y="505492"/>
                  </a:cubicBezTo>
                  <a:lnTo>
                    <a:pt x="158877" y="415671"/>
                  </a:lnTo>
                  <a:lnTo>
                    <a:pt x="268319" y="415671"/>
                  </a:lnTo>
                  <a:cubicBezTo>
                    <a:pt x="300038" y="415671"/>
                    <a:pt x="325945" y="389763"/>
                    <a:pt x="325945" y="358045"/>
                  </a:cubicBezTo>
                  <a:lnTo>
                    <a:pt x="325945" y="321564"/>
                  </a:lnTo>
                  <a:cubicBezTo>
                    <a:pt x="333089" y="297847"/>
                    <a:pt x="355187" y="280511"/>
                    <a:pt x="381095" y="280511"/>
                  </a:cubicBezTo>
                  <a:cubicBezTo>
                    <a:pt x="546449" y="280511"/>
                    <a:pt x="390430" y="280416"/>
                    <a:pt x="864775" y="280416"/>
                  </a:cubicBezTo>
                  <a:lnTo>
                    <a:pt x="864775" y="278416"/>
                  </a:lnTo>
                  <a:lnTo>
                    <a:pt x="856679" y="278416"/>
                  </a:lnTo>
                  <a:cubicBezTo>
                    <a:pt x="825055" y="278416"/>
                    <a:pt x="799052" y="252508"/>
                    <a:pt x="799052" y="220789"/>
                  </a:cubicBezTo>
                  <a:lnTo>
                    <a:pt x="799052" y="1143"/>
                  </a:lnTo>
                  <a:cubicBezTo>
                    <a:pt x="795052" y="381"/>
                    <a:pt x="790860" y="0"/>
                    <a:pt x="786575" y="0"/>
                  </a:cubicBezTo>
                  <a:lnTo>
                    <a:pt x="453580" y="0"/>
                  </a:lnTo>
                  <a:lnTo>
                    <a:pt x="404050" y="0"/>
                  </a:lnTo>
                  <a:lnTo>
                    <a:pt x="288703" y="0"/>
                  </a:lnTo>
                  <a:cubicBezTo>
                    <a:pt x="252126" y="0"/>
                    <a:pt x="221742" y="28480"/>
                    <a:pt x="218884" y="64389"/>
                  </a:cubicBezTo>
                  <a:cubicBezTo>
                    <a:pt x="215551" y="106585"/>
                    <a:pt x="180499" y="138874"/>
                    <a:pt x="138113" y="138874"/>
                  </a:cubicBezTo>
                  <a:lnTo>
                    <a:pt x="69913" y="138874"/>
                  </a:lnTo>
                  <a:cubicBezTo>
                    <a:pt x="31528" y="138970"/>
                    <a:pt x="0" y="170497"/>
                    <a:pt x="0" y="208979"/>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2" name="Freeform: Shape 121">
              <a:extLst>
                <a:ext uri="{FF2B5EF4-FFF2-40B4-BE49-F238E27FC236}">
                  <a16:creationId xmlns:a16="http://schemas.microsoft.com/office/drawing/2014/main" id="{2196E3EC-3083-4807-880D-1039E101BB0A}"/>
                </a:ext>
              </a:extLst>
            </p:cNvPr>
            <p:cNvSpPr/>
            <p:nvPr/>
          </p:nvSpPr>
          <p:spPr>
            <a:xfrm>
              <a:off x="4017848" y="3391550"/>
              <a:ext cx="1149861" cy="437387"/>
            </a:xfrm>
            <a:custGeom>
              <a:avLst/>
              <a:gdLst>
                <a:gd name="connsiteX0" fmla="*/ 16292 w 1149861"/>
                <a:gd name="connsiteY0" fmla="*/ 437388 h 437387"/>
                <a:gd name="connsiteX1" fmla="*/ 927834 w 1149861"/>
                <a:gd name="connsiteY1" fmla="*/ 437388 h 437387"/>
                <a:gd name="connsiteX2" fmla="*/ 985460 w 1149861"/>
                <a:gd name="connsiteY2" fmla="*/ 379762 h 437387"/>
                <a:gd name="connsiteX3" fmla="*/ 985460 w 1149861"/>
                <a:gd name="connsiteY3" fmla="*/ 216217 h 437387"/>
                <a:gd name="connsiteX4" fmla="*/ 1066423 w 1149861"/>
                <a:gd name="connsiteY4" fmla="*/ 135255 h 437387"/>
                <a:gd name="connsiteX5" fmla="*/ 1092236 w 1149861"/>
                <a:gd name="connsiteY5" fmla="*/ 135255 h 437387"/>
                <a:gd name="connsiteX6" fmla="*/ 1149862 w 1149861"/>
                <a:gd name="connsiteY6" fmla="*/ 77629 h 437387"/>
                <a:gd name="connsiteX7" fmla="*/ 1149862 w 1149861"/>
                <a:gd name="connsiteY7" fmla="*/ 57626 h 437387"/>
                <a:gd name="connsiteX8" fmla="*/ 1092236 w 1149861"/>
                <a:gd name="connsiteY8" fmla="*/ 0 h 437387"/>
                <a:gd name="connsiteX9" fmla="*/ 927834 w 1149861"/>
                <a:gd name="connsiteY9" fmla="*/ 0 h 437387"/>
                <a:gd name="connsiteX10" fmla="*/ 698662 w 1149861"/>
                <a:gd name="connsiteY10" fmla="*/ 0 h 437387"/>
                <a:gd name="connsiteX11" fmla="*/ 641322 w 1149861"/>
                <a:gd name="connsiteY11" fmla="*/ 71056 h 437387"/>
                <a:gd name="connsiteX12" fmla="*/ 571504 w 1149861"/>
                <a:gd name="connsiteY12" fmla="*/ 135446 h 437387"/>
                <a:gd name="connsiteX13" fmla="*/ 456156 w 1149861"/>
                <a:gd name="connsiteY13" fmla="*/ 135446 h 437387"/>
                <a:gd name="connsiteX14" fmla="*/ 406626 w 1149861"/>
                <a:gd name="connsiteY14" fmla="*/ 135446 h 437387"/>
                <a:gd name="connsiteX15" fmla="*/ 165262 w 1149861"/>
                <a:gd name="connsiteY15" fmla="*/ 135446 h 437387"/>
                <a:gd name="connsiteX16" fmla="*/ 165262 w 1149861"/>
                <a:gd name="connsiteY16" fmla="*/ 232696 h 437387"/>
                <a:gd name="connsiteX17" fmla="*/ 107636 w 1149861"/>
                <a:gd name="connsiteY17" fmla="*/ 290322 h 437387"/>
                <a:gd name="connsiteX18" fmla="*/ 72775 w 1149861"/>
                <a:gd name="connsiteY18" fmla="*/ 290322 h 437387"/>
                <a:gd name="connsiteX19" fmla="*/ 99 w 1149861"/>
                <a:gd name="connsiteY19" fmla="*/ 366998 h 437387"/>
                <a:gd name="connsiteX20" fmla="*/ 99 w 1149861"/>
                <a:gd name="connsiteY20" fmla="*/ 435007 h 437387"/>
                <a:gd name="connsiteX21" fmla="*/ 16292 w 1149861"/>
                <a:gd name="connsiteY21" fmla="*/ 437388 h 437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49861" h="437387">
                  <a:moveTo>
                    <a:pt x="16292" y="437388"/>
                  </a:moveTo>
                  <a:lnTo>
                    <a:pt x="927834" y="437388"/>
                  </a:lnTo>
                  <a:cubicBezTo>
                    <a:pt x="959552" y="437388"/>
                    <a:pt x="985460" y="411480"/>
                    <a:pt x="985460" y="379762"/>
                  </a:cubicBezTo>
                  <a:lnTo>
                    <a:pt x="985460" y="216217"/>
                  </a:lnTo>
                  <a:cubicBezTo>
                    <a:pt x="985460" y="171640"/>
                    <a:pt x="1021846" y="135255"/>
                    <a:pt x="1066423" y="135255"/>
                  </a:cubicBezTo>
                  <a:lnTo>
                    <a:pt x="1092236" y="135255"/>
                  </a:lnTo>
                  <a:cubicBezTo>
                    <a:pt x="1123954" y="135255"/>
                    <a:pt x="1149862" y="109347"/>
                    <a:pt x="1149862" y="77629"/>
                  </a:cubicBezTo>
                  <a:lnTo>
                    <a:pt x="1149862" y="57626"/>
                  </a:lnTo>
                  <a:cubicBezTo>
                    <a:pt x="1149862" y="25908"/>
                    <a:pt x="1123954" y="0"/>
                    <a:pt x="1092236" y="0"/>
                  </a:cubicBezTo>
                  <a:lnTo>
                    <a:pt x="927834" y="0"/>
                  </a:lnTo>
                  <a:lnTo>
                    <a:pt x="698662" y="0"/>
                  </a:lnTo>
                  <a:cubicBezTo>
                    <a:pt x="667420" y="9334"/>
                    <a:pt x="644084" y="36957"/>
                    <a:pt x="641322" y="71056"/>
                  </a:cubicBezTo>
                  <a:cubicBezTo>
                    <a:pt x="638465" y="106966"/>
                    <a:pt x="608175" y="135446"/>
                    <a:pt x="571504" y="135446"/>
                  </a:cubicBezTo>
                  <a:lnTo>
                    <a:pt x="456156" y="135446"/>
                  </a:lnTo>
                  <a:lnTo>
                    <a:pt x="406626" y="135446"/>
                  </a:lnTo>
                  <a:lnTo>
                    <a:pt x="165262" y="135446"/>
                  </a:lnTo>
                  <a:lnTo>
                    <a:pt x="165262" y="232696"/>
                  </a:lnTo>
                  <a:cubicBezTo>
                    <a:pt x="165262" y="264414"/>
                    <a:pt x="139354" y="290322"/>
                    <a:pt x="107636" y="290322"/>
                  </a:cubicBezTo>
                  <a:lnTo>
                    <a:pt x="72775" y="290322"/>
                  </a:lnTo>
                  <a:cubicBezTo>
                    <a:pt x="16482" y="290322"/>
                    <a:pt x="-1520" y="345376"/>
                    <a:pt x="99" y="366998"/>
                  </a:cubicBezTo>
                  <a:lnTo>
                    <a:pt x="99" y="435007"/>
                  </a:lnTo>
                  <a:cubicBezTo>
                    <a:pt x="5338" y="436626"/>
                    <a:pt x="10672" y="437388"/>
                    <a:pt x="16292" y="437388"/>
                  </a:cubicBez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3" name="Freeform: Shape 122">
              <a:extLst>
                <a:ext uri="{FF2B5EF4-FFF2-40B4-BE49-F238E27FC236}">
                  <a16:creationId xmlns:a16="http://schemas.microsoft.com/office/drawing/2014/main" id="{C6862D5D-B4FD-494B-8DB6-CCE1245FA70B}"/>
                </a:ext>
              </a:extLst>
            </p:cNvPr>
            <p:cNvSpPr/>
            <p:nvPr/>
          </p:nvSpPr>
          <p:spPr>
            <a:xfrm>
              <a:off x="4975781" y="4445015"/>
              <a:ext cx="307848" cy="259556"/>
            </a:xfrm>
            <a:custGeom>
              <a:avLst/>
              <a:gdLst>
                <a:gd name="connsiteX0" fmla="*/ 115157 w 307848"/>
                <a:gd name="connsiteY0" fmla="*/ 0 h 259556"/>
                <a:gd name="connsiteX1" fmla="*/ 0 w 307848"/>
                <a:gd name="connsiteY1" fmla="*/ 114300 h 259556"/>
                <a:gd name="connsiteX2" fmla="*/ 0 w 307848"/>
                <a:gd name="connsiteY2" fmla="*/ 259556 h 259556"/>
                <a:gd name="connsiteX3" fmla="*/ 115157 w 307848"/>
                <a:gd name="connsiteY3" fmla="*/ 259556 h 259556"/>
                <a:gd name="connsiteX4" fmla="*/ 154305 w 307848"/>
                <a:gd name="connsiteY4" fmla="*/ 259556 h 259556"/>
                <a:gd name="connsiteX5" fmla="*/ 307848 w 307848"/>
                <a:gd name="connsiteY5" fmla="*/ 259556 h 259556"/>
                <a:gd name="connsiteX6" fmla="*/ 307848 w 307848"/>
                <a:gd name="connsiteY6" fmla="*/ 0 h 259556"/>
                <a:gd name="connsiteX7" fmla="*/ 115157 w 307848"/>
                <a:gd name="connsiteY7" fmla="*/ 0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7848" h="259556">
                  <a:moveTo>
                    <a:pt x="115157" y="0"/>
                  </a:moveTo>
                  <a:cubicBezTo>
                    <a:pt x="51816" y="0"/>
                    <a:pt x="0" y="51435"/>
                    <a:pt x="0" y="114300"/>
                  </a:cubicBezTo>
                  <a:lnTo>
                    <a:pt x="0" y="259556"/>
                  </a:lnTo>
                  <a:lnTo>
                    <a:pt x="115157" y="259556"/>
                  </a:lnTo>
                  <a:lnTo>
                    <a:pt x="154305" y="259556"/>
                  </a:lnTo>
                  <a:lnTo>
                    <a:pt x="307848" y="259556"/>
                  </a:lnTo>
                  <a:lnTo>
                    <a:pt x="307848" y="0"/>
                  </a:lnTo>
                  <a:lnTo>
                    <a:pt x="115157"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4" name="Freeform: Shape 123">
              <a:extLst>
                <a:ext uri="{FF2B5EF4-FFF2-40B4-BE49-F238E27FC236}">
                  <a16:creationId xmlns:a16="http://schemas.microsoft.com/office/drawing/2014/main" id="{BDEF878B-2EEC-44BB-BEB4-3E3EBB217931}"/>
                </a:ext>
              </a:extLst>
            </p:cNvPr>
            <p:cNvSpPr/>
            <p:nvPr/>
          </p:nvSpPr>
          <p:spPr>
            <a:xfrm>
              <a:off x="4180063" y="3970003"/>
              <a:ext cx="470820" cy="419195"/>
            </a:xfrm>
            <a:custGeom>
              <a:avLst/>
              <a:gdLst>
                <a:gd name="connsiteX0" fmla="*/ 57626 w 470820"/>
                <a:gd name="connsiteY0" fmla="*/ 571 h 419195"/>
                <a:gd name="connsiteX1" fmla="*/ 0 w 470820"/>
                <a:gd name="connsiteY1" fmla="*/ 58198 h 419195"/>
                <a:gd name="connsiteX2" fmla="*/ 0 w 470820"/>
                <a:gd name="connsiteY2" fmla="*/ 78200 h 419195"/>
                <a:gd name="connsiteX3" fmla="*/ 57626 w 470820"/>
                <a:gd name="connsiteY3" fmla="*/ 135827 h 419195"/>
                <a:gd name="connsiteX4" fmla="*/ 72771 w 470820"/>
                <a:gd name="connsiteY4" fmla="*/ 135827 h 419195"/>
                <a:gd name="connsiteX5" fmla="*/ 155353 w 470820"/>
                <a:gd name="connsiteY5" fmla="*/ 205073 h 419195"/>
                <a:gd name="connsiteX6" fmla="*/ 157448 w 470820"/>
                <a:gd name="connsiteY6" fmla="*/ 319945 h 419195"/>
                <a:gd name="connsiteX7" fmla="*/ 158877 w 470820"/>
                <a:gd name="connsiteY7" fmla="*/ 325946 h 419195"/>
                <a:gd name="connsiteX8" fmla="*/ 158877 w 470820"/>
                <a:gd name="connsiteY8" fmla="*/ 347853 h 419195"/>
                <a:gd name="connsiteX9" fmla="*/ 230219 w 470820"/>
                <a:gd name="connsiteY9" fmla="*/ 419195 h 419195"/>
                <a:gd name="connsiteX10" fmla="*/ 293275 w 470820"/>
                <a:gd name="connsiteY10" fmla="*/ 419195 h 419195"/>
                <a:gd name="connsiteX11" fmla="*/ 293275 w 470820"/>
                <a:gd name="connsiteY11" fmla="*/ 418338 h 419195"/>
                <a:gd name="connsiteX12" fmla="*/ 382714 w 470820"/>
                <a:gd name="connsiteY12" fmla="*/ 418338 h 419195"/>
                <a:gd name="connsiteX13" fmla="*/ 470821 w 470820"/>
                <a:gd name="connsiteY13" fmla="*/ 330232 h 419195"/>
                <a:gd name="connsiteX14" fmla="*/ 470821 w 470820"/>
                <a:gd name="connsiteY14" fmla="*/ 0 h 419195"/>
                <a:gd name="connsiteX15" fmla="*/ 57626 w 470820"/>
                <a:gd name="connsiteY15" fmla="*/ 571 h 41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70820" h="419195">
                  <a:moveTo>
                    <a:pt x="57626" y="571"/>
                  </a:moveTo>
                  <a:cubicBezTo>
                    <a:pt x="25908" y="571"/>
                    <a:pt x="0" y="26479"/>
                    <a:pt x="0" y="58198"/>
                  </a:cubicBezTo>
                  <a:lnTo>
                    <a:pt x="0" y="78200"/>
                  </a:lnTo>
                  <a:cubicBezTo>
                    <a:pt x="0" y="109919"/>
                    <a:pt x="25908" y="135827"/>
                    <a:pt x="57626" y="135827"/>
                  </a:cubicBezTo>
                  <a:lnTo>
                    <a:pt x="72771" y="135827"/>
                  </a:lnTo>
                  <a:cubicBezTo>
                    <a:pt x="88011" y="136303"/>
                    <a:pt x="154114" y="133160"/>
                    <a:pt x="155353" y="205073"/>
                  </a:cubicBezTo>
                  <a:lnTo>
                    <a:pt x="157448" y="319945"/>
                  </a:lnTo>
                  <a:cubicBezTo>
                    <a:pt x="158020" y="321850"/>
                    <a:pt x="158496" y="323850"/>
                    <a:pt x="158877" y="325946"/>
                  </a:cubicBezTo>
                  <a:lnTo>
                    <a:pt x="158877" y="347853"/>
                  </a:lnTo>
                  <a:cubicBezTo>
                    <a:pt x="158877" y="387096"/>
                    <a:pt x="190976" y="419195"/>
                    <a:pt x="230219" y="419195"/>
                  </a:cubicBezTo>
                  <a:lnTo>
                    <a:pt x="293275" y="419195"/>
                  </a:lnTo>
                  <a:lnTo>
                    <a:pt x="293275" y="418338"/>
                  </a:lnTo>
                  <a:lnTo>
                    <a:pt x="382714" y="418338"/>
                  </a:lnTo>
                  <a:cubicBezTo>
                    <a:pt x="431197" y="418338"/>
                    <a:pt x="470821" y="378714"/>
                    <a:pt x="470821" y="330232"/>
                  </a:cubicBezTo>
                  <a:lnTo>
                    <a:pt x="470821" y="0"/>
                  </a:lnTo>
                  <a:lnTo>
                    <a:pt x="57626" y="571"/>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5" name="Freeform: Shape 124">
              <a:extLst>
                <a:ext uri="{FF2B5EF4-FFF2-40B4-BE49-F238E27FC236}">
                  <a16:creationId xmlns:a16="http://schemas.microsoft.com/office/drawing/2014/main" id="{015E406B-7ED7-4D8F-8453-9FB621679AD5}"/>
                </a:ext>
              </a:extLst>
            </p:cNvPr>
            <p:cNvSpPr/>
            <p:nvPr/>
          </p:nvSpPr>
          <p:spPr>
            <a:xfrm>
              <a:off x="5003118" y="3381263"/>
              <a:ext cx="1432559" cy="951547"/>
            </a:xfrm>
            <a:custGeom>
              <a:avLst/>
              <a:gdLst>
                <a:gd name="connsiteX0" fmla="*/ 1331309 w 1432559"/>
                <a:gd name="connsiteY0" fmla="*/ 122872 h 951547"/>
                <a:gd name="connsiteX1" fmla="*/ 1217009 w 1432559"/>
                <a:gd name="connsiteY1" fmla="*/ 8572 h 951547"/>
                <a:gd name="connsiteX2" fmla="*/ 1217009 w 1432559"/>
                <a:gd name="connsiteY2" fmla="*/ 0 h 951547"/>
                <a:gd name="connsiteX3" fmla="*/ 508921 w 1432559"/>
                <a:gd name="connsiteY3" fmla="*/ 0 h 951547"/>
                <a:gd name="connsiteX4" fmla="*/ 459391 w 1432559"/>
                <a:gd name="connsiteY4" fmla="*/ 0 h 951547"/>
                <a:gd name="connsiteX5" fmla="*/ 344043 w 1432559"/>
                <a:gd name="connsiteY5" fmla="*/ 0 h 951547"/>
                <a:gd name="connsiteX6" fmla="*/ 274225 w 1432559"/>
                <a:gd name="connsiteY6" fmla="*/ 64389 h 951547"/>
                <a:gd name="connsiteX7" fmla="*/ 193453 w 1432559"/>
                <a:gd name="connsiteY7" fmla="*/ 138875 h 951547"/>
                <a:gd name="connsiteX8" fmla="*/ 70009 w 1432559"/>
                <a:gd name="connsiteY8" fmla="*/ 138875 h 951547"/>
                <a:gd name="connsiteX9" fmla="*/ 0 w 1432559"/>
                <a:gd name="connsiteY9" fmla="*/ 208883 h 951547"/>
                <a:gd name="connsiteX10" fmla="*/ 0 w 1432559"/>
                <a:gd name="connsiteY10" fmla="*/ 447008 h 951547"/>
                <a:gd name="connsiteX11" fmla="*/ 222980 w 1432559"/>
                <a:gd name="connsiteY11" fmla="*/ 447008 h 951547"/>
                <a:gd name="connsiteX12" fmla="*/ 281749 w 1432559"/>
                <a:gd name="connsiteY12" fmla="*/ 505778 h 951547"/>
                <a:gd name="connsiteX13" fmla="*/ 281749 w 1432559"/>
                <a:gd name="connsiteY13" fmla="*/ 542258 h 951547"/>
                <a:gd name="connsiteX14" fmla="*/ 281749 w 1432559"/>
                <a:gd name="connsiteY14" fmla="*/ 951547 h 951547"/>
                <a:gd name="connsiteX15" fmla="*/ 349853 w 1432559"/>
                <a:gd name="connsiteY15" fmla="*/ 897446 h 951547"/>
                <a:gd name="connsiteX16" fmla="*/ 418052 w 1432559"/>
                <a:gd name="connsiteY16" fmla="*/ 897446 h 951547"/>
                <a:gd name="connsiteX17" fmla="*/ 498824 w 1432559"/>
                <a:gd name="connsiteY17" fmla="*/ 822960 h 951547"/>
                <a:gd name="connsiteX18" fmla="*/ 568643 w 1432559"/>
                <a:gd name="connsiteY18" fmla="*/ 758571 h 951547"/>
                <a:gd name="connsiteX19" fmla="*/ 683990 w 1432559"/>
                <a:gd name="connsiteY19" fmla="*/ 758571 h 951547"/>
                <a:gd name="connsiteX20" fmla="*/ 733520 w 1432559"/>
                <a:gd name="connsiteY20" fmla="*/ 758571 h 951547"/>
                <a:gd name="connsiteX21" fmla="*/ 1066514 w 1432559"/>
                <a:gd name="connsiteY21" fmla="*/ 758571 h 951547"/>
                <a:gd name="connsiteX22" fmla="*/ 1078992 w 1432559"/>
                <a:gd name="connsiteY22" fmla="*/ 759714 h 951547"/>
                <a:gd name="connsiteX23" fmla="*/ 1078992 w 1432559"/>
                <a:gd name="connsiteY23" fmla="*/ 617506 h 951547"/>
                <a:gd name="connsiteX24" fmla="*/ 1136618 w 1432559"/>
                <a:gd name="connsiteY24" fmla="*/ 559880 h 951547"/>
                <a:gd name="connsiteX25" fmla="*/ 1156621 w 1432559"/>
                <a:gd name="connsiteY25" fmla="*/ 559880 h 951547"/>
                <a:gd name="connsiteX26" fmla="*/ 1158335 w 1432559"/>
                <a:gd name="connsiteY26" fmla="*/ 559880 h 951547"/>
                <a:gd name="connsiteX27" fmla="*/ 1209199 w 1432559"/>
                <a:gd name="connsiteY27" fmla="*/ 559880 h 951547"/>
                <a:gd name="connsiteX28" fmla="*/ 1266825 w 1432559"/>
                <a:gd name="connsiteY28" fmla="*/ 502253 h 951547"/>
                <a:gd name="connsiteX29" fmla="*/ 1266825 w 1432559"/>
                <a:gd name="connsiteY29" fmla="*/ 425768 h 951547"/>
                <a:gd name="connsiteX30" fmla="*/ 1349121 w 1432559"/>
                <a:gd name="connsiteY30" fmla="*/ 425768 h 951547"/>
                <a:gd name="connsiteX31" fmla="*/ 1432560 w 1432559"/>
                <a:gd name="connsiteY31" fmla="*/ 342329 h 951547"/>
                <a:gd name="connsiteX32" fmla="*/ 1432560 w 1432559"/>
                <a:gd name="connsiteY32" fmla="*/ 122777 h 951547"/>
                <a:gd name="connsiteX33" fmla="*/ 1331309 w 1432559"/>
                <a:gd name="connsiteY33" fmla="*/ 122777 h 951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32559" h="951547">
                  <a:moveTo>
                    <a:pt x="1331309" y="122872"/>
                  </a:moveTo>
                  <a:cubicBezTo>
                    <a:pt x="1268444" y="122872"/>
                    <a:pt x="1217009" y="71438"/>
                    <a:pt x="1217009" y="8572"/>
                  </a:cubicBezTo>
                  <a:lnTo>
                    <a:pt x="1217009" y="0"/>
                  </a:lnTo>
                  <a:lnTo>
                    <a:pt x="508921" y="0"/>
                  </a:lnTo>
                  <a:lnTo>
                    <a:pt x="459391" y="0"/>
                  </a:lnTo>
                  <a:lnTo>
                    <a:pt x="344043" y="0"/>
                  </a:lnTo>
                  <a:cubicBezTo>
                    <a:pt x="307467" y="0"/>
                    <a:pt x="277082" y="28480"/>
                    <a:pt x="274225" y="64389"/>
                  </a:cubicBezTo>
                  <a:cubicBezTo>
                    <a:pt x="270891" y="106585"/>
                    <a:pt x="235839" y="138875"/>
                    <a:pt x="193453" y="138875"/>
                  </a:cubicBezTo>
                  <a:lnTo>
                    <a:pt x="70009" y="138875"/>
                  </a:lnTo>
                  <a:cubicBezTo>
                    <a:pt x="31528" y="138875"/>
                    <a:pt x="0" y="170497"/>
                    <a:pt x="0" y="208883"/>
                  </a:cubicBezTo>
                  <a:lnTo>
                    <a:pt x="0" y="447008"/>
                  </a:lnTo>
                  <a:lnTo>
                    <a:pt x="222980" y="447008"/>
                  </a:lnTo>
                  <a:cubicBezTo>
                    <a:pt x="255270" y="447008"/>
                    <a:pt x="281749" y="473488"/>
                    <a:pt x="281749" y="505778"/>
                  </a:cubicBezTo>
                  <a:lnTo>
                    <a:pt x="281749" y="542258"/>
                  </a:lnTo>
                  <a:lnTo>
                    <a:pt x="281749" y="951547"/>
                  </a:lnTo>
                  <a:cubicBezTo>
                    <a:pt x="288988" y="920687"/>
                    <a:pt x="316896" y="897446"/>
                    <a:pt x="349853" y="897446"/>
                  </a:cubicBezTo>
                  <a:lnTo>
                    <a:pt x="418052" y="897446"/>
                  </a:lnTo>
                  <a:cubicBezTo>
                    <a:pt x="460343" y="897446"/>
                    <a:pt x="495395" y="865156"/>
                    <a:pt x="498824" y="822960"/>
                  </a:cubicBezTo>
                  <a:cubicBezTo>
                    <a:pt x="501682" y="787051"/>
                    <a:pt x="532066" y="758571"/>
                    <a:pt x="568643" y="758571"/>
                  </a:cubicBezTo>
                  <a:lnTo>
                    <a:pt x="683990" y="758571"/>
                  </a:lnTo>
                  <a:lnTo>
                    <a:pt x="733520" y="758571"/>
                  </a:lnTo>
                  <a:lnTo>
                    <a:pt x="1066514" y="758571"/>
                  </a:lnTo>
                  <a:cubicBezTo>
                    <a:pt x="1070800" y="758571"/>
                    <a:pt x="1074896" y="758952"/>
                    <a:pt x="1078992" y="759714"/>
                  </a:cubicBezTo>
                  <a:lnTo>
                    <a:pt x="1078992" y="617506"/>
                  </a:lnTo>
                  <a:cubicBezTo>
                    <a:pt x="1078992" y="585788"/>
                    <a:pt x="1104900" y="559880"/>
                    <a:pt x="1136618" y="559880"/>
                  </a:cubicBezTo>
                  <a:lnTo>
                    <a:pt x="1156621" y="559880"/>
                  </a:lnTo>
                  <a:cubicBezTo>
                    <a:pt x="1157192" y="559880"/>
                    <a:pt x="1157764" y="559880"/>
                    <a:pt x="1158335" y="559880"/>
                  </a:cubicBezTo>
                  <a:lnTo>
                    <a:pt x="1209199" y="559880"/>
                  </a:lnTo>
                  <a:cubicBezTo>
                    <a:pt x="1240917" y="559880"/>
                    <a:pt x="1266825" y="533972"/>
                    <a:pt x="1266825" y="502253"/>
                  </a:cubicBezTo>
                  <a:lnTo>
                    <a:pt x="1266825" y="425768"/>
                  </a:lnTo>
                  <a:lnTo>
                    <a:pt x="1349121" y="425768"/>
                  </a:lnTo>
                  <a:cubicBezTo>
                    <a:pt x="1395031" y="425768"/>
                    <a:pt x="1432560" y="388239"/>
                    <a:pt x="1432560" y="342329"/>
                  </a:cubicBezTo>
                  <a:lnTo>
                    <a:pt x="1432560" y="122777"/>
                  </a:lnTo>
                  <a:lnTo>
                    <a:pt x="1331309" y="122777"/>
                  </a:lnTo>
                  <a:close/>
                </a:path>
              </a:pathLst>
            </a:custGeom>
            <a:solidFill>
              <a:srgbClr val="0100FE"/>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6" name="Freeform: Shape 125">
              <a:extLst>
                <a:ext uri="{FF2B5EF4-FFF2-40B4-BE49-F238E27FC236}">
                  <a16:creationId xmlns:a16="http://schemas.microsoft.com/office/drawing/2014/main" id="{FDA9CE58-0B13-4CCA-AEB4-660DF867DAE3}"/>
                </a:ext>
              </a:extLst>
            </p:cNvPr>
            <p:cNvSpPr/>
            <p:nvPr/>
          </p:nvSpPr>
          <p:spPr>
            <a:xfrm>
              <a:off x="3245469" y="381555"/>
              <a:ext cx="1149858" cy="1834229"/>
            </a:xfrm>
            <a:custGeom>
              <a:avLst/>
              <a:gdLst>
                <a:gd name="connsiteX0" fmla="*/ 935450 w 1149858"/>
                <a:gd name="connsiteY0" fmla="*/ 0 h 1834229"/>
                <a:gd name="connsiteX1" fmla="*/ 644367 w 1149858"/>
                <a:gd name="connsiteY1" fmla="*/ 0 h 1834229"/>
                <a:gd name="connsiteX2" fmla="*/ 436912 w 1149858"/>
                <a:gd name="connsiteY2" fmla="*/ 0 h 1834229"/>
                <a:gd name="connsiteX3" fmla="*/ 340043 w 1149858"/>
                <a:gd name="connsiteY3" fmla="*/ 96869 h 1834229"/>
                <a:gd name="connsiteX4" fmla="*/ 340043 w 1149858"/>
                <a:gd name="connsiteY4" fmla="*/ 393764 h 1834229"/>
                <a:gd name="connsiteX5" fmla="*/ 98774 w 1149858"/>
                <a:gd name="connsiteY5" fmla="*/ 393764 h 1834229"/>
                <a:gd name="connsiteX6" fmla="*/ 1905 w 1149858"/>
                <a:gd name="connsiteY6" fmla="*/ 490633 h 1834229"/>
                <a:gd name="connsiteX7" fmla="*/ 1905 w 1149858"/>
                <a:gd name="connsiteY7" fmla="*/ 659606 h 1834229"/>
                <a:gd name="connsiteX8" fmla="*/ 0 w 1149858"/>
                <a:gd name="connsiteY8" fmla="*/ 659892 h 1834229"/>
                <a:gd name="connsiteX9" fmla="*/ 0 w 1149858"/>
                <a:gd name="connsiteY9" fmla="*/ 916305 h 1834229"/>
                <a:gd name="connsiteX10" fmla="*/ 0 w 1149858"/>
                <a:gd name="connsiteY10" fmla="*/ 998410 h 1834229"/>
                <a:gd name="connsiteX11" fmla="*/ 0 w 1149858"/>
                <a:gd name="connsiteY11" fmla="*/ 1315593 h 1834229"/>
                <a:gd name="connsiteX12" fmla="*/ 78486 w 1149858"/>
                <a:gd name="connsiteY12" fmla="*/ 1398842 h 1834229"/>
                <a:gd name="connsiteX13" fmla="*/ 154686 w 1149858"/>
                <a:gd name="connsiteY13" fmla="*/ 1479709 h 1834229"/>
                <a:gd name="connsiteX14" fmla="*/ 154686 w 1149858"/>
                <a:gd name="connsiteY14" fmla="*/ 1601343 h 1834229"/>
                <a:gd name="connsiteX15" fmla="*/ 234506 w 1149858"/>
                <a:gd name="connsiteY15" fmla="*/ 1684687 h 1834229"/>
                <a:gd name="connsiteX16" fmla="*/ 312039 w 1149858"/>
                <a:gd name="connsiteY16" fmla="*/ 1765649 h 1834229"/>
                <a:gd name="connsiteX17" fmla="*/ 312039 w 1149858"/>
                <a:gd name="connsiteY17" fmla="*/ 1776603 h 1834229"/>
                <a:gd name="connsiteX18" fmla="*/ 369665 w 1149858"/>
                <a:gd name="connsiteY18" fmla="*/ 1834229 h 1834229"/>
                <a:gd name="connsiteX19" fmla="*/ 389668 w 1149858"/>
                <a:gd name="connsiteY19" fmla="*/ 1834229 h 1834229"/>
                <a:gd name="connsiteX20" fmla="*/ 447294 w 1149858"/>
                <a:gd name="connsiteY20" fmla="*/ 1776603 h 1834229"/>
                <a:gd name="connsiteX21" fmla="*/ 447294 w 1149858"/>
                <a:gd name="connsiteY21" fmla="*/ 1765745 h 1834229"/>
                <a:gd name="connsiteX22" fmla="*/ 528257 w 1149858"/>
                <a:gd name="connsiteY22" fmla="*/ 1684782 h 1834229"/>
                <a:gd name="connsiteX23" fmla="*/ 681323 w 1149858"/>
                <a:gd name="connsiteY23" fmla="*/ 1684782 h 1834229"/>
                <a:gd name="connsiteX24" fmla="*/ 764762 w 1149858"/>
                <a:gd name="connsiteY24" fmla="*/ 1601343 h 1834229"/>
                <a:gd name="connsiteX25" fmla="*/ 764762 w 1149858"/>
                <a:gd name="connsiteY25" fmla="*/ 1348835 h 1834229"/>
                <a:gd name="connsiteX26" fmla="*/ 681323 w 1149858"/>
                <a:gd name="connsiteY26" fmla="*/ 1265396 h 1834229"/>
                <a:gd name="connsiteX27" fmla="*/ 602171 w 1149858"/>
                <a:gd name="connsiteY27" fmla="*/ 1186910 h 1834229"/>
                <a:gd name="connsiteX28" fmla="*/ 683133 w 1149858"/>
                <a:gd name="connsiteY28" fmla="*/ 1105948 h 1834229"/>
                <a:gd name="connsiteX29" fmla="*/ 860870 w 1149858"/>
                <a:gd name="connsiteY29" fmla="*/ 1105948 h 1834229"/>
                <a:gd name="connsiteX30" fmla="*/ 918496 w 1149858"/>
                <a:gd name="connsiteY30" fmla="*/ 1048322 h 1834229"/>
                <a:gd name="connsiteX31" fmla="*/ 918496 w 1149858"/>
                <a:gd name="connsiteY31" fmla="*/ 1028319 h 1834229"/>
                <a:gd name="connsiteX32" fmla="*/ 860870 w 1149858"/>
                <a:gd name="connsiteY32" fmla="*/ 970693 h 1834229"/>
                <a:gd name="connsiteX33" fmla="*/ 845725 w 1149858"/>
                <a:gd name="connsiteY33" fmla="*/ 970693 h 1834229"/>
                <a:gd name="connsiteX34" fmla="*/ 764762 w 1149858"/>
                <a:gd name="connsiteY34" fmla="*/ 889730 h 1834229"/>
                <a:gd name="connsiteX35" fmla="*/ 764762 w 1149858"/>
                <a:gd name="connsiteY35" fmla="*/ 759047 h 1834229"/>
                <a:gd name="connsiteX36" fmla="*/ 763905 w 1149858"/>
                <a:gd name="connsiteY36" fmla="*/ 730282 h 1834229"/>
                <a:gd name="connsiteX37" fmla="*/ 798862 w 1149858"/>
                <a:gd name="connsiteY37" fmla="*/ 730282 h 1834229"/>
                <a:gd name="connsiteX38" fmla="*/ 935355 w 1149858"/>
                <a:gd name="connsiteY38" fmla="*/ 640937 h 1834229"/>
                <a:gd name="connsiteX39" fmla="*/ 935355 w 1149858"/>
                <a:gd name="connsiteY39" fmla="*/ 636556 h 1834229"/>
                <a:gd name="connsiteX40" fmla="*/ 935355 w 1149858"/>
                <a:gd name="connsiteY40" fmla="*/ 626555 h 1834229"/>
                <a:gd name="connsiteX41" fmla="*/ 1006221 w 1149858"/>
                <a:gd name="connsiteY41" fmla="*/ 626555 h 1834229"/>
                <a:gd name="connsiteX42" fmla="*/ 1149858 w 1149858"/>
                <a:gd name="connsiteY42" fmla="*/ 490061 h 1834229"/>
                <a:gd name="connsiteX43" fmla="*/ 1149858 w 1149858"/>
                <a:gd name="connsiteY43" fmla="*/ 0 h 1834229"/>
                <a:gd name="connsiteX44" fmla="*/ 935450 w 1149858"/>
                <a:gd name="connsiteY44" fmla="*/ 0 h 183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149858" h="1834229">
                  <a:moveTo>
                    <a:pt x="935450" y="0"/>
                  </a:moveTo>
                  <a:lnTo>
                    <a:pt x="644367" y="0"/>
                  </a:lnTo>
                  <a:lnTo>
                    <a:pt x="436912" y="0"/>
                  </a:lnTo>
                  <a:cubicBezTo>
                    <a:pt x="383477" y="0"/>
                    <a:pt x="340043" y="43339"/>
                    <a:pt x="340043" y="96869"/>
                  </a:cubicBezTo>
                  <a:lnTo>
                    <a:pt x="340043" y="393764"/>
                  </a:lnTo>
                  <a:lnTo>
                    <a:pt x="98774" y="393764"/>
                  </a:lnTo>
                  <a:cubicBezTo>
                    <a:pt x="45339" y="393764"/>
                    <a:pt x="1905" y="437102"/>
                    <a:pt x="1905" y="490633"/>
                  </a:cubicBezTo>
                  <a:lnTo>
                    <a:pt x="1905" y="659606"/>
                  </a:lnTo>
                  <a:lnTo>
                    <a:pt x="0" y="659892"/>
                  </a:lnTo>
                  <a:lnTo>
                    <a:pt x="0" y="916305"/>
                  </a:lnTo>
                  <a:lnTo>
                    <a:pt x="0" y="998410"/>
                  </a:lnTo>
                  <a:lnTo>
                    <a:pt x="0" y="1315593"/>
                  </a:lnTo>
                  <a:cubicBezTo>
                    <a:pt x="0" y="1359789"/>
                    <a:pt x="34862" y="1396270"/>
                    <a:pt x="78486" y="1398842"/>
                  </a:cubicBezTo>
                  <a:cubicBezTo>
                    <a:pt x="121349" y="1401413"/>
                    <a:pt x="154686" y="1436751"/>
                    <a:pt x="154686" y="1479709"/>
                  </a:cubicBezTo>
                  <a:lnTo>
                    <a:pt x="154686" y="1601343"/>
                  </a:lnTo>
                  <a:cubicBezTo>
                    <a:pt x="154686" y="1646015"/>
                    <a:pt x="190310" y="1682782"/>
                    <a:pt x="234506" y="1684687"/>
                  </a:cubicBezTo>
                  <a:cubicBezTo>
                    <a:pt x="277844" y="1686592"/>
                    <a:pt x="312039" y="1722215"/>
                    <a:pt x="312039" y="1765649"/>
                  </a:cubicBezTo>
                  <a:lnTo>
                    <a:pt x="312039" y="1776603"/>
                  </a:lnTo>
                  <a:cubicBezTo>
                    <a:pt x="312039" y="1808321"/>
                    <a:pt x="337947" y="1834229"/>
                    <a:pt x="369665" y="1834229"/>
                  </a:cubicBezTo>
                  <a:lnTo>
                    <a:pt x="389668" y="1834229"/>
                  </a:lnTo>
                  <a:cubicBezTo>
                    <a:pt x="421386" y="1834229"/>
                    <a:pt x="447294" y="1808321"/>
                    <a:pt x="447294" y="1776603"/>
                  </a:cubicBezTo>
                  <a:lnTo>
                    <a:pt x="447294" y="1765745"/>
                  </a:lnTo>
                  <a:cubicBezTo>
                    <a:pt x="447294" y="1721168"/>
                    <a:pt x="483680" y="1684782"/>
                    <a:pt x="528257" y="1684782"/>
                  </a:cubicBezTo>
                  <a:lnTo>
                    <a:pt x="681323" y="1684782"/>
                  </a:lnTo>
                  <a:cubicBezTo>
                    <a:pt x="727234" y="1684782"/>
                    <a:pt x="764762" y="1647254"/>
                    <a:pt x="764762" y="1601343"/>
                  </a:cubicBezTo>
                  <a:lnTo>
                    <a:pt x="764762" y="1348835"/>
                  </a:lnTo>
                  <a:cubicBezTo>
                    <a:pt x="764762" y="1302925"/>
                    <a:pt x="726662" y="1258253"/>
                    <a:pt x="681323" y="1265396"/>
                  </a:cubicBezTo>
                  <a:cubicBezTo>
                    <a:pt x="633508" y="1272921"/>
                    <a:pt x="601028" y="1256348"/>
                    <a:pt x="602171" y="1186910"/>
                  </a:cubicBezTo>
                  <a:cubicBezTo>
                    <a:pt x="602933" y="1142333"/>
                    <a:pt x="638556" y="1105948"/>
                    <a:pt x="683133" y="1105948"/>
                  </a:cubicBezTo>
                  <a:lnTo>
                    <a:pt x="860870" y="1105948"/>
                  </a:lnTo>
                  <a:cubicBezTo>
                    <a:pt x="892588" y="1105948"/>
                    <a:pt x="918496" y="1080040"/>
                    <a:pt x="918496" y="1048322"/>
                  </a:cubicBezTo>
                  <a:lnTo>
                    <a:pt x="918496" y="1028319"/>
                  </a:lnTo>
                  <a:cubicBezTo>
                    <a:pt x="918496" y="996601"/>
                    <a:pt x="892588" y="970693"/>
                    <a:pt x="860870" y="970693"/>
                  </a:cubicBezTo>
                  <a:lnTo>
                    <a:pt x="845725" y="970693"/>
                  </a:lnTo>
                  <a:cubicBezTo>
                    <a:pt x="801148" y="970693"/>
                    <a:pt x="764762" y="934307"/>
                    <a:pt x="764762" y="889730"/>
                  </a:cubicBezTo>
                  <a:lnTo>
                    <a:pt x="764762" y="759047"/>
                  </a:lnTo>
                  <a:cubicBezTo>
                    <a:pt x="764762" y="748951"/>
                    <a:pt x="764381" y="740950"/>
                    <a:pt x="763905" y="730282"/>
                  </a:cubicBezTo>
                  <a:lnTo>
                    <a:pt x="798862" y="730282"/>
                  </a:lnTo>
                  <a:cubicBezTo>
                    <a:pt x="874300" y="730282"/>
                    <a:pt x="935355" y="716375"/>
                    <a:pt x="935355" y="640937"/>
                  </a:cubicBezTo>
                  <a:lnTo>
                    <a:pt x="935355" y="636556"/>
                  </a:lnTo>
                  <a:lnTo>
                    <a:pt x="935355" y="626555"/>
                  </a:lnTo>
                  <a:lnTo>
                    <a:pt x="1006221" y="626555"/>
                  </a:lnTo>
                  <a:cubicBezTo>
                    <a:pt x="1081659" y="626555"/>
                    <a:pt x="1149858" y="565404"/>
                    <a:pt x="1149858" y="490061"/>
                  </a:cubicBezTo>
                  <a:lnTo>
                    <a:pt x="1149858" y="0"/>
                  </a:lnTo>
                  <a:lnTo>
                    <a:pt x="935450"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7" name="Freeform: Shape 126">
              <a:extLst>
                <a:ext uri="{FF2B5EF4-FFF2-40B4-BE49-F238E27FC236}">
                  <a16:creationId xmlns:a16="http://schemas.microsoft.com/office/drawing/2014/main" id="{81C07194-EC3B-408A-AFC7-945F624F9FBE}"/>
                </a:ext>
              </a:extLst>
            </p:cNvPr>
            <p:cNvSpPr/>
            <p:nvPr/>
          </p:nvSpPr>
          <p:spPr>
            <a:xfrm>
              <a:off x="4395518" y="260683"/>
              <a:ext cx="1290351" cy="1074229"/>
            </a:xfrm>
            <a:custGeom>
              <a:avLst/>
              <a:gdLst>
                <a:gd name="connsiteX0" fmla="*/ 1290352 w 1290351"/>
                <a:gd name="connsiteY0" fmla="*/ 314516 h 1074229"/>
                <a:gd name="connsiteX1" fmla="*/ 626555 w 1290351"/>
                <a:gd name="connsiteY1" fmla="*/ 314516 h 1074229"/>
                <a:gd name="connsiteX2" fmla="*/ 626555 w 1290351"/>
                <a:gd name="connsiteY2" fmla="*/ 136493 h 1074229"/>
                <a:gd name="connsiteX3" fmla="*/ 490061 w 1290351"/>
                <a:gd name="connsiteY3" fmla="*/ 0 h 1074229"/>
                <a:gd name="connsiteX4" fmla="*/ 407765 w 1290351"/>
                <a:gd name="connsiteY4" fmla="*/ 0 h 1074229"/>
                <a:gd name="connsiteX5" fmla="*/ 407765 w 1290351"/>
                <a:gd name="connsiteY5" fmla="*/ 286 h 1074229"/>
                <a:gd name="connsiteX6" fmla="*/ 248983 w 1290351"/>
                <a:gd name="connsiteY6" fmla="*/ 286 h 1074229"/>
                <a:gd name="connsiteX7" fmla="*/ 248983 w 1290351"/>
                <a:gd name="connsiteY7" fmla="*/ 28861 h 1074229"/>
                <a:gd name="connsiteX8" fmla="*/ 156877 w 1290351"/>
                <a:gd name="connsiteY8" fmla="*/ 120967 h 1074229"/>
                <a:gd name="connsiteX9" fmla="*/ 0 w 1290351"/>
                <a:gd name="connsiteY9" fmla="*/ 120967 h 1074229"/>
                <a:gd name="connsiteX10" fmla="*/ 0 w 1290351"/>
                <a:gd name="connsiteY10" fmla="*/ 595408 h 1074229"/>
                <a:gd name="connsiteX11" fmla="*/ 270986 w 1290351"/>
                <a:gd name="connsiteY11" fmla="*/ 595408 h 1074229"/>
                <a:gd name="connsiteX12" fmla="*/ 270986 w 1290351"/>
                <a:gd name="connsiteY12" fmla="*/ 990791 h 1074229"/>
                <a:gd name="connsiteX13" fmla="*/ 354425 w 1290351"/>
                <a:gd name="connsiteY13" fmla="*/ 1074230 h 1074229"/>
                <a:gd name="connsiteX14" fmla="*/ 954500 w 1290351"/>
                <a:gd name="connsiteY14" fmla="*/ 1074230 h 1074229"/>
                <a:gd name="connsiteX15" fmla="*/ 1034415 w 1290351"/>
                <a:gd name="connsiteY15" fmla="*/ 1074230 h 1074229"/>
                <a:gd name="connsiteX16" fmla="*/ 1034701 w 1290351"/>
                <a:gd name="connsiteY16" fmla="*/ 1004602 h 1074229"/>
                <a:gd name="connsiteX17" fmla="*/ 1113186 w 1290351"/>
                <a:gd name="connsiteY17" fmla="*/ 932974 h 1074229"/>
                <a:gd name="connsiteX18" fmla="*/ 1189386 w 1290351"/>
                <a:gd name="connsiteY18" fmla="*/ 863251 h 1074229"/>
                <a:gd name="connsiteX19" fmla="*/ 1272064 w 1290351"/>
                <a:gd name="connsiteY19" fmla="*/ 791337 h 1074229"/>
                <a:gd name="connsiteX20" fmla="*/ 1287780 w 1290351"/>
                <a:gd name="connsiteY20" fmla="*/ 791337 h 1074229"/>
                <a:gd name="connsiteX21" fmla="*/ 1290352 w 1290351"/>
                <a:gd name="connsiteY21" fmla="*/ 314516 h 107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90351" h="1074229">
                  <a:moveTo>
                    <a:pt x="1290352" y="314516"/>
                  </a:moveTo>
                  <a:lnTo>
                    <a:pt x="626555" y="314516"/>
                  </a:lnTo>
                  <a:lnTo>
                    <a:pt x="626555" y="136493"/>
                  </a:lnTo>
                  <a:cubicBezTo>
                    <a:pt x="626555" y="61055"/>
                    <a:pt x="565404" y="0"/>
                    <a:pt x="490061" y="0"/>
                  </a:cubicBezTo>
                  <a:lnTo>
                    <a:pt x="407765" y="0"/>
                  </a:lnTo>
                  <a:lnTo>
                    <a:pt x="407765" y="286"/>
                  </a:lnTo>
                  <a:lnTo>
                    <a:pt x="248983" y="286"/>
                  </a:lnTo>
                  <a:lnTo>
                    <a:pt x="248983" y="28861"/>
                  </a:lnTo>
                  <a:cubicBezTo>
                    <a:pt x="248983" y="79724"/>
                    <a:pt x="207740" y="120967"/>
                    <a:pt x="156877" y="120967"/>
                  </a:cubicBezTo>
                  <a:lnTo>
                    <a:pt x="0" y="120967"/>
                  </a:lnTo>
                  <a:lnTo>
                    <a:pt x="0" y="595408"/>
                  </a:lnTo>
                  <a:lnTo>
                    <a:pt x="270986" y="595408"/>
                  </a:lnTo>
                  <a:lnTo>
                    <a:pt x="270986" y="990791"/>
                  </a:lnTo>
                  <a:cubicBezTo>
                    <a:pt x="270986" y="1036701"/>
                    <a:pt x="308515" y="1074230"/>
                    <a:pt x="354425" y="1074230"/>
                  </a:cubicBezTo>
                  <a:lnTo>
                    <a:pt x="954500" y="1074230"/>
                  </a:lnTo>
                  <a:lnTo>
                    <a:pt x="1034415" y="1074230"/>
                  </a:lnTo>
                  <a:lnTo>
                    <a:pt x="1034701" y="1004602"/>
                  </a:lnTo>
                  <a:cubicBezTo>
                    <a:pt x="1034891" y="965168"/>
                    <a:pt x="1073087" y="934879"/>
                    <a:pt x="1113186" y="932974"/>
                  </a:cubicBezTo>
                  <a:cubicBezTo>
                    <a:pt x="1152430" y="931069"/>
                    <a:pt x="1183958" y="902113"/>
                    <a:pt x="1189386" y="863251"/>
                  </a:cubicBezTo>
                  <a:cubicBezTo>
                    <a:pt x="1195006" y="822770"/>
                    <a:pt x="1230058" y="791337"/>
                    <a:pt x="1272064" y="791337"/>
                  </a:cubicBezTo>
                  <a:lnTo>
                    <a:pt x="1287780" y="791337"/>
                  </a:lnTo>
                  <a:cubicBezTo>
                    <a:pt x="1287208" y="673227"/>
                    <a:pt x="1290352" y="511397"/>
                    <a:pt x="1290352" y="314516"/>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8" name="Freeform: Shape 127">
              <a:extLst>
                <a:ext uri="{FF2B5EF4-FFF2-40B4-BE49-F238E27FC236}">
                  <a16:creationId xmlns:a16="http://schemas.microsoft.com/office/drawing/2014/main" id="{6B2906E9-2D4B-4CB3-AE59-72F915171DA2}"/>
                </a:ext>
              </a:extLst>
            </p:cNvPr>
            <p:cNvSpPr/>
            <p:nvPr/>
          </p:nvSpPr>
          <p:spPr>
            <a:xfrm>
              <a:off x="2456609" y="-24876"/>
              <a:ext cx="2346960" cy="1813083"/>
            </a:xfrm>
            <a:custGeom>
              <a:avLst/>
              <a:gdLst>
                <a:gd name="connsiteX0" fmla="*/ 862298 w 2346960"/>
                <a:gd name="connsiteY0" fmla="*/ 0 h 1813083"/>
                <a:gd name="connsiteX1" fmla="*/ 654368 w 2346960"/>
                <a:gd name="connsiteY1" fmla="*/ 207931 h 1813083"/>
                <a:gd name="connsiteX2" fmla="*/ 654368 w 2346960"/>
                <a:gd name="connsiteY2" fmla="*/ 444437 h 1813083"/>
                <a:gd name="connsiteX3" fmla="*/ 513112 w 2346960"/>
                <a:gd name="connsiteY3" fmla="*/ 444437 h 1813083"/>
                <a:gd name="connsiteX4" fmla="*/ 305181 w 2346960"/>
                <a:gd name="connsiteY4" fmla="*/ 652367 h 1813083"/>
                <a:gd name="connsiteX5" fmla="*/ 305181 w 2346960"/>
                <a:gd name="connsiteY5" fmla="*/ 1066514 h 1813083"/>
                <a:gd name="connsiteX6" fmla="*/ 268319 w 2346960"/>
                <a:gd name="connsiteY6" fmla="*/ 1078135 h 1813083"/>
                <a:gd name="connsiteX7" fmla="*/ 235458 w 2346960"/>
                <a:gd name="connsiteY7" fmla="*/ 1090327 h 1813083"/>
                <a:gd name="connsiteX8" fmla="*/ 162497 w 2346960"/>
                <a:gd name="connsiteY8" fmla="*/ 1173099 h 1813083"/>
                <a:gd name="connsiteX9" fmla="*/ 162497 w 2346960"/>
                <a:gd name="connsiteY9" fmla="*/ 1441228 h 1813083"/>
                <a:gd name="connsiteX10" fmla="*/ 81915 w 2346960"/>
                <a:gd name="connsiteY10" fmla="*/ 1522190 h 1813083"/>
                <a:gd name="connsiteX11" fmla="*/ 0 w 2346960"/>
                <a:gd name="connsiteY11" fmla="*/ 1605629 h 1813083"/>
                <a:gd name="connsiteX12" fmla="*/ 0 w 2346960"/>
                <a:gd name="connsiteY12" fmla="*/ 1729645 h 1813083"/>
                <a:gd name="connsiteX13" fmla="*/ 83439 w 2346960"/>
                <a:gd name="connsiteY13" fmla="*/ 1813084 h 1813083"/>
                <a:gd name="connsiteX14" fmla="*/ 364141 w 2346960"/>
                <a:gd name="connsiteY14" fmla="*/ 1813084 h 1813083"/>
                <a:gd name="connsiteX15" fmla="*/ 447484 w 2346960"/>
                <a:gd name="connsiteY15" fmla="*/ 1733264 h 1813083"/>
                <a:gd name="connsiteX16" fmla="*/ 527590 w 2346960"/>
                <a:gd name="connsiteY16" fmla="*/ 1655731 h 1813083"/>
                <a:gd name="connsiteX17" fmla="*/ 609600 w 2346960"/>
                <a:gd name="connsiteY17" fmla="*/ 1581817 h 1813083"/>
                <a:gd name="connsiteX18" fmla="*/ 687896 w 2346960"/>
                <a:gd name="connsiteY18" fmla="*/ 1508951 h 1813083"/>
                <a:gd name="connsiteX19" fmla="*/ 708184 w 2346960"/>
                <a:gd name="connsiteY19" fmla="*/ 1508951 h 1813083"/>
                <a:gd name="connsiteX20" fmla="*/ 789146 w 2346960"/>
                <a:gd name="connsiteY20" fmla="*/ 1589913 h 1813083"/>
                <a:gd name="connsiteX21" fmla="*/ 789146 w 2346960"/>
                <a:gd name="connsiteY21" fmla="*/ 1404557 h 1813083"/>
                <a:gd name="connsiteX22" fmla="*/ 789146 w 2346960"/>
                <a:gd name="connsiteY22" fmla="*/ 1322451 h 1813083"/>
                <a:gd name="connsiteX23" fmla="*/ 789146 w 2346960"/>
                <a:gd name="connsiteY23" fmla="*/ 1066038 h 1813083"/>
                <a:gd name="connsiteX24" fmla="*/ 787908 w 2346960"/>
                <a:gd name="connsiteY24" fmla="*/ 1066038 h 1813083"/>
                <a:gd name="connsiteX25" fmla="*/ 787908 w 2346960"/>
                <a:gd name="connsiteY25" fmla="*/ 876300 h 1813083"/>
                <a:gd name="connsiteX26" fmla="*/ 793337 w 2346960"/>
                <a:gd name="connsiteY26" fmla="*/ 876300 h 1813083"/>
                <a:gd name="connsiteX27" fmla="*/ 887921 w 2346960"/>
                <a:gd name="connsiteY27" fmla="*/ 800100 h 1813083"/>
                <a:gd name="connsiteX28" fmla="*/ 1129189 w 2346960"/>
                <a:gd name="connsiteY28" fmla="*/ 800100 h 1813083"/>
                <a:gd name="connsiteX29" fmla="*/ 1129189 w 2346960"/>
                <a:gd name="connsiteY29" fmla="*/ 503301 h 1813083"/>
                <a:gd name="connsiteX30" fmla="*/ 1226058 w 2346960"/>
                <a:gd name="connsiteY30" fmla="*/ 406432 h 1813083"/>
                <a:gd name="connsiteX31" fmla="*/ 1433513 w 2346960"/>
                <a:gd name="connsiteY31" fmla="*/ 406432 h 1813083"/>
                <a:gd name="connsiteX32" fmla="*/ 1724597 w 2346960"/>
                <a:gd name="connsiteY32" fmla="*/ 406432 h 1813083"/>
                <a:gd name="connsiteX33" fmla="*/ 2096072 w 2346960"/>
                <a:gd name="connsiteY33" fmla="*/ 406432 h 1813083"/>
                <a:gd name="connsiteX34" fmla="*/ 2188178 w 2346960"/>
                <a:gd name="connsiteY34" fmla="*/ 314325 h 1813083"/>
                <a:gd name="connsiteX35" fmla="*/ 2188178 w 2346960"/>
                <a:gd name="connsiteY35" fmla="*/ 285750 h 1813083"/>
                <a:gd name="connsiteX36" fmla="*/ 2346960 w 2346960"/>
                <a:gd name="connsiteY36" fmla="*/ 285750 h 1813083"/>
                <a:gd name="connsiteX37" fmla="*/ 2346960 w 2346960"/>
                <a:gd name="connsiteY37" fmla="*/ 0 h 1813083"/>
                <a:gd name="connsiteX38" fmla="*/ 862298 w 2346960"/>
                <a:gd name="connsiteY38" fmla="*/ 0 h 181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46960" h="1813083">
                  <a:moveTo>
                    <a:pt x="862298" y="0"/>
                  </a:moveTo>
                  <a:cubicBezTo>
                    <a:pt x="747427" y="0"/>
                    <a:pt x="654368" y="93155"/>
                    <a:pt x="654368" y="207931"/>
                  </a:cubicBezTo>
                  <a:lnTo>
                    <a:pt x="654368" y="444437"/>
                  </a:lnTo>
                  <a:lnTo>
                    <a:pt x="513112" y="444437"/>
                  </a:lnTo>
                  <a:cubicBezTo>
                    <a:pt x="398240" y="444437"/>
                    <a:pt x="305181" y="537591"/>
                    <a:pt x="305181" y="652367"/>
                  </a:cubicBezTo>
                  <a:lnTo>
                    <a:pt x="305181" y="1066514"/>
                  </a:lnTo>
                  <a:cubicBezTo>
                    <a:pt x="291846" y="1067562"/>
                    <a:pt x="279273" y="1071563"/>
                    <a:pt x="268319" y="1078135"/>
                  </a:cubicBezTo>
                  <a:cubicBezTo>
                    <a:pt x="258223" y="1084231"/>
                    <a:pt x="247174" y="1088803"/>
                    <a:pt x="235458" y="1090327"/>
                  </a:cubicBezTo>
                  <a:cubicBezTo>
                    <a:pt x="194405" y="1095470"/>
                    <a:pt x="162497" y="1130713"/>
                    <a:pt x="162497" y="1173099"/>
                  </a:cubicBezTo>
                  <a:lnTo>
                    <a:pt x="162497" y="1441228"/>
                  </a:lnTo>
                  <a:cubicBezTo>
                    <a:pt x="162497" y="1485519"/>
                    <a:pt x="126206" y="1521428"/>
                    <a:pt x="81915" y="1522190"/>
                  </a:cubicBezTo>
                  <a:cubicBezTo>
                    <a:pt x="36671" y="1522952"/>
                    <a:pt x="0" y="1560195"/>
                    <a:pt x="0" y="1605629"/>
                  </a:cubicBezTo>
                  <a:lnTo>
                    <a:pt x="0" y="1729645"/>
                  </a:lnTo>
                  <a:cubicBezTo>
                    <a:pt x="0" y="1775555"/>
                    <a:pt x="37529" y="1813084"/>
                    <a:pt x="83439" y="1813084"/>
                  </a:cubicBezTo>
                  <a:lnTo>
                    <a:pt x="364141" y="1813084"/>
                  </a:lnTo>
                  <a:cubicBezTo>
                    <a:pt x="408813" y="1813084"/>
                    <a:pt x="445580" y="1777460"/>
                    <a:pt x="447484" y="1733264"/>
                  </a:cubicBezTo>
                  <a:cubicBezTo>
                    <a:pt x="449390" y="1690211"/>
                    <a:pt x="484442" y="1656207"/>
                    <a:pt x="527590" y="1655731"/>
                  </a:cubicBezTo>
                  <a:cubicBezTo>
                    <a:pt x="569881" y="1655255"/>
                    <a:pt x="604838" y="1622965"/>
                    <a:pt x="609600" y="1581817"/>
                  </a:cubicBezTo>
                  <a:cubicBezTo>
                    <a:pt x="614267" y="1540859"/>
                    <a:pt x="646748" y="1508951"/>
                    <a:pt x="687896" y="1508951"/>
                  </a:cubicBezTo>
                  <a:lnTo>
                    <a:pt x="708184" y="1508951"/>
                  </a:lnTo>
                  <a:cubicBezTo>
                    <a:pt x="752761" y="1508951"/>
                    <a:pt x="789146" y="1545336"/>
                    <a:pt x="789146" y="1589913"/>
                  </a:cubicBezTo>
                  <a:lnTo>
                    <a:pt x="789146" y="1404557"/>
                  </a:lnTo>
                  <a:lnTo>
                    <a:pt x="789146" y="1322451"/>
                  </a:lnTo>
                  <a:lnTo>
                    <a:pt x="789146" y="1066038"/>
                  </a:lnTo>
                  <a:lnTo>
                    <a:pt x="787908" y="1066038"/>
                  </a:lnTo>
                  <a:lnTo>
                    <a:pt x="787908" y="876300"/>
                  </a:lnTo>
                  <a:lnTo>
                    <a:pt x="793337" y="876300"/>
                  </a:lnTo>
                  <a:cubicBezTo>
                    <a:pt x="802767" y="832771"/>
                    <a:pt x="841534" y="800100"/>
                    <a:pt x="887921" y="800100"/>
                  </a:cubicBezTo>
                  <a:lnTo>
                    <a:pt x="1129189" y="800100"/>
                  </a:lnTo>
                  <a:lnTo>
                    <a:pt x="1129189" y="503301"/>
                  </a:lnTo>
                  <a:cubicBezTo>
                    <a:pt x="1129189" y="449866"/>
                    <a:pt x="1172527" y="406432"/>
                    <a:pt x="1226058" y="406432"/>
                  </a:cubicBezTo>
                  <a:lnTo>
                    <a:pt x="1433513" y="406432"/>
                  </a:lnTo>
                  <a:lnTo>
                    <a:pt x="1724597" y="406432"/>
                  </a:lnTo>
                  <a:lnTo>
                    <a:pt x="2096072" y="406432"/>
                  </a:lnTo>
                  <a:cubicBezTo>
                    <a:pt x="2146935" y="406432"/>
                    <a:pt x="2188178" y="365189"/>
                    <a:pt x="2188178" y="314325"/>
                  </a:cubicBezTo>
                  <a:lnTo>
                    <a:pt x="2188178" y="285750"/>
                  </a:lnTo>
                  <a:lnTo>
                    <a:pt x="2346960" y="285750"/>
                  </a:lnTo>
                  <a:lnTo>
                    <a:pt x="2346960" y="0"/>
                  </a:lnTo>
                  <a:lnTo>
                    <a:pt x="86229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29" name="Freeform: Shape 128">
              <a:extLst>
                <a:ext uri="{FF2B5EF4-FFF2-40B4-BE49-F238E27FC236}">
                  <a16:creationId xmlns:a16="http://schemas.microsoft.com/office/drawing/2014/main" id="{51D0CF0F-4233-4970-B46B-65DA292542AA}"/>
                </a:ext>
              </a:extLst>
            </p:cNvPr>
            <p:cNvSpPr/>
            <p:nvPr/>
          </p:nvSpPr>
          <p:spPr>
            <a:xfrm>
              <a:off x="4963684" y="2644504"/>
              <a:ext cx="1471421" cy="875728"/>
            </a:xfrm>
            <a:custGeom>
              <a:avLst/>
              <a:gdLst>
                <a:gd name="connsiteX0" fmla="*/ 157829 w 1471421"/>
                <a:gd name="connsiteY0" fmla="*/ 0 h 875728"/>
                <a:gd name="connsiteX1" fmla="*/ 157829 w 1471421"/>
                <a:gd name="connsiteY1" fmla="*/ 53245 h 875728"/>
                <a:gd name="connsiteX2" fmla="*/ 157829 w 1471421"/>
                <a:gd name="connsiteY2" fmla="*/ 105632 h 875728"/>
                <a:gd name="connsiteX3" fmla="*/ 200406 w 1471421"/>
                <a:gd name="connsiteY3" fmla="*/ 163354 h 875728"/>
                <a:gd name="connsiteX4" fmla="*/ 218313 w 1471421"/>
                <a:gd name="connsiteY4" fmla="*/ 166116 h 875728"/>
                <a:gd name="connsiteX5" fmla="*/ 312515 w 1471421"/>
                <a:gd name="connsiteY5" fmla="*/ 166116 h 875728"/>
                <a:gd name="connsiteX6" fmla="*/ 314134 w 1471421"/>
                <a:gd name="connsiteY6" fmla="*/ 166116 h 875728"/>
                <a:gd name="connsiteX7" fmla="*/ 314801 w 1471421"/>
                <a:gd name="connsiteY7" fmla="*/ 442722 h 875728"/>
                <a:gd name="connsiteX8" fmla="*/ 314801 w 1471421"/>
                <a:gd name="connsiteY8" fmla="*/ 444913 h 875728"/>
                <a:gd name="connsiteX9" fmla="*/ 314801 w 1471421"/>
                <a:gd name="connsiteY9" fmla="*/ 444913 h 875728"/>
                <a:gd name="connsiteX10" fmla="*/ 232982 w 1471421"/>
                <a:gd name="connsiteY10" fmla="*/ 444913 h 875728"/>
                <a:gd name="connsiteX11" fmla="*/ 162020 w 1471421"/>
                <a:gd name="connsiteY11" fmla="*/ 498538 h 875728"/>
                <a:gd name="connsiteX12" fmla="*/ 160401 w 1471421"/>
                <a:gd name="connsiteY12" fmla="*/ 512540 h 875728"/>
                <a:gd name="connsiteX13" fmla="*/ 160211 w 1471421"/>
                <a:gd name="connsiteY13" fmla="*/ 543497 h 875728"/>
                <a:gd name="connsiteX14" fmla="*/ 99726 w 1471421"/>
                <a:gd name="connsiteY14" fmla="*/ 603980 h 875728"/>
                <a:gd name="connsiteX15" fmla="*/ 381 w 1471421"/>
                <a:gd name="connsiteY15" fmla="*/ 603980 h 875728"/>
                <a:gd name="connsiteX16" fmla="*/ 381 w 1471421"/>
                <a:gd name="connsiteY16" fmla="*/ 743712 h 875728"/>
                <a:gd name="connsiteX17" fmla="*/ 0 w 1471421"/>
                <a:gd name="connsiteY17" fmla="*/ 743712 h 875728"/>
                <a:gd name="connsiteX18" fmla="*/ 0 w 1471421"/>
                <a:gd name="connsiteY18" fmla="*/ 747141 h 875728"/>
                <a:gd name="connsiteX19" fmla="*/ 146114 w 1471421"/>
                <a:gd name="connsiteY19" fmla="*/ 747141 h 875728"/>
                <a:gd name="connsiteX20" fmla="*/ 203740 w 1471421"/>
                <a:gd name="connsiteY20" fmla="*/ 804767 h 875728"/>
                <a:gd name="connsiteX21" fmla="*/ 203740 w 1471421"/>
                <a:gd name="connsiteY21" fmla="*/ 824770 h 875728"/>
                <a:gd name="connsiteX22" fmla="*/ 172879 w 1471421"/>
                <a:gd name="connsiteY22" fmla="*/ 875729 h 875728"/>
                <a:gd name="connsiteX23" fmla="*/ 232600 w 1471421"/>
                <a:gd name="connsiteY23" fmla="*/ 875729 h 875728"/>
                <a:gd name="connsiteX24" fmla="*/ 313373 w 1471421"/>
                <a:gd name="connsiteY24" fmla="*/ 801243 h 875728"/>
                <a:gd name="connsiteX25" fmla="*/ 383191 w 1471421"/>
                <a:gd name="connsiteY25" fmla="*/ 736854 h 875728"/>
                <a:gd name="connsiteX26" fmla="*/ 498539 w 1471421"/>
                <a:gd name="connsiteY26" fmla="*/ 736854 h 875728"/>
                <a:gd name="connsiteX27" fmla="*/ 548068 w 1471421"/>
                <a:gd name="connsiteY27" fmla="*/ 736854 h 875728"/>
                <a:gd name="connsiteX28" fmla="*/ 1256157 w 1471421"/>
                <a:gd name="connsiteY28" fmla="*/ 736854 h 875728"/>
                <a:gd name="connsiteX29" fmla="*/ 1256157 w 1471421"/>
                <a:gd name="connsiteY29" fmla="*/ 745427 h 875728"/>
                <a:gd name="connsiteX30" fmla="*/ 1370457 w 1471421"/>
                <a:gd name="connsiteY30" fmla="*/ 859727 h 875728"/>
                <a:gd name="connsiteX31" fmla="*/ 1471422 w 1471421"/>
                <a:gd name="connsiteY31" fmla="*/ 859727 h 875728"/>
                <a:gd name="connsiteX32" fmla="*/ 1471422 w 1471421"/>
                <a:gd name="connsiteY32" fmla="*/ 843439 h 875728"/>
                <a:gd name="connsiteX33" fmla="*/ 1471422 w 1471421"/>
                <a:gd name="connsiteY33" fmla="*/ 390620 h 875728"/>
                <a:gd name="connsiteX34" fmla="*/ 1471422 w 1471421"/>
                <a:gd name="connsiteY34" fmla="*/ 191 h 875728"/>
                <a:gd name="connsiteX35" fmla="*/ 157829 w 1471421"/>
                <a:gd name="connsiteY35" fmla="*/ 191 h 875728"/>
                <a:gd name="connsiteX36" fmla="*/ 1255395 w 1471421"/>
                <a:gd name="connsiteY36" fmla="*/ 736663 h 875728"/>
                <a:gd name="connsiteX37" fmla="*/ 947452 w 1471421"/>
                <a:gd name="connsiteY37" fmla="*/ 736663 h 875728"/>
                <a:gd name="connsiteX38" fmla="*/ 947452 w 1471421"/>
                <a:gd name="connsiteY38" fmla="*/ 496157 h 875728"/>
                <a:gd name="connsiteX39" fmla="*/ 1062609 w 1471421"/>
                <a:gd name="connsiteY39" fmla="*/ 381857 h 875728"/>
                <a:gd name="connsiteX40" fmla="*/ 1255395 w 1471421"/>
                <a:gd name="connsiteY40" fmla="*/ 381857 h 875728"/>
                <a:gd name="connsiteX41" fmla="*/ 1255395 w 1471421"/>
                <a:gd name="connsiteY41" fmla="*/ 736663 h 87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71421" h="875728">
                  <a:moveTo>
                    <a:pt x="157829" y="0"/>
                  </a:moveTo>
                  <a:lnTo>
                    <a:pt x="157829" y="53245"/>
                  </a:lnTo>
                  <a:lnTo>
                    <a:pt x="157829" y="105632"/>
                  </a:lnTo>
                  <a:cubicBezTo>
                    <a:pt x="157829" y="132683"/>
                    <a:pt x="175832" y="155638"/>
                    <a:pt x="200406" y="163354"/>
                  </a:cubicBezTo>
                  <a:cubicBezTo>
                    <a:pt x="206121" y="165163"/>
                    <a:pt x="212122" y="166116"/>
                    <a:pt x="218313" y="166116"/>
                  </a:cubicBezTo>
                  <a:lnTo>
                    <a:pt x="312515" y="166116"/>
                  </a:lnTo>
                  <a:lnTo>
                    <a:pt x="314134" y="166116"/>
                  </a:lnTo>
                  <a:lnTo>
                    <a:pt x="314801" y="442722"/>
                  </a:lnTo>
                  <a:lnTo>
                    <a:pt x="314801" y="444913"/>
                  </a:lnTo>
                  <a:lnTo>
                    <a:pt x="314801" y="444913"/>
                  </a:lnTo>
                  <a:lnTo>
                    <a:pt x="232982" y="444913"/>
                  </a:lnTo>
                  <a:cubicBezTo>
                    <a:pt x="199263" y="444913"/>
                    <a:pt x="169164" y="467201"/>
                    <a:pt x="162020" y="498538"/>
                  </a:cubicBezTo>
                  <a:cubicBezTo>
                    <a:pt x="160973" y="503015"/>
                    <a:pt x="160496" y="507683"/>
                    <a:pt x="160401" y="512540"/>
                  </a:cubicBezTo>
                  <a:lnTo>
                    <a:pt x="160211" y="543497"/>
                  </a:lnTo>
                  <a:cubicBezTo>
                    <a:pt x="160020" y="576739"/>
                    <a:pt x="132969" y="603980"/>
                    <a:pt x="99726" y="603980"/>
                  </a:cubicBezTo>
                  <a:lnTo>
                    <a:pt x="381" y="603980"/>
                  </a:lnTo>
                  <a:lnTo>
                    <a:pt x="381" y="743712"/>
                  </a:lnTo>
                  <a:lnTo>
                    <a:pt x="0" y="743712"/>
                  </a:lnTo>
                  <a:lnTo>
                    <a:pt x="0" y="747141"/>
                  </a:lnTo>
                  <a:lnTo>
                    <a:pt x="146114" y="747141"/>
                  </a:lnTo>
                  <a:cubicBezTo>
                    <a:pt x="177832" y="747141"/>
                    <a:pt x="203740" y="773049"/>
                    <a:pt x="203740" y="804767"/>
                  </a:cubicBezTo>
                  <a:lnTo>
                    <a:pt x="203740" y="824770"/>
                  </a:lnTo>
                  <a:cubicBezTo>
                    <a:pt x="203740" y="846773"/>
                    <a:pt x="191167" y="866013"/>
                    <a:pt x="172879" y="875729"/>
                  </a:cubicBezTo>
                  <a:lnTo>
                    <a:pt x="232600" y="875729"/>
                  </a:lnTo>
                  <a:cubicBezTo>
                    <a:pt x="274891" y="875729"/>
                    <a:pt x="309943" y="843439"/>
                    <a:pt x="313373" y="801243"/>
                  </a:cubicBezTo>
                  <a:cubicBezTo>
                    <a:pt x="316230" y="765334"/>
                    <a:pt x="346615" y="736854"/>
                    <a:pt x="383191" y="736854"/>
                  </a:cubicBezTo>
                  <a:lnTo>
                    <a:pt x="498539" y="736854"/>
                  </a:lnTo>
                  <a:lnTo>
                    <a:pt x="548068" y="736854"/>
                  </a:lnTo>
                  <a:lnTo>
                    <a:pt x="1256157" y="736854"/>
                  </a:lnTo>
                  <a:lnTo>
                    <a:pt x="1256157" y="745427"/>
                  </a:lnTo>
                  <a:cubicBezTo>
                    <a:pt x="1256157" y="808292"/>
                    <a:pt x="1307592" y="859727"/>
                    <a:pt x="1370457" y="859727"/>
                  </a:cubicBezTo>
                  <a:lnTo>
                    <a:pt x="1471422" y="859727"/>
                  </a:lnTo>
                  <a:lnTo>
                    <a:pt x="1471422" y="843439"/>
                  </a:lnTo>
                  <a:lnTo>
                    <a:pt x="1471422" y="390620"/>
                  </a:lnTo>
                  <a:lnTo>
                    <a:pt x="1471422" y="191"/>
                  </a:lnTo>
                  <a:lnTo>
                    <a:pt x="157829" y="191"/>
                  </a:lnTo>
                  <a:close/>
                  <a:moveTo>
                    <a:pt x="1255395" y="736663"/>
                  </a:moveTo>
                  <a:lnTo>
                    <a:pt x="947452" y="736663"/>
                  </a:lnTo>
                  <a:lnTo>
                    <a:pt x="947452" y="496157"/>
                  </a:lnTo>
                  <a:cubicBezTo>
                    <a:pt x="947452" y="433292"/>
                    <a:pt x="999268" y="381857"/>
                    <a:pt x="1062609" y="381857"/>
                  </a:cubicBezTo>
                  <a:lnTo>
                    <a:pt x="1255395" y="381857"/>
                  </a:lnTo>
                  <a:lnTo>
                    <a:pt x="1255395" y="736663"/>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0" name="Freeform: Shape 129">
              <a:extLst>
                <a:ext uri="{FF2B5EF4-FFF2-40B4-BE49-F238E27FC236}">
                  <a16:creationId xmlns:a16="http://schemas.microsoft.com/office/drawing/2014/main" id="{F365C1AE-BE6C-4275-82BA-282E4009909E}"/>
                </a:ext>
              </a:extLst>
            </p:cNvPr>
            <p:cNvSpPr/>
            <p:nvPr/>
          </p:nvSpPr>
          <p:spPr>
            <a:xfrm>
              <a:off x="5911136" y="3026362"/>
              <a:ext cx="307943" cy="354806"/>
            </a:xfrm>
            <a:custGeom>
              <a:avLst/>
              <a:gdLst>
                <a:gd name="connsiteX0" fmla="*/ 115158 w 307943"/>
                <a:gd name="connsiteY0" fmla="*/ 0 h 354806"/>
                <a:gd name="connsiteX1" fmla="*/ 0 w 307943"/>
                <a:gd name="connsiteY1" fmla="*/ 114300 h 354806"/>
                <a:gd name="connsiteX2" fmla="*/ 0 w 307943"/>
                <a:gd name="connsiteY2" fmla="*/ 354806 h 354806"/>
                <a:gd name="connsiteX3" fmla="*/ 307943 w 307943"/>
                <a:gd name="connsiteY3" fmla="*/ 354806 h 354806"/>
                <a:gd name="connsiteX4" fmla="*/ 307943 w 307943"/>
                <a:gd name="connsiteY4" fmla="*/ 0 h 354806"/>
                <a:gd name="connsiteX5" fmla="*/ 115158 w 307943"/>
                <a:gd name="connsiteY5" fmla="*/ 0 h 354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943" h="354806">
                  <a:moveTo>
                    <a:pt x="115158" y="0"/>
                  </a:moveTo>
                  <a:cubicBezTo>
                    <a:pt x="51816" y="0"/>
                    <a:pt x="0" y="51435"/>
                    <a:pt x="0" y="114300"/>
                  </a:cubicBezTo>
                  <a:lnTo>
                    <a:pt x="0" y="354806"/>
                  </a:lnTo>
                  <a:lnTo>
                    <a:pt x="307943" y="354806"/>
                  </a:lnTo>
                  <a:lnTo>
                    <a:pt x="307943"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1" name="Freeform: Shape 130">
              <a:extLst>
                <a:ext uri="{FF2B5EF4-FFF2-40B4-BE49-F238E27FC236}">
                  <a16:creationId xmlns:a16="http://schemas.microsoft.com/office/drawing/2014/main" id="{2B3D20F9-63D4-4DC8-9C2C-A0EE3A910E57}"/>
                </a:ext>
              </a:extLst>
            </p:cNvPr>
            <p:cNvSpPr/>
            <p:nvPr/>
          </p:nvSpPr>
          <p:spPr>
            <a:xfrm>
              <a:off x="4803283" y="-24876"/>
              <a:ext cx="1632204" cy="2667095"/>
            </a:xfrm>
            <a:custGeom>
              <a:avLst/>
              <a:gdLst>
                <a:gd name="connsiteX0" fmla="*/ 1496949 w 1632204"/>
                <a:gd name="connsiteY0" fmla="*/ 1233678 h 2667095"/>
                <a:gd name="connsiteX1" fmla="*/ 1436942 w 1632204"/>
                <a:gd name="connsiteY1" fmla="*/ 1173671 h 2667095"/>
                <a:gd name="connsiteX2" fmla="*/ 1436942 w 1632204"/>
                <a:gd name="connsiteY2" fmla="*/ 1152811 h 2667095"/>
                <a:gd name="connsiteX3" fmla="*/ 1496949 w 1632204"/>
                <a:gd name="connsiteY3" fmla="*/ 1092803 h 2667095"/>
                <a:gd name="connsiteX4" fmla="*/ 1629346 w 1632204"/>
                <a:gd name="connsiteY4" fmla="*/ 1092803 h 2667095"/>
                <a:gd name="connsiteX5" fmla="*/ 1629823 w 1632204"/>
                <a:gd name="connsiteY5" fmla="*/ 596932 h 2667095"/>
                <a:gd name="connsiteX6" fmla="*/ 1264444 w 1632204"/>
                <a:gd name="connsiteY6" fmla="*/ 596932 h 2667095"/>
                <a:gd name="connsiteX7" fmla="*/ 1264444 w 1632204"/>
                <a:gd name="connsiteY7" fmla="*/ 96869 h 2667095"/>
                <a:gd name="connsiteX8" fmla="*/ 1167574 w 1632204"/>
                <a:gd name="connsiteY8" fmla="*/ 0 h 2667095"/>
                <a:gd name="connsiteX9" fmla="*/ 0 w 1632204"/>
                <a:gd name="connsiteY9" fmla="*/ 0 h 2667095"/>
                <a:gd name="connsiteX10" fmla="*/ 0 w 1632204"/>
                <a:gd name="connsiteY10" fmla="*/ 285464 h 2667095"/>
                <a:gd name="connsiteX11" fmla="*/ 82296 w 1632204"/>
                <a:gd name="connsiteY11" fmla="*/ 285464 h 2667095"/>
                <a:gd name="connsiteX12" fmla="*/ 218789 w 1632204"/>
                <a:gd name="connsiteY12" fmla="*/ 421958 h 2667095"/>
                <a:gd name="connsiteX13" fmla="*/ 218789 w 1632204"/>
                <a:gd name="connsiteY13" fmla="*/ 599980 h 2667095"/>
                <a:gd name="connsiteX14" fmla="*/ 882587 w 1632204"/>
                <a:gd name="connsiteY14" fmla="*/ 599980 h 2667095"/>
                <a:gd name="connsiteX15" fmla="*/ 879919 w 1632204"/>
                <a:gd name="connsiteY15" fmla="*/ 1064324 h 2667095"/>
                <a:gd name="connsiteX16" fmla="*/ 879919 w 1632204"/>
                <a:gd name="connsiteY16" fmla="*/ 1076516 h 2667095"/>
                <a:gd name="connsiteX17" fmla="*/ 872966 w 1632204"/>
                <a:gd name="connsiteY17" fmla="*/ 1076516 h 2667095"/>
                <a:gd name="connsiteX18" fmla="*/ 864203 w 1632204"/>
                <a:gd name="connsiteY18" fmla="*/ 1076516 h 2667095"/>
                <a:gd name="connsiteX19" fmla="*/ 856011 w 1632204"/>
                <a:gd name="connsiteY19" fmla="*/ 1076897 h 2667095"/>
                <a:gd name="connsiteX20" fmla="*/ 853440 w 1632204"/>
                <a:gd name="connsiteY20" fmla="*/ 1077278 h 2667095"/>
                <a:gd name="connsiteX21" fmla="*/ 848106 w 1632204"/>
                <a:gd name="connsiteY21" fmla="*/ 1078135 h 2667095"/>
                <a:gd name="connsiteX22" fmla="*/ 847439 w 1632204"/>
                <a:gd name="connsiteY22" fmla="*/ 1078325 h 2667095"/>
                <a:gd name="connsiteX23" fmla="*/ 845153 w 1632204"/>
                <a:gd name="connsiteY23" fmla="*/ 1078897 h 2667095"/>
                <a:gd name="connsiteX24" fmla="*/ 840486 w 1632204"/>
                <a:gd name="connsiteY24" fmla="*/ 1080135 h 2667095"/>
                <a:gd name="connsiteX25" fmla="*/ 837438 w 1632204"/>
                <a:gd name="connsiteY25" fmla="*/ 1081183 h 2667095"/>
                <a:gd name="connsiteX26" fmla="*/ 833056 w 1632204"/>
                <a:gd name="connsiteY26" fmla="*/ 1082802 h 2667095"/>
                <a:gd name="connsiteX27" fmla="*/ 830104 w 1632204"/>
                <a:gd name="connsiteY27" fmla="*/ 1084136 h 2667095"/>
                <a:gd name="connsiteX28" fmla="*/ 826008 w 1632204"/>
                <a:gd name="connsiteY28" fmla="*/ 1086136 h 2667095"/>
                <a:gd name="connsiteX29" fmla="*/ 824484 w 1632204"/>
                <a:gd name="connsiteY29" fmla="*/ 1086993 h 2667095"/>
                <a:gd name="connsiteX30" fmla="*/ 823055 w 1632204"/>
                <a:gd name="connsiteY30" fmla="*/ 1087755 h 2667095"/>
                <a:gd name="connsiteX31" fmla="*/ 819150 w 1632204"/>
                <a:gd name="connsiteY31" fmla="*/ 1090136 h 2667095"/>
                <a:gd name="connsiteX32" fmla="*/ 818674 w 1632204"/>
                <a:gd name="connsiteY32" fmla="*/ 1090422 h 2667095"/>
                <a:gd name="connsiteX33" fmla="*/ 816483 w 1632204"/>
                <a:gd name="connsiteY33" fmla="*/ 1091946 h 2667095"/>
                <a:gd name="connsiteX34" fmla="*/ 812768 w 1632204"/>
                <a:gd name="connsiteY34" fmla="*/ 1094708 h 2667095"/>
                <a:gd name="connsiteX35" fmla="*/ 810292 w 1632204"/>
                <a:gd name="connsiteY35" fmla="*/ 1096709 h 2667095"/>
                <a:gd name="connsiteX36" fmla="*/ 806767 w 1632204"/>
                <a:gd name="connsiteY36" fmla="*/ 1099852 h 2667095"/>
                <a:gd name="connsiteX37" fmla="*/ 804577 w 1632204"/>
                <a:gd name="connsiteY37" fmla="*/ 1101947 h 2667095"/>
                <a:gd name="connsiteX38" fmla="*/ 801148 w 1632204"/>
                <a:gd name="connsiteY38" fmla="*/ 1105662 h 2667095"/>
                <a:gd name="connsiteX39" fmla="*/ 799434 w 1632204"/>
                <a:gd name="connsiteY39" fmla="*/ 1107662 h 2667095"/>
                <a:gd name="connsiteX40" fmla="*/ 795909 w 1632204"/>
                <a:gd name="connsiteY40" fmla="*/ 1112330 h 2667095"/>
                <a:gd name="connsiteX41" fmla="*/ 795814 w 1632204"/>
                <a:gd name="connsiteY41" fmla="*/ 1112520 h 2667095"/>
                <a:gd name="connsiteX42" fmla="*/ 794861 w 1632204"/>
                <a:gd name="connsiteY42" fmla="*/ 1113854 h 2667095"/>
                <a:gd name="connsiteX43" fmla="*/ 790765 w 1632204"/>
                <a:gd name="connsiteY43" fmla="*/ 1120521 h 2667095"/>
                <a:gd name="connsiteX44" fmla="*/ 790480 w 1632204"/>
                <a:gd name="connsiteY44" fmla="*/ 1121093 h 2667095"/>
                <a:gd name="connsiteX45" fmla="*/ 787337 w 1632204"/>
                <a:gd name="connsiteY45" fmla="*/ 1127570 h 2667095"/>
                <a:gd name="connsiteX46" fmla="*/ 786479 w 1632204"/>
                <a:gd name="connsiteY46" fmla="*/ 1129951 h 2667095"/>
                <a:gd name="connsiteX47" fmla="*/ 784669 w 1632204"/>
                <a:gd name="connsiteY47" fmla="*/ 1134904 h 2667095"/>
                <a:gd name="connsiteX48" fmla="*/ 783908 w 1632204"/>
                <a:gd name="connsiteY48" fmla="*/ 1137666 h 2667095"/>
                <a:gd name="connsiteX49" fmla="*/ 783908 w 1632204"/>
                <a:gd name="connsiteY49" fmla="*/ 1137857 h 2667095"/>
                <a:gd name="connsiteX50" fmla="*/ 782669 w 1632204"/>
                <a:gd name="connsiteY50" fmla="*/ 1142524 h 2667095"/>
                <a:gd name="connsiteX51" fmla="*/ 782574 w 1632204"/>
                <a:gd name="connsiteY51" fmla="*/ 1143000 h 2667095"/>
                <a:gd name="connsiteX52" fmla="*/ 782098 w 1632204"/>
                <a:gd name="connsiteY52" fmla="*/ 1145762 h 2667095"/>
                <a:gd name="connsiteX53" fmla="*/ 780764 w 1632204"/>
                <a:gd name="connsiteY53" fmla="*/ 1160336 h 2667095"/>
                <a:gd name="connsiteX54" fmla="*/ 709517 w 1632204"/>
                <a:gd name="connsiteY54" fmla="*/ 1218438 h 2667095"/>
                <a:gd name="connsiteX55" fmla="*/ 702850 w 1632204"/>
                <a:gd name="connsiteY55" fmla="*/ 1218819 h 2667095"/>
                <a:gd name="connsiteX56" fmla="*/ 700754 w 1632204"/>
                <a:gd name="connsiteY56" fmla="*/ 1219010 h 2667095"/>
                <a:gd name="connsiteX57" fmla="*/ 699802 w 1632204"/>
                <a:gd name="connsiteY57" fmla="*/ 1219105 h 2667095"/>
                <a:gd name="connsiteX58" fmla="*/ 693801 w 1632204"/>
                <a:gd name="connsiteY58" fmla="*/ 1220057 h 2667095"/>
                <a:gd name="connsiteX59" fmla="*/ 692563 w 1632204"/>
                <a:gd name="connsiteY59" fmla="*/ 1220248 h 2667095"/>
                <a:gd name="connsiteX60" fmla="*/ 627031 w 1632204"/>
                <a:gd name="connsiteY60" fmla="*/ 1290923 h 2667095"/>
                <a:gd name="connsiteX61" fmla="*/ 626745 w 1632204"/>
                <a:gd name="connsiteY61" fmla="*/ 1359884 h 2667095"/>
                <a:gd name="connsiteX62" fmla="*/ 626174 w 1632204"/>
                <a:gd name="connsiteY62" fmla="*/ 1359884 h 2667095"/>
                <a:gd name="connsiteX63" fmla="*/ 626174 w 1632204"/>
                <a:gd name="connsiteY63" fmla="*/ 1359884 h 2667095"/>
                <a:gd name="connsiteX64" fmla="*/ 887349 w 1632204"/>
                <a:gd name="connsiteY64" fmla="*/ 1359884 h 2667095"/>
                <a:gd name="connsiteX65" fmla="*/ 957358 w 1632204"/>
                <a:gd name="connsiteY65" fmla="*/ 1429893 h 2667095"/>
                <a:gd name="connsiteX66" fmla="*/ 957358 w 1632204"/>
                <a:gd name="connsiteY66" fmla="*/ 1454277 h 2667095"/>
                <a:gd name="connsiteX67" fmla="*/ 887349 w 1632204"/>
                <a:gd name="connsiteY67" fmla="*/ 1524286 h 2667095"/>
                <a:gd name="connsiteX68" fmla="*/ 626174 w 1632204"/>
                <a:gd name="connsiteY68" fmla="*/ 1524286 h 2667095"/>
                <a:gd name="connsiteX69" fmla="*/ 626174 w 1632204"/>
                <a:gd name="connsiteY69" fmla="*/ 1814417 h 2667095"/>
                <a:gd name="connsiteX70" fmla="*/ 626174 w 1632204"/>
                <a:gd name="connsiteY70" fmla="*/ 1959959 h 2667095"/>
                <a:gd name="connsiteX71" fmla="*/ 1134046 w 1632204"/>
                <a:gd name="connsiteY71" fmla="*/ 1959959 h 2667095"/>
                <a:gd name="connsiteX72" fmla="*/ 1249204 w 1632204"/>
                <a:gd name="connsiteY72" fmla="*/ 2074259 h 2667095"/>
                <a:gd name="connsiteX73" fmla="*/ 1249204 w 1632204"/>
                <a:gd name="connsiteY73" fmla="*/ 2667095 h 2667095"/>
                <a:gd name="connsiteX74" fmla="*/ 1632204 w 1632204"/>
                <a:gd name="connsiteY74" fmla="*/ 2667095 h 2667095"/>
                <a:gd name="connsiteX75" fmla="*/ 1632204 w 1632204"/>
                <a:gd name="connsiteY75" fmla="*/ 1233678 h 2667095"/>
                <a:gd name="connsiteX76" fmla="*/ 1496949 w 1632204"/>
                <a:gd name="connsiteY76" fmla="*/ 1233678 h 2667095"/>
                <a:gd name="connsiteX77" fmla="*/ 1277398 w 1632204"/>
                <a:gd name="connsiteY77" fmla="*/ 1311974 h 2667095"/>
                <a:gd name="connsiteX78" fmla="*/ 1217390 w 1632204"/>
                <a:gd name="connsiteY78" fmla="*/ 1371981 h 2667095"/>
                <a:gd name="connsiteX79" fmla="*/ 1196530 w 1632204"/>
                <a:gd name="connsiteY79" fmla="*/ 1371981 h 2667095"/>
                <a:gd name="connsiteX80" fmla="*/ 1136523 w 1632204"/>
                <a:gd name="connsiteY80" fmla="*/ 1313117 h 2667095"/>
                <a:gd name="connsiteX81" fmla="*/ 1055560 w 1632204"/>
                <a:gd name="connsiteY81" fmla="*/ 1233583 h 2667095"/>
                <a:gd name="connsiteX82" fmla="*/ 1016222 w 1632204"/>
                <a:gd name="connsiteY82" fmla="*/ 1233583 h 2667095"/>
                <a:gd name="connsiteX83" fmla="*/ 956215 w 1632204"/>
                <a:gd name="connsiteY83" fmla="*/ 1173575 h 2667095"/>
                <a:gd name="connsiteX84" fmla="*/ 956215 w 1632204"/>
                <a:gd name="connsiteY84" fmla="*/ 1152716 h 2667095"/>
                <a:gd name="connsiteX85" fmla="*/ 1016222 w 1632204"/>
                <a:gd name="connsiteY85" fmla="*/ 1092708 h 2667095"/>
                <a:gd name="connsiteX86" fmla="*/ 1181005 w 1632204"/>
                <a:gd name="connsiteY86" fmla="*/ 1092708 h 2667095"/>
                <a:gd name="connsiteX87" fmla="*/ 1189959 w 1632204"/>
                <a:gd name="connsiteY87" fmla="*/ 1092232 h 2667095"/>
                <a:gd name="connsiteX88" fmla="*/ 1196530 w 1632204"/>
                <a:gd name="connsiteY88" fmla="*/ 1091851 h 2667095"/>
                <a:gd name="connsiteX89" fmla="*/ 1217390 w 1632204"/>
                <a:gd name="connsiteY89" fmla="*/ 1091851 h 2667095"/>
                <a:gd name="connsiteX90" fmla="*/ 1277398 w 1632204"/>
                <a:gd name="connsiteY90" fmla="*/ 1151858 h 2667095"/>
                <a:gd name="connsiteX91" fmla="*/ 1277398 w 1632204"/>
                <a:gd name="connsiteY91" fmla="*/ 1311974 h 266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632204" h="2667095">
                  <a:moveTo>
                    <a:pt x="1496949" y="1233678"/>
                  </a:moveTo>
                  <a:cubicBezTo>
                    <a:pt x="1463992" y="1233678"/>
                    <a:pt x="1436942" y="1206627"/>
                    <a:pt x="1436942" y="1173671"/>
                  </a:cubicBezTo>
                  <a:lnTo>
                    <a:pt x="1436942" y="1152811"/>
                  </a:lnTo>
                  <a:cubicBezTo>
                    <a:pt x="1436942" y="1119854"/>
                    <a:pt x="1463897" y="1092803"/>
                    <a:pt x="1496949" y="1092803"/>
                  </a:cubicBezTo>
                  <a:lnTo>
                    <a:pt x="1629346" y="1092803"/>
                  </a:lnTo>
                  <a:lnTo>
                    <a:pt x="1629823" y="596932"/>
                  </a:lnTo>
                  <a:lnTo>
                    <a:pt x="1264444" y="596932"/>
                  </a:lnTo>
                  <a:lnTo>
                    <a:pt x="1264444" y="96869"/>
                  </a:lnTo>
                  <a:cubicBezTo>
                    <a:pt x="1264444" y="43434"/>
                    <a:pt x="1221105" y="0"/>
                    <a:pt x="1167574" y="0"/>
                  </a:cubicBezTo>
                  <a:lnTo>
                    <a:pt x="0" y="0"/>
                  </a:lnTo>
                  <a:lnTo>
                    <a:pt x="0" y="285464"/>
                  </a:lnTo>
                  <a:lnTo>
                    <a:pt x="82296" y="285464"/>
                  </a:lnTo>
                  <a:cubicBezTo>
                    <a:pt x="157734" y="285464"/>
                    <a:pt x="218789" y="346615"/>
                    <a:pt x="218789" y="421958"/>
                  </a:cubicBezTo>
                  <a:lnTo>
                    <a:pt x="218789" y="599980"/>
                  </a:lnTo>
                  <a:lnTo>
                    <a:pt x="882587" y="599980"/>
                  </a:lnTo>
                  <a:cubicBezTo>
                    <a:pt x="882587" y="790861"/>
                    <a:pt x="879634" y="920306"/>
                    <a:pt x="879919" y="1064324"/>
                  </a:cubicBezTo>
                  <a:cubicBezTo>
                    <a:pt x="880967" y="1072229"/>
                    <a:pt x="881062" y="1076516"/>
                    <a:pt x="879919" y="1076516"/>
                  </a:cubicBezTo>
                  <a:lnTo>
                    <a:pt x="872966" y="1076516"/>
                  </a:lnTo>
                  <a:cubicBezTo>
                    <a:pt x="869537" y="1076611"/>
                    <a:pt x="866489" y="1076516"/>
                    <a:pt x="864203" y="1076516"/>
                  </a:cubicBezTo>
                  <a:cubicBezTo>
                    <a:pt x="861441" y="1076516"/>
                    <a:pt x="858679" y="1076706"/>
                    <a:pt x="856011" y="1076897"/>
                  </a:cubicBezTo>
                  <a:cubicBezTo>
                    <a:pt x="855155" y="1076992"/>
                    <a:pt x="854297" y="1077182"/>
                    <a:pt x="853440" y="1077278"/>
                  </a:cubicBezTo>
                  <a:cubicBezTo>
                    <a:pt x="851630" y="1077468"/>
                    <a:pt x="849821" y="1077754"/>
                    <a:pt x="848106" y="1078135"/>
                  </a:cubicBezTo>
                  <a:cubicBezTo>
                    <a:pt x="847915" y="1078135"/>
                    <a:pt x="847630" y="1078230"/>
                    <a:pt x="847439" y="1078325"/>
                  </a:cubicBezTo>
                  <a:cubicBezTo>
                    <a:pt x="846677" y="1078516"/>
                    <a:pt x="845915" y="1078706"/>
                    <a:pt x="845153" y="1078897"/>
                  </a:cubicBezTo>
                  <a:cubicBezTo>
                    <a:pt x="843534" y="1079278"/>
                    <a:pt x="842010" y="1079659"/>
                    <a:pt x="840486" y="1080135"/>
                  </a:cubicBezTo>
                  <a:cubicBezTo>
                    <a:pt x="839438" y="1080421"/>
                    <a:pt x="838486" y="1080802"/>
                    <a:pt x="837438" y="1081183"/>
                  </a:cubicBezTo>
                  <a:cubicBezTo>
                    <a:pt x="836009" y="1081659"/>
                    <a:pt x="834485" y="1082231"/>
                    <a:pt x="833056" y="1082802"/>
                  </a:cubicBezTo>
                  <a:cubicBezTo>
                    <a:pt x="832009" y="1083183"/>
                    <a:pt x="831056" y="1083659"/>
                    <a:pt x="830104" y="1084136"/>
                  </a:cubicBezTo>
                  <a:cubicBezTo>
                    <a:pt x="828675" y="1084802"/>
                    <a:pt x="827342" y="1085374"/>
                    <a:pt x="826008" y="1086136"/>
                  </a:cubicBezTo>
                  <a:cubicBezTo>
                    <a:pt x="825532" y="1086422"/>
                    <a:pt x="825055" y="1086707"/>
                    <a:pt x="824484" y="1086993"/>
                  </a:cubicBezTo>
                  <a:cubicBezTo>
                    <a:pt x="824008" y="1087279"/>
                    <a:pt x="823531" y="1087469"/>
                    <a:pt x="823055" y="1087755"/>
                  </a:cubicBezTo>
                  <a:cubicBezTo>
                    <a:pt x="821722" y="1088517"/>
                    <a:pt x="820483" y="1089279"/>
                    <a:pt x="819150" y="1090136"/>
                  </a:cubicBezTo>
                  <a:cubicBezTo>
                    <a:pt x="818960" y="1090232"/>
                    <a:pt x="818864" y="1090327"/>
                    <a:pt x="818674" y="1090422"/>
                  </a:cubicBezTo>
                  <a:cubicBezTo>
                    <a:pt x="817911" y="1090898"/>
                    <a:pt x="817150" y="1091375"/>
                    <a:pt x="816483" y="1091946"/>
                  </a:cubicBezTo>
                  <a:cubicBezTo>
                    <a:pt x="815245" y="1092803"/>
                    <a:pt x="814006" y="1093756"/>
                    <a:pt x="812768" y="1094708"/>
                  </a:cubicBezTo>
                  <a:cubicBezTo>
                    <a:pt x="811911" y="1095375"/>
                    <a:pt x="811149" y="1095947"/>
                    <a:pt x="810292" y="1096709"/>
                  </a:cubicBezTo>
                  <a:cubicBezTo>
                    <a:pt x="809053" y="1097756"/>
                    <a:pt x="807910" y="1098804"/>
                    <a:pt x="806767" y="1099852"/>
                  </a:cubicBezTo>
                  <a:cubicBezTo>
                    <a:pt x="806005" y="1100519"/>
                    <a:pt x="805339" y="1101185"/>
                    <a:pt x="804577" y="1101947"/>
                  </a:cubicBezTo>
                  <a:cubicBezTo>
                    <a:pt x="803434" y="1103186"/>
                    <a:pt x="802291" y="1104424"/>
                    <a:pt x="801148" y="1105662"/>
                  </a:cubicBezTo>
                  <a:cubicBezTo>
                    <a:pt x="800576" y="1106329"/>
                    <a:pt x="799910" y="1106996"/>
                    <a:pt x="799434" y="1107662"/>
                  </a:cubicBezTo>
                  <a:cubicBezTo>
                    <a:pt x="798195" y="1109186"/>
                    <a:pt x="797052" y="1110710"/>
                    <a:pt x="795909" y="1112330"/>
                  </a:cubicBezTo>
                  <a:cubicBezTo>
                    <a:pt x="795909" y="1112425"/>
                    <a:pt x="795814" y="1112425"/>
                    <a:pt x="795814" y="1112520"/>
                  </a:cubicBezTo>
                  <a:cubicBezTo>
                    <a:pt x="795528" y="1112996"/>
                    <a:pt x="795147" y="1113377"/>
                    <a:pt x="794861" y="1113854"/>
                  </a:cubicBezTo>
                  <a:cubicBezTo>
                    <a:pt x="793433" y="1116044"/>
                    <a:pt x="792004" y="1118235"/>
                    <a:pt x="790765" y="1120521"/>
                  </a:cubicBezTo>
                  <a:cubicBezTo>
                    <a:pt x="790670" y="1120712"/>
                    <a:pt x="790575" y="1120902"/>
                    <a:pt x="790480" y="1121093"/>
                  </a:cubicBezTo>
                  <a:cubicBezTo>
                    <a:pt x="789336" y="1123188"/>
                    <a:pt x="788289" y="1125379"/>
                    <a:pt x="787337" y="1127570"/>
                  </a:cubicBezTo>
                  <a:cubicBezTo>
                    <a:pt x="787051" y="1128332"/>
                    <a:pt x="786765" y="1129094"/>
                    <a:pt x="786479" y="1129951"/>
                  </a:cubicBezTo>
                  <a:cubicBezTo>
                    <a:pt x="785812" y="1131570"/>
                    <a:pt x="785146" y="1133285"/>
                    <a:pt x="784669" y="1134904"/>
                  </a:cubicBezTo>
                  <a:cubicBezTo>
                    <a:pt x="784384" y="1135856"/>
                    <a:pt x="784098" y="1136714"/>
                    <a:pt x="783908" y="1137666"/>
                  </a:cubicBezTo>
                  <a:cubicBezTo>
                    <a:pt x="783908" y="1137761"/>
                    <a:pt x="783908" y="1137761"/>
                    <a:pt x="783908" y="1137857"/>
                  </a:cubicBezTo>
                  <a:cubicBezTo>
                    <a:pt x="783431" y="1139381"/>
                    <a:pt x="783050" y="1141000"/>
                    <a:pt x="782669" y="1142524"/>
                  </a:cubicBezTo>
                  <a:cubicBezTo>
                    <a:pt x="782669" y="1142714"/>
                    <a:pt x="782574" y="1142905"/>
                    <a:pt x="782574" y="1143000"/>
                  </a:cubicBezTo>
                  <a:cubicBezTo>
                    <a:pt x="782383" y="1143953"/>
                    <a:pt x="782193" y="1144810"/>
                    <a:pt x="782098" y="1145762"/>
                  </a:cubicBezTo>
                  <a:cubicBezTo>
                    <a:pt x="781240" y="1150525"/>
                    <a:pt x="780764" y="1155287"/>
                    <a:pt x="780764" y="1160336"/>
                  </a:cubicBezTo>
                  <a:cubicBezTo>
                    <a:pt x="780288" y="1185863"/>
                    <a:pt x="744760" y="1217771"/>
                    <a:pt x="709517" y="1218438"/>
                  </a:cubicBezTo>
                  <a:cubicBezTo>
                    <a:pt x="707231" y="1218438"/>
                    <a:pt x="705040" y="1218628"/>
                    <a:pt x="702850" y="1218819"/>
                  </a:cubicBezTo>
                  <a:cubicBezTo>
                    <a:pt x="702183" y="1218914"/>
                    <a:pt x="701421" y="1218914"/>
                    <a:pt x="700754" y="1219010"/>
                  </a:cubicBezTo>
                  <a:cubicBezTo>
                    <a:pt x="700469" y="1219010"/>
                    <a:pt x="700087" y="1219105"/>
                    <a:pt x="699802" y="1219105"/>
                  </a:cubicBezTo>
                  <a:cubicBezTo>
                    <a:pt x="697801" y="1219391"/>
                    <a:pt x="695801" y="1219676"/>
                    <a:pt x="693801" y="1220057"/>
                  </a:cubicBezTo>
                  <a:cubicBezTo>
                    <a:pt x="693420" y="1220153"/>
                    <a:pt x="692943" y="1220248"/>
                    <a:pt x="692563" y="1220248"/>
                  </a:cubicBezTo>
                  <a:cubicBezTo>
                    <a:pt x="658273" y="1227487"/>
                    <a:pt x="631698" y="1255871"/>
                    <a:pt x="627031" y="1290923"/>
                  </a:cubicBezTo>
                  <a:lnTo>
                    <a:pt x="626745" y="1359884"/>
                  </a:lnTo>
                  <a:lnTo>
                    <a:pt x="626174" y="1359884"/>
                  </a:lnTo>
                  <a:lnTo>
                    <a:pt x="626174" y="1359884"/>
                  </a:lnTo>
                  <a:lnTo>
                    <a:pt x="887349" y="1359884"/>
                  </a:lnTo>
                  <a:cubicBezTo>
                    <a:pt x="925830" y="1359884"/>
                    <a:pt x="957358" y="1391412"/>
                    <a:pt x="957358" y="1429893"/>
                  </a:cubicBezTo>
                  <a:lnTo>
                    <a:pt x="957358" y="1454277"/>
                  </a:lnTo>
                  <a:cubicBezTo>
                    <a:pt x="957358" y="1492758"/>
                    <a:pt x="925830" y="1524286"/>
                    <a:pt x="887349" y="1524286"/>
                  </a:cubicBezTo>
                  <a:lnTo>
                    <a:pt x="626174" y="1524286"/>
                  </a:lnTo>
                  <a:lnTo>
                    <a:pt x="626174" y="1814417"/>
                  </a:lnTo>
                  <a:lnTo>
                    <a:pt x="626174" y="1959959"/>
                  </a:lnTo>
                  <a:lnTo>
                    <a:pt x="1134046" y="1959959"/>
                  </a:lnTo>
                  <a:cubicBezTo>
                    <a:pt x="1197388" y="1959959"/>
                    <a:pt x="1249204" y="2011394"/>
                    <a:pt x="1249204" y="2074259"/>
                  </a:cubicBezTo>
                  <a:lnTo>
                    <a:pt x="1249204" y="2667095"/>
                  </a:lnTo>
                  <a:lnTo>
                    <a:pt x="1632204" y="2667095"/>
                  </a:lnTo>
                  <a:lnTo>
                    <a:pt x="1632204" y="1233678"/>
                  </a:lnTo>
                  <a:lnTo>
                    <a:pt x="1496949" y="1233678"/>
                  </a:lnTo>
                  <a:close/>
                  <a:moveTo>
                    <a:pt x="1277398" y="1311974"/>
                  </a:moveTo>
                  <a:cubicBezTo>
                    <a:pt x="1277398" y="1344930"/>
                    <a:pt x="1250442" y="1371981"/>
                    <a:pt x="1217390" y="1371981"/>
                  </a:cubicBezTo>
                  <a:lnTo>
                    <a:pt x="1196530" y="1371981"/>
                  </a:lnTo>
                  <a:cubicBezTo>
                    <a:pt x="1163955" y="1371981"/>
                    <a:pt x="1137190" y="1345597"/>
                    <a:pt x="1136523" y="1313117"/>
                  </a:cubicBezTo>
                  <a:cubicBezTo>
                    <a:pt x="1135666" y="1269016"/>
                    <a:pt x="1099661" y="1233583"/>
                    <a:pt x="1055560" y="1233583"/>
                  </a:cubicBezTo>
                  <a:lnTo>
                    <a:pt x="1016222" y="1233583"/>
                  </a:lnTo>
                  <a:cubicBezTo>
                    <a:pt x="983266" y="1233583"/>
                    <a:pt x="956215" y="1206627"/>
                    <a:pt x="956215" y="1173575"/>
                  </a:cubicBezTo>
                  <a:lnTo>
                    <a:pt x="956215" y="1152716"/>
                  </a:lnTo>
                  <a:cubicBezTo>
                    <a:pt x="956215" y="1119759"/>
                    <a:pt x="983171" y="1092708"/>
                    <a:pt x="1016222" y="1092708"/>
                  </a:cubicBezTo>
                  <a:lnTo>
                    <a:pt x="1181005" y="1092708"/>
                  </a:lnTo>
                  <a:cubicBezTo>
                    <a:pt x="1184148" y="1092708"/>
                    <a:pt x="1186815" y="1092518"/>
                    <a:pt x="1189959" y="1092232"/>
                  </a:cubicBezTo>
                  <a:cubicBezTo>
                    <a:pt x="1192149" y="1091946"/>
                    <a:pt x="1194340" y="1091851"/>
                    <a:pt x="1196530" y="1091851"/>
                  </a:cubicBezTo>
                  <a:lnTo>
                    <a:pt x="1217390" y="1091851"/>
                  </a:lnTo>
                  <a:cubicBezTo>
                    <a:pt x="1250347" y="1091851"/>
                    <a:pt x="1277398" y="1118807"/>
                    <a:pt x="1277398" y="1151858"/>
                  </a:cubicBezTo>
                  <a:lnTo>
                    <a:pt x="1277398" y="1311974"/>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2" name="Freeform: Shape 131">
              <a:extLst>
                <a:ext uri="{FF2B5EF4-FFF2-40B4-BE49-F238E27FC236}">
                  <a16:creationId xmlns:a16="http://schemas.microsoft.com/office/drawing/2014/main" id="{AC70116A-7652-4811-8D66-234C32436A2F}"/>
                </a:ext>
              </a:extLst>
            </p:cNvPr>
            <p:cNvSpPr/>
            <p:nvPr/>
          </p:nvSpPr>
          <p:spPr>
            <a:xfrm>
              <a:off x="5121228" y="1934892"/>
              <a:ext cx="931164" cy="707326"/>
            </a:xfrm>
            <a:custGeom>
              <a:avLst/>
              <a:gdLst>
                <a:gd name="connsiteX0" fmla="*/ 931164 w 931164"/>
                <a:gd name="connsiteY0" fmla="*/ 114300 h 707326"/>
                <a:gd name="connsiteX1" fmla="*/ 816007 w 931164"/>
                <a:gd name="connsiteY1" fmla="*/ 0 h 707326"/>
                <a:gd name="connsiteX2" fmla="*/ 308134 w 931164"/>
                <a:gd name="connsiteY2" fmla="*/ 0 h 707326"/>
                <a:gd name="connsiteX3" fmla="*/ 308134 w 931164"/>
                <a:gd name="connsiteY3" fmla="*/ 143827 h 707326"/>
                <a:gd name="connsiteX4" fmla="*/ 308229 w 931164"/>
                <a:gd name="connsiteY4" fmla="*/ 143827 h 707326"/>
                <a:gd name="connsiteX5" fmla="*/ 308229 w 931164"/>
                <a:gd name="connsiteY5" fmla="*/ 206883 h 707326"/>
                <a:gd name="connsiteX6" fmla="*/ 308229 w 931164"/>
                <a:gd name="connsiteY6" fmla="*/ 219742 h 707326"/>
                <a:gd name="connsiteX7" fmla="*/ 308229 w 931164"/>
                <a:gd name="connsiteY7" fmla="*/ 227933 h 707326"/>
                <a:gd name="connsiteX8" fmla="*/ 308134 w 931164"/>
                <a:gd name="connsiteY8" fmla="*/ 229171 h 707326"/>
                <a:gd name="connsiteX9" fmla="*/ 308134 w 931164"/>
                <a:gd name="connsiteY9" fmla="*/ 230696 h 707326"/>
                <a:gd name="connsiteX10" fmla="*/ 307943 w 931164"/>
                <a:gd name="connsiteY10" fmla="*/ 232410 h 707326"/>
                <a:gd name="connsiteX11" fmla="*/ 307658 w 931164"/>
                <a:gd name="connsiteY11" fmla="*/ 235363 h 707326"/>
                <a:gd name="connsiteX12" fmla="*/ 307181 w 931164"/>
                <a:gd name="connsiteY12" fmla="*/ 238411 h 707326"/>
                <a:gd name="connsiteX13" fmla="*/ 306610 w 931164"/>
                <a:gd name="connsiteY13" fmla="*/ 241268 h 707326"/>
                <a:gd name="connsiteX14" fmla="*/ 305848 w 931164"/>
                <a:gd name="connsiteY14" fmla="*/ 244221 h 707326"/>
                <a:gd name="connsiteX15" fmla="*/ 304991 w 931164"/>
                <a:gd name="connsiteY15" fmla="*/ 246983 h 707326"/>
                <a:gd name="connsiteX16" fmla="*/ 303943 w 931164"/>
                <a:gd name="connsiteY16" fmla="*/ 249746 h 707326"/>
                <a:gd name="connsiteX17" fmla="*/ 302895 w 931164"/>
                <a:gd name="connsiteY17" fmla="*/ 252413 h 707326"/>
                <a:gd name="connsiteX18" fmla="*/ 301657 w 931164"/>
                <a:gd name="connsiteY18" fmla="*/ 254984 h 707326"/>
                <a:gd name="connsiteX19" fmla="*/ 300324 w 931164"/>
                <a:gd name="connsiteY19" fmla="*/ 257556 h 707326"/>
                <a:gd name="connsiteX20" fmla="*/ 298799 w 931164"/>
                <a:gd name="connsiteY20" fmla="*/ 260032 h 707326"/>
                <a:gd name="connsiteX21" fmla="*/ 297275 w 931164"/>
                <a:gd name="connsiteY21" fmla="*/ 262414 h 707326"/>
                <a:gd name="connsiteX22" fmla="*/ 295561 w 931164"/>
                <a:gd name="connsiteY22" fmla="*/ 264700 h 707326"/>
                <a:gd name="connsiteX23" fmla="*/ 293751 w 931164"/>
                <a:gd name="connsiteY23" fmla="*/ 266986 h 707326"/>
                <a:gd name="connsiteX24" fmla="*/ 291846 w 931164"/>
                <a:gd name="connsiteY24" fmla="*/ 269081 h 707326"/>
                <a:gd name="connsiteX25" fmla="*/ 289846 w 931164"/>
                <a:gd name="connsiteY25" fmla="*/ 271177 h 707326"/>
                <a:gd name="connsiteX26" fmla="*/ 287655 w 931164"/>
                <a:gd name="connsiteY26" fmla="*/ 273082 h 707326"/>
                <a:gd name="connsiteX27" fmla="*/ 285560 w 931164"/>
                <a:gd name="connsiteY27" fmla="*/ 274892 h 707326"/>
                <a:gd name="connsiteX28" fmla="*/ 283179 w 931164"/>
                <a:gd name="connsiteY28" fmla="*/ 276606 h 707326"/>
                <a:gd name="connsiteX29" fmla="*/ 280892 w 931164"/>
                <a:gd name="connsiteY29" fmla="*/ 278225 h 707326"/>
                <a:gd name="connsiteX30" fmla="*/ 278321 w 931164"/>
                <a:gd name="connsiteY30" fmla="*/ 279749 h 707326"/>
                <a:gd name="connsiteX31" fmla="*/ 275940 w 931164"/>
                <a:gd name="connsiteY31" fmla="*/ 281178 h 707326"/>
                <a:gd name="connsiteX32" fmla="*/ 273177 w 931164"/>
                <a:gd name="connsiteY32" fmla="*/ 282511 h 707326"/>
                <a:gd name="connsiteX33" fmla="*/ 270701 w 931164"/>
                <a:gd name="connsiteY33" fmla="*/ 283655 h 707326"/>
                <a:gd name="connsiteX34" fmla="*/ 267653 w 931164"/>
                <a:gd name="connsiteY34" fmla="*/ 284797 h 707326"/>
                <a:gd name="connsiteX35" fmla="*/ 265272 w 931164"/>
                <a:gd name="connsiteY35" fmla="*/ 285655 h 707326"/>
                <a:gd name="connsiteX36" fmla="*/ 261938 w 931164"/>
                <a:gd name="connsiteY36" fmla="*/ 286512 h 707326"/>
                <a:gd name="connsiteX37" fmla="*/ 259556 w 931164"/>
                <a:gd name="connsiteY37" fmla="*/ 287084 h 707326"/>
                <a:gd name="connsiteX38" fmla="*/ 255651 w 931164"/>
                <a:gd name="connsiteY38" fmla="*/ 287655 h 707326"/>
                <a:gd name="connsiteX39" fmla="*/ 253651 w 931164"/>
                <a:gd name="connsiteY39" fmla="*/ 287941 h 707326"/>
                <a:gd name="connsiteX40" fmla="*/ 247555 w 931164"/>
                <a:gd name="connsiteY40" fmla="*/ 288226 h 707326"/>
                <a:gd name="connsiteX41" fmla="*/ 157449 w 931164"/>
                <a:gd name="connsiteY41" fmla="*/ 288226 h 707326"/>
                <a:gd name="connsiteX42" fmla="*/ 157449 w 931164"/>
                <a:gd name="connsiteY42" fmla="*/ 363950 h 707326"/>
                <a:gd name="connsiteX43" fmla="*/ 96964 w 931164"/>
                <a:gd name="connsiteY43" fmla="*/ 424434 h 707326"/>
                <a:gd name="connsiteX44" fmla="*/ 0 w 931164"/>
                <a:gd name="connsiteY44" fmla="*/ 424434 h 707326"/>
                <a:gd name="connsiteX45" fmla="*/ 0 w 931164"/>
                <a:gd name="connsiteY45" fmla="*/ 707326 h 707326"/>
                <a:gd name="connsiteX46" fmla="*/ 930879 w 931164"/>
                <a:gd name="connsiteY46" fmla="*/ 707326 h 707326"/>
                <a:gd name="connsiteX47" fmla="*/ 930879 w 931164"/>
                <a:gd name="connsiteY47" fmla="*/ 114300 h 707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31164" h="707326">
                  <a:moveTo>
                    <a:pt x="931164" y="114300"/>
                  </a:moveTo>
                  <a:cubicBezTo>
                    <a:pt x="931164" y="51435"/>
                    <a:pt x="879348" y="0"/>
                    <a:pt x="816007" y="0"/>
                  </a:cubicBezTo>
                  <a:lnTo>
                    <a:pt x="308134" y="0"/>
                  </a:lnTo>
                  <a:lnTo>
                    <a:pt x="308134" y="143827"/>
                  </a:lnTo>
                  <a:lnTo>
                    <a:pt x="308229" y="143827"/>
                  </a:lnTo>
                  <a:lnTo>
                    <a:pt x="308229" y="206883"/>
                  </a:lnTo>
                  <a:lnTo>
                    <a:pt x="308229" y="219742"/>
                  </a:lnTo>
                  <a:lnTo>
                    <a:pt x="308229" y="227933"/>
                  </a:lnTo>
                  <a:cubicBezTo>
                    <a:pt x="308229" y="228314"/>
                    <a:pt x="308134" y="228790"/>
                    <a:pt x="308134" y="229171"/>
                  </a:cubicBezTo>
                  <a:lnTo>
                    <a:pt x="308134" y="230696"/>
                  </a:lnTo>
                  <a:cubicBezTo>
                    <a:pt x="308134" y="231267"/>
                    <a:pt x="308039" y="231838"/>
                    <a:pt x="307943" y="232410"/>
                  </a:cubicBezTo>
                  <a:cubicBezTo>
                    <a:pt x="307848" y="233363"/>
                    <a:pt x="307753" y="234315"/>
                    <a:pt x="307658" y="235363"/>
                  </a:cubicBezTo>
                  <a:cubicBezTo>
                    <a:pt x="307563" y="236410"/>
                    <a:pt x="307372" y="237363"/>
                    <a:pt x="307181" y="238411"/>
                  </a:cubicBezTo>
                  <a:cubicBezTo>
                    <a:pt x="306991" y="239363"/>
                    <a:pt x="306800" y="240316"/>
                    <a:pt x="306610" y="241268"/>
                  </a:cubicBezTo>
                  <a:cubicBezTo>
                    <a:pt x="306420" y="242221"/>
                    <a:pt x="306134" y="243173"/>
                    <a:pt x="305848" y="244221"/>
                  </a:cubicBezTo>
                  <a:cubicBezTo>
                    <a:pt x="305562" y="245173"/>
                    <a:pt x="305371" y="246031"/>
                    <a:pt x="304991" y="246983"/>
                  </a:cubicBezTo>
                  <a:cubicBezTo>
                    <a:pt x="304705" y="247936"/>
                    <a:pt x="304324" y="248793"/>
                    <a:pt x="303943" y="249746"/>
                  </a:cubicBezTo>
                  <a:cubicBezTo>
                    <a:pt x="303562" y="250603"/>
                    <a:pt x="303276" y="251555"/>
                    <a:pt x="302895" y="252413"/>
                  </a:cubicBezTo>
                  <a:cubicBezTo>
                    <a:pt x="302514" y="253270"/>
                    <a:pt x="302038" y="254127"/>
                    <a:pt x="301657" y="254984"/>
                  </a:cubicBezTo>
                  <a:cubicBezTo>
                    <a:pt x="301180" y="255842"/>
                    <a:pt x="300800" y="256699"/>
                    <a:pt x="300324" y="257556"/>
                  </a:cubicBezTo>
                  <a:cubicBezTo>
                    <a:pt x="299847" y="258413"/>
                    <a:pt x="299371" y="259175"/>
                    <a:pt x="298799" y="260032"/>
                  </a:cubicBezTo>
                  <a:cubicBezTo>
                    <a:pt x="298323" y="260794"/>
                    <a:pt x="297752" y="261652"/>
                    <a:pt x="297275" y="262414"/>
                  </a:cubicBezTo>
                  <a:cubicBezTo>
                    <a:pt x="296704" y="263176"/>
                    <a:pt x="296133" y="263938"/>
                    <a:pt x="295561" y="264700"/>
                  </a:cubicBezTo>
                  <a:cubicBezTo>
                    <a:pt x="294990" y="265462"/>
                    <a:pt x="294418" y="266224"/>
                    <a:pt x="293751" y="266986"/>
                  </a:cubicBezTo>
                  <a:cubicBezTo>
                    <a:pt x="293180" y="267748"/>
                    <a:pt x="292513" y="268414"/>
                    <a:pt x="291846" y="269081"/>
                  </a:cubicBezTo>
                  <a:cubicBezTo>
                    <a:pt x="291179" y="269748"/>
                    <a:pt x="290513" y="270510"/>
                    <a:pt x="289846" y="271177"/>
                  </a:cubicBezTo>
                  <a:cubicBezTo>
                    <a:pt x="289179" y="271843"/>
                    <a:pt x="288417" y="272510"/>
                    <a:pt x="287655" y="273082"/>
                  </a:cubicBezTo>
                  <a:cubicBezTo>
                    <a:pt x="286988" y="273748"/>
                    <a:pt x="286227" y="274320"/>
                    <a:pt x="285560" y="274892"/>
                  </a:cubicBezTo>
                  <a:cubicBezTo>
                    <a:pt x="284798" y="275463"/>
                    <a:pt x="284036" y="276034"/>
                    <a:pt x="283179" y="276606"/>
                  </a:cubicBezTo>
                  <a:cubicBezTo>
                    <a:pt x="282416" y="277177"/>
                    <a:pt x="281654" y="277749"/>
                    <a:pt x="280892" y="278225"/>
                  </a:cubicBezTo>
                  <a:cubicBezTo>
                    <a:pt x="280035" y="278797"/>
                    <a:pt x="279178" y="279273"/>
                    <a:pt x="278321" y="279749"/>
                  </a:cubicBezTo>
                  <a:cubicBezTo>
                    <a:pt x="277559" y="280225"/>
                    <a:pt x="276796" y="280702"/>
                    <a:pt x="275940" y="281178"/>
                  </a:cubicBezTo>
                  <a:cubicBezTo>
                    <a:pt x="274987" y="281654"/>
                    <a:pt x="274130" y="282130"/>
                    <a:pt x="273177" y="282511"/>
                  </a:cubicBezTo>
                  <a:cubicBezTo>
                    <a:pt x="272320" y="282892"/>
                    <a:pt x="271558" y="283273"/>
                    <a:pt x="270701" y="283655"/>
                  </a:cubicBezTo>
                  <a:cubicBezTo>
                    <a:pt x="269748" y="284035"/>
                    <a:pt x="268700" y="284417"/>
                    <a:pt x="267653" y="284797"/>
                  </a:cubicBezTo>
                  <a:cubicBezTo>
                    <a:pt x="266891" y="285083"/>
                    <a:pt x="266033" y="285369"/>
                    <a:pt x="265272" y="285655"/>
                  </a:cubicBezTo>
                  <a:cubicBezTo>
                    <a:pt x="264129" y="286036"/>
                    <a:pt x="263080" y="286226"/>
                    <a:pt x="261938" y="286512"/>
                  </a:cubicBezTo>
                  <a:cubicBezTo>
                    <a:pt x="261176" y="286702"/>
                    <a:pt x="260414" y="286988"/>
                    <a:pt x="259556" y="287084"/>
                  </a:cubicBezTo>
                  <a:cubicBezTo>
                    <a:pt x="258223" y="287369"/>
                    <a:pt x="256890" y="287464"/>
                    <a:pt x="255651" y="287655"/>
                  </a:cubicBezTo>
                  <a:cubicBezTo>
                    <a:pt x="254984" y="287750"/>
                    <a:pt x="254318" y="287846"/>
                    <a:pt x="253651" y="287941"/>
                  </a:cubicBezTo>
                  <a:cubicBezTo>
                    <a:pt x="251651" y="288131"/>
                    <a:pt x="249650" y="288226"/>
                    <a:pt x="247555" y="288226"/>
                  </a:cubicBezTo>
                  <a:lnTo>
                    <a:pt x="157449" y="288226"/>
                  </a:lnTo>
                  <a:lnTo>
                    <a:pt x="157449" y="363950"/>
                  </a:lnTo>
                  <a:cubicBezTo>
                    <a:pt x="157449" y="397192"/>
                    <a:pt x="130207" y="424434"/>
                    <a:pt x="96964" y="424434"/>
                  </a:cubicBezTo>
                  <a:lnTo>
                    <a:pt x="0" y="424434"/>
                  </a:lnTo>
                  <a:lnTo>
                    <a:pt x="0" y="707326"/>
                  </a:lnTo>
                  <a:lnTo>
                    <a:pt x="930879" y="707326"/>
                  </a:lnTo>
                  <a:lnTo>
                    <a:pt x="930879" y="11430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3" name="Freeform: Shape 132">
              <a:extLst>
                <a:ext uri="{FF2B5EF4-FFF2-40B4-BE49-F238E27FC236}">
                  <a16:creationId xmlns:a16="http://schemas.microsoft.com/office/drawing/2014/main" id="{B3880A1B-9EB4-45B9-9C91-A7B0300BDEE2}"/>
                </a:ext>
              </a:extLst>
            </p:cNvPr>
            <p:cNvSpPr/>
            <p:nvPr/>
          </p:nvSpPr>
          <p:spPr>
            <a:xfrm>
              <a:off x="4648978" y="4562649"/>
              <a:ext cx="325278" cy="429958"/>
            </a:xfrm>
            <a:custGeom>
              <a:avLst/>
              <a:gdLst>
                <a:gd name="connsiteX0" fmla="*/ 211741 w 325278"/>
                <a:gd name="connsiteY0" fmla="*/ 95 h 429958"/>
                <a:gd name="connsiteX1" fmla="*/ 172593 w 325278"/>
                <a:gd name="connsiteY1" fmla="*/ 95 h 429958"/>
                <a:gd name="connsiteX2" fmla="*/ 107252 w 325278"/>
                <a:gd name="connsiteY2" fmla="*/ 95 h 429958"/>
                <a:gd name="connsiteX3" fmla="*/ 95155 w 325278"/>
                <a:gd name="connsiteY3" fmla="*/ 95 h 429958"/>
                <a:gd name="connsiteX4" fmla="*/ 0 w 325278"/>
                <a:gd name="connsiteY4" fmla="*/ 95 h 429958"/>
                <a:gd name="connsiteX5" fmla="*/ 11621 w 325278"/>
                <a:gd name="connsiteY5" fmla="*/ 34004 h 429958"/>
                <a:gd name="connsiteX6" fmla="*/ 11049 w 325278"/>
                <a:gd name="connsiteY6" fmla="*/ 232791 h 429958"/>
                <a:gd name="connsiteX7" fmla="*/ 11049 w 325278"/>
                <a:gd name="connsiteY7" fmla="*/ 236315 h 429958"/>
                <a:gd name="connsiteX8" fmla="*/ 11049 w 325278"/>
                <a:gd name="connsiteY8" fmla="*/ 237839 h 429958"/>
                <a:gd name="connsiteX9" fmla="*/ 11049 w 325278"/>
                <a:gd name="connsiteY9" fmla="*/ 237839 h 429958"/>
                <a:gd name="connsiteX10" fmla="*/ 11144 w 325278"/>
                <a:gd name="connsiteY10" fmla="*/ 239268 h 429958"/>
                <a:gd name="connsiteX11" fmla="*/ 11144 w 325278"/>
                <a:gd name="connsiteY11" fmla="*/ 239268 h 429958"/>
                <a:gd name="connsiteX12" fmla="*/ 11239 w 325278"/>
                <a:gd name="connsiteY12" fmla="*/ 240697 h 429958"/>
                <a:gd name="connsiteX13" fmla="*/ 11239 w 325278"/>
                <a:gd name="connsiteY13" fmla="*/ 240697 h 429958"/>
                <a:gd name="connsiteX14" fmla="*/ 11335 w 325278"/>
                <a:gd name="connsiteY14" fmla="*/ 242126 h 429958"/>
                <a:gd name="connsiteX15" fmla="*/ 11335 w 325278"/>
                <a:gd name="connsiteY15" fmla="*/ 242126 h 429958"/>
                <a:gd name="connsiteX16" fmla="*/ 11525 w 325278"/>
                <a:gd name="connsiteY16" fmla="*/ 243554 h 429958"/>
                <a:gd name="connsiteX17" fmla="*/ 11525 w 325278"/>
                <a:gd name="connsiteY17" fmla="*/ 243554 h 429958"/>
                <a:gd name="connsiteX18" fmla="*/ 11716 w 325278"/>
                <a:gd name="connsiteY18" fmla="*/ 244983 h 429958"/>
                <a:gd name="connsiteX19" fmla="*/ 11716 w 325278"/>
                <a:gd name="connsiteY19" fmla="*/ 244983 h 429958"/>
                <a:gd name="connsiteX20" fmla="*/ 12002 w 325278"/>
                <a:gd name="connsiteY20" fmla="*/ 246412 h 429958"/>
                <a:gd name="connsiteX21" fmla="*/ 12002 w 325278"/>
                <a:gd name="connsiteY21" fmla="*/ 246412 h 429958"/>
                <a:gd name="connsiteX22" fmla="*/ 12287 w 325278"/>
                <a:gd name="connsiteY22" fmla="*/ 247841 h 429958"/>
                <a:gd name="connsiteX23" fmla="*/ 12287 w 325278"/>
                <a:gd name="connsiteY23" fmla="*/ 247841 h 429958"/>
                <a:gd name="connsiteX24" fmla="*/ 12573 w 325278"/>
                <a:gd name="connsiteY24" fmla="*/ 249269 h 429958"/>
                <a:gd name="connsiteX25" fmla="*/ 12573 w 325278"/>
                <a:gd name="connsiteY25" fmla="*/ 249269 h 429958"/>
                <a:gd name="connsiteX26" fmla="*/ 12954 w 325278"/>
                <a:gd name="connsiteY26" fmla="*/ 250698 h 429958"/>
                <a:gd name="connsiteX27" fmla="*/ 12954 w 325278"/>
                <a:gd name="connsiteY27" fmla="*/ 250698 h 429958"/>
                <a:gd name="connsiteX28" fmla="*/ 64294 w 325278"/>
                <a:gd name="connsiteY28" fmla="*/ 293751 h 429958"/>
                <a:gd name="connsiteX29" fmla="*/ 64294 w 325278"/>
                <a:gd name="connsiteY29" fmla="*/ 293751 h 429958"/>
                <a:gd name="connsiteX30" fmla="*/ 65722 w 325278"/>
                <a:gd name="connsiteY30" fmla="*/ 293846 h 429958"/>
                <a:gd name="connsiteX31" fmla="*/ 65722 w 325278"/>
                <a:gd name="connsiteY31" fmla="*/ 293846 h 429958"/>
                <a:gd name="connsiteX32" fmla="*/ 66199 w 325278"/>
                <a:gd name="connsiteY32" fmla="*/ 293846 h 429958"/>
                <a:gd name="connsiteX33" fmla="*/ 69342 w 325278"/>
                <a:gd name="connsiteY33" fmla="*/ 293941 h 429958"/>
                <a:gd name="connsiteX34" fmla="*/ 76771 w 325278"/>
                <a:gd name="connsiteY34" fmla="*/ 293941 h 429958"/>
                <a:gd name="connsiteX35" fmla="*/ 157734 w 325278"/>
                <a:gd name="connsiteY35" fmla="*/ 374904 h 429958"/>
                <a:gd name="connsiteX36" fmla="*/ 157734 w 325278"/>
                <a:gd name="connsiteY36" fmla="*/ 429959 h 429958"/>
                <a:gd name="connsiteX37" fmla="*/ 268510 w 325278"/>
                <a:gd name="connsiteY37" fmla="*/ 429959 h 429958"/>
                <a:gd name="connsiteX38" fmla="*/ 325279 w 325278"/>
                <a:gd name="connsiteY38" fmla="*/ 381476 h 429958"/>
                <a:gd name="connsiteX39" fmla="*/ 325279 w 325278"/>
                <a:gd name="connsiteY39" fmla="*/ 0 h 429958"/>
                <a:gd name="connsiteX40" fmla="*/ 211741 w 325278"/>
                <a:gd name="connsiteY40" fmla="*/ 0 h 42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25278" h="429958">
                  <a:moveTo>
                    <a:pt x="211741" y="95"/>
                  </a:moveTo>
                  <a:lnTo>
                    <a:pt x="172593" y="95"/>
                  </a:lnTo>
                  <a:lnTo>
                    <a:pt x="107252" y="95"/>
                  </a:lnTo>
                  <a:lnTo>
                    <a:pt x="95155" y="95"/>
                  </a:lnTo>
                  <a:lnTo>
                    <a:pt x="0" y="95"/>
                  </a:lnTo>
                  <a:cubicBezTo>
                    <a:pt x="7239" y="7906"/>
                    <a:pt x="11716" y="18764"/>
                    <a:pt x="11621" y="34004"/>
                  </a:cubicBezTo>
                  <a:lnTo>
                    <a:pt x="11049" y="232791"/>
                  </a:lnTo>
                  <a:lnTo>
                    <a:pt x="11049" y="236315"/>
                  </a:lnTo>
                  <a:lnTo>
                    <a:pt x="11049" y="237839"/>
                  </a:lnTo>
                  <a:lnTo>
                    <a:pt x="11049" y="237839"/>
                  </a:lnTo>
                  <a:lnTo>
                    <a:pt x="11144" y="239268"/>
                  </a:lnTo>
                  <a:lnTo>
                    <a:pt x="11144" y="239268"/>
                  </a:lnTo>
                  <a:lnTo>
                    <a:pt x="11239" y="240697"/>
                  </a:lnTo>
                  <a:lnTo>
                    <a:pt x="11239" y="240697"/>
                  </a:lnTo>
                  <a:lnTo>
                    <a:pt x="11335" y="242126"/>
                  </a:lnTo>
                  <a:lnTo>
                    <a:pt x="11335" y="242126"/>
                  </a:lnTo>
                  <a:lnTo>
                    <a:pt x="11525" y="243554"/>
                  </a:lnTo>
                  <a:lnTo>
                    <a:pt x="11525" y="243554"/>
                  </a:lnTo>
                  <a:lnTo>
                    <a:pt x="11716" y="244983"/>
                  </a:lnTo>
                  <a:lnTo>
                    <a:pt x="11716" y="244983"/>
                  </a:lnTo>
                  <a:lnTo>
                    <a:pt x="12002" y="246412"/>
                  </a:lnTo>
                  <a:lnTo>
                    <a:pt x="12002" y="246412"/>
                  </a:lnTo>
                  <a:cubicBezTo>
                    <a:pt x="12097" y="246888"/>
                    <a:pt x="12192" y="247364"/>
                    <a:pt x="12287" y="247841"/>
                  </a:cubicBezTo>
                  <a:lnTo>
                    <a:pt x="12287" y="247841"/>
                  </a:lnTo>
                  <a:lnTo>
                    <a:pt x="12573" y="249269"/>
                  </a:lnTo>
                  <a:lnTo>
                    <a:pt x="12573" y="249269"/>
                  </a:lnTo>
                  <a:lnTo>
                    <a:pt x="12954" y="250698"/>
                  </a:lnTo>
                  <a:lnTo>
                    <a:pt x="12954" y="250698"/>
                  </a:lnTo>
                  <a:cubicBezTo>
                    <a:pt x="19145" y="273844"/>
                    <a:pt x="39434" y="291655"/>
                    <a:pt x="64294" y="293751"/>
                  </a:cubicBezTo>
                  <a:lnTo>
                    <a:pt x="64294" y="293751"/>
                  </a:lnTo>
                  <a:lnTo>
                    <a:pt x="65722" y="293846"/>
                  </a:lnTo>
                  <a:lnTo>
                    <a:pt x="65722" y="293846"/>
                  </a:lnTo>
                  <a:lnTo>
                    <a:pt x="66199" y="293846"/>
                  </a:lnTo>
                  <a:cubicBezTo>
                    <a:pt x="67342" y="293846"/>
                    <a:pt x="68199" y="293941"/>
                    <a:pt x="69342" y="293941"/>
                  </a:cubicBezTo>
                  <a:lnTo>
                    <a:pt x="76771" y="293941"/>
                  </a:lnTo>
                  <a:cubicBezTo>
                    <a:pt x="121349" y="293941"/>
                    <a:pt x="157734" y="330327"/>
                    <a:pt x="157734" y="374904"/>
                  </a:cubicBezTo>
                  <a:lnTo>
                    <a:pt x="157734" y="429959"/>
                  </a:lnTo>
                  <a:lnTo>
                    <a:pt x="268510" y="429959"/>
                  </a:lnTo>
                  <a:cubicBezTo>
                    <a:pt x="297085" y="429959"/>
                    <a:pt x="320898" y="408813"/>
                    <a:pt x="325279" y="381476"/>
                  </a:cubicBezTo>
                  <a:cubicBezTo>
                    <a:pt x="325279" y="381476"/>
                    <a:pt x="325279" y="80201"/>
                    <a:pt x="325279" y="0"/>
                  </a:cubicBezTo>
                  <a:lnTo>
                    <a:pt x="211741"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4" name="Freeform: Shape 133">
              <a:extLst>
                <a:ext uri="{FF2B5EF4-FFF2-40B4-BE49-F238E27FC236}">
                  <a16:creationId xmlns:a16="http://schemas.microsoft.com/office/drawing/2014/main" id="{5BC2B00C-9F8A-4C22-AADA-E14BA6C13698}"/>
                </a:ext>
              </a:extLst>
            </p:cNvPr>
            <p:cNvSpPr/>
            <p:nvPr/>
          </p:nvSpPr>
          <p:spPr>
            <a:xfrm>
              <a:off x="4486386" y="4284043"/>
              <a:ext cx="276796" cy="278606"/>
            </a:xfrm>
            <a:custGeom>
              <a:avLst/>
              <a:gdLst>
                <a:gd name="connsiteX0" fmla="*/ 115158 w 276796"/>
                <a:gd name="connsiteY0" fmla="*/ 95 h 278606"/>
                <a:gd name="connsiteX1" fmla="*/ 0 w 276796"/>
                <a:gd name="connsiteY1" fmla="*/ 114395 h 278606"/>
                <a:gd name="connsiteX2" fmla="*/ 0 w 276796"/>
                <a:gd name="connsiteY2" fmla="*/ 164402 h 278606"/>
                <a:gd name="connsiteX3" fmla="*/ 191 w 276796"/>
                <a:gd name="connsiteY3" fmla="*/ 167545 h 278606"/>
                <a:gd name="connsiteX4" fmla="*/ 0 w 276796"/>
                <a:gd name="connsiteY4" fmla="*/ 170688 h 278606"/>
                <a:gd name="connsiteX5" fmla="*/ 0 w 276796"/>
                <a:gd name="connsiteY5" fmla="*/ 278606 h 278606"/>
                <a:gd name="connsiteX6" fmla="*/ 115158 w 276796"/>
                <a:gd name="connsiteY6" fmla="*/ 278606 h 278606"/>
                <a:gd name="connsiteX7" fmla="*/ 154305 w 276796"/>
                <a:gd name="connsiteY7" fmla="*/ 278606 h 278606"/>
                <a:gd name="connsiteX8" fmla="*/ 276797 w 276796"/>
                <a:gd name="connsiteY8" fmla="*/ 278606 h 278606"/>
                <a:gd name="connsiteX9" fmla="*/ 276797 w 276796"/>
                <a:gd name="connsiteY9" fmla="*/ 0 h 278606"/>
                <a:gd name="connsiteX10" fmla="*/ 115158 w 276796"/>
                <a:gd name="connsiteY10" fmla="*/ 0 h 27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796" h="278606">
                  <a:moveTo>
                    <a:pt x="115158" y="95"/>
                  </a:moveTo>
                  <a:cubicBezTo>
                    <a:pt x="51816" y="95"/>
                    <a:pt x="0" y="51530"/>
                    <a:pt x="0" y="114395"/>
                  </a:cubicBezTo>
                  <a:lnTo>
                    <a:pt x="0" y="164402"/>
                  </a:lnTo>
                  <a:cubicBezTo>
                    <a:pt x="0" y="165449"/>
                    <a:pt x="95" y="166497"/>
                    <a:pt x="191" y="167545"/>
                  </a:cubicBezTo>
                  <a:cubicBezTo>
                    <a:pt x="95" y="168593"/>
                    <a:pt x="0" y="169640"/>
                    <a:pt x="0" y="170688"/>
                  </a:cubicBezTo>
                  <a:lnTo>
                    <a:pt x="0" y="278606"/>
                  </a:lnTo>
                  <a:lnTo>
                    <a:pt x="115158" y="278606"/>
                  </a:lnTo>
                  <a:lnTo>
                    <a:pt x="154305" y="278606"/>
                  </a:lnTo>
                  <a:lnTo>
                    <a:pt x="276797" y="278606"/>
                  </a:lnTo>
                  <a:lnTo>
                    <a:pt x="276797" y="0"/>
                  </a:lnTo>
                  <a:lnTo>
                    <a:pt x="115158" y="0"/>
                  </a:ln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A918E8A8-378C-4B35-8CB9-04D03B86D1E2}"/>
                </a:ext>
              </a:extLst>
            </p:cNvPr>
            <p:cNvSpPr/>
            <p:nvPr/>
          </p:nvSpPr>
          <p:spPr>
            <a:xfrm>
              <a:off x="4651074" y="3828367"/>
              <a:ext cx="633888" cy="734377"/>
            </a:xfrm>
            <a:custGeom>
              <a:avLst/>
              <a:gdLst>
                <a:gd name="connsiteX0" fmla="*/ 575024 w 633888"/>
                <a:gd name="connsiteY0" fmla="*/ 0 h 734377"/>
                <a:gd name="connsiteX1" fmla="*/ 472916 w 633888"/>
                <a:gd name="connsiteY1" fmla="*/ 0 h 734377"/>
                <a:gd name="connsiteX2" fmla="*/ 273463 w 633888"/>
                <a:gd name="connsiteY2" fmla="*/ 0 h 734377"/>
                <a:gd name="connsiteX3" fmla="*/ 247079 w 633888"/>
                <a:gd name="connsiteY3" fmla="*/ 0 h 734377"/>
                <a:gd name="connsiteX4" fmla="*/ 233648 w 633888"/>
                <a:gd name="connsiteY4" fmla="*/ 857 h 734377"/>
                <a:gd name="connsiteX5" fmla="*/ 82487 w 633888"/>
                <a:gd name="connsiteY5" fmla="*/ 1238 h 734377"/>
                <a:gd name="connsiteX6" fmla="*/ 762 w 633888"/>
                <a:gd name="connsiteY6" fmla="*/ 762 h 734377"/>
                <a:gd name="connsiteX7" fmla="*/ 762 w 633888"/>
                <a:gd name="connsiteY7" fmla="*/ 141637 h 734377"/>
                <a:gd name="connsiteX8" fmla="*/ 0 w 633888"/>
                <a:gd name="connsiteY8" fmla="*/ 141637 h 734377"/>
                <a:gd name="connsiteX9" fmla="*/ 0 w 633888"/>
                <a:gd name="connsiteY9" fmla="*/ 455771 h 734377"/>
                <a:gd name="connsiteX10" fmla="*/ 93250 w 633888"/>
                <a:gd name="connsiteY10" fmla="*/ 455771 h 734377"/>
                <a:gd name="connsiteX11" fmla="*/ 105346 w 633888"/>
                <a:gd name="connsiteY11" fmla="*/ 455771 h 734377"/>
                <a:gd name="connsiteX12" fmla="*/ 110776 w 633888"/>
                <a:gd name="connsiteY12" fmla="*/ 455771 h 734377"/>
                <a:gd name="connsiteX13" fmla="*/ 110776 w 633888"/>
                <a:gd name="connsiteY13" fmla="*/ 734378 h 734377"/>
                <a:gd name="connsiteX14" fmla="*/ 182309 w 633888"/>
                <a:gd name="connsiteY14" fmla="*/ 734378 h 734377"/>
                <a:gd name="connsiteX15" fmla="*/ 218504 w 633888"/>
                <a:gd name="connsiteY15" fmla="*/ 734378 h 734377"/>
                <a:gd name="connsiteX16" fmla="*/ 324993 w 633888"/>
                <a:gd name="connsiteY16" fmla="*/ 734378 h 734377"/>
                <a:gd name="connsiteX17" fmla="*/ 324993 w 633888"/>
                <a:gd name="connsiteY17" fmla="*/ 711232 h 734377"/>
                <a:gd name="connsiteX18" fmla="*/ 437674 w 633888"/>
                <a:gd name="connsiteY18" fmla="*/ 615029 h 734377"/>
                <a:gd name="connsiteX19" fmla="*/ 633889 w 633888"/>
                <a:gd name="connsiteY19" fmla="*/ 615029 h 734377"/>
                <a:gd name="connsiteX20" fmla="*/ 633889 w 633888"/>
                <a:gd name="connsiteY20" fmla="*/ 512731 h 734377"/>
                <a:gd name="connsiteX21" fmla="*/ 633889 w 633888"/>
                <a:gd name="connsiteY21" fmla="*/ 232886 h 734377"/>
                <a:gd name="connsiteX22" fmla="*/ 633889 w 633888"/>
                <a:gd name="connsiteY22" fmla="*/ 58769 h 734377"/>
                <a:gd name="connsiteX23" fmla="*/ 575024 w 633888"/>
                <a:gd name="connsiteY23" fmla="*/ 0 h 734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33888" h="734377">
                  <a:moveTo>
                    <a:pt x="575024" y="0"/>
                  </a:moveTo>
                  <a:lnTo>
                    <a:pt x="472916" y="0"/>
                  </a:lnTo>
                  <a:lnTo>
                    <a:pt x="273463" y="0"/>
                  </a:lnTo>
                  <a:lnTo>
                    <a:pt x="247079" y="0"/>
                  </a:lnTo>
                  <a:cubicBezTo>
                    <a:pt x="242506" y="0"/>
                    <a:pt x="238030" y="381"/>
                    <a:pt x="233648" y="857"/>
                  </a:cubicBezTo>
                  <a:lnTo>
                    <a:pt x="82487" y="1238"/>
                  </a:lnTo>
                  <a:lnTo>
                    <a:pt x="762" y="762"/>
                  </a:lnTo>
                  <a:lnTo>
                    <a:pt x="762" y="141637"/>
                  </a:lnTo>
                  <a:lnTo>
                    <a:pt x="0" y="141637"/>
                  </a:lnTo>
                  <a:lnTo>
                    <a:pt x="0" y="455771"/>
                  </a:lnTo>
                  <a:lnTo>
                    <a:pt x="93250" y="455771"/>
                  </a:lnTo>
                  <a:lnTo>
                    <a:pt x="105346" y="455771"/>
                  </a:lnTo>
                  <a:lnTo>
                    <a:pt x="110776" y="455771"/>
                  </a:lnTo>
                  <a:lnTo>
                    <a:pt x="110776" y="734378"/>
                  </a:lnTo>
                  <a:lnTo>
                    <a:pt x="182309" y="734378"/>
                  </a:lnTo>
                  <a:lnTo>
                    <a:pt x="218504" y="734378"/>
                  </a:lnTo>
                  <a:lnTo>
                    <a:pt x="324993" y="734378"/>
                  </a:lnTo>
                  <a:lnTo>
                    <a:pt x="324993" y="711232"/>
                  </a:lnTo>
                  <a:cubicBezTo>
                    <a:pt x="333756" y="656939"/>
                    <a:pt x="381000" y="615029"/>
                    <a:pt x="437674" y="615029"/>
                  </a:cubicBezTo>
                  <a:lnTo>
                    <a:pt x="633889" y="615029"/>
                  </a:lnTo>
                  <a:lnTo>
                    <a:pt x="633889" y="512731"/>
                  </a:lnTo>
                  <a:lnTo>
                    <a:pt x="633889" y="232886"/>
                  </a:lnTo>
                  <a:lnTo>
                    <a:pt x="633889" y="58769"/>
                  </a:lnTo>
                  <a:cubicBezTo>
                    <a:pt x="633699" y="26384"/>
                    <a:pt x="607314" y="0"/>
                    <a:pt x="575024" y="0"/>
                  </a:cubicBezTo>
                  <a:close/>
                </a:path>
              </a:pathLst>
            </a:custGeom>
            <a:solidFill>
              <a:srgbClr val="D1D3D4"/>
            </a:solidFill>
            <a:ln w="6350" cap="flat">
              <a:solidFill>
                <a:srgbClr val="FFFFFF"/>
              </a:solidFill>
              <a:prstDash val="solid"/>
              <a:miter lim="800000"/>
              <a:headEnd/>
              <a:tailEnd/>
            </a:ln>
          </p:spPr>
          <p:txBody>
            <a:bodyPr vert="horz" wrap="square" lIns="91440" tIns="45721" rIns="91440" bIns="45721" numCol="1" anchor="t" anchorCtr="0" compatLnSpc="1">
              <a:prstTxWarp prst="textNoShape">
                <a:avLst/>
              </a:prstTxWarp>
            </a:bodyPr>
            <a:lstStyle/>
            <a:p>
              <a:pPr fontAlgn="auto">
                <a:spcBef>
                  <a:spcPts val="0"/>
                </a:spcBef>
                <a:spcAft>
                  <a:spcPts val="0"/>
                </a:spcAft>
              </a:pPr>
              <a:endParaRPr lang="x-none" kern="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061388023"/>
      </p:ext>
    </p:extLst>
  </p:cSld>
  <p:clrMap bg1="lt1" tx1="dk1" bg2="lt2" tx2="dk2" accent1="accent1" accent2="accent2" accent3="accent3" accent4="accent4" accent5="accent5" accent6="accent6" hlink="hlink" folHlink="folHlink"/>
  <p:sldLayoutIdLst>
    <p:sldLayoutId id="2147488768" r:id="rId1"/>
    <p:sldLayoutId id="2147488769" r:id="rId2"/>
    <p:sldLayoutId id="2147488770" r:id="rId3"/>
    <p:sldLayoutId id="2147488771" r:id="rId4"/>
    <p:sldLayoutId id="2147488772" r:id="rId5"/>
  </p:sldLayoutIdLst>
  <p:hf hdr="0" ftr="0" dt="0"/>
  <p:txStyles>
    <p:titleStyle>
      <a:lvl1pPr marL="0" indent="0" algn="l" rtl="0" eaLnBrk="1" fontAlgn="base" hangingPunct="1">
        <a:spcBef>
          <a:spcPct val="0"/>
        </a:spcBef>
        <a:spcAft>
          <a:spcPct val="0"/>
        </a:spcAft>
        <a:defRPr sz="1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p:titleStyle>
    <p:body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p:bodyStyle>
    <p:otherStyle>
      <a:defPPr>
        <a:defRPr lang="fr-FR"/>
      </a:defPPr>
      <a:lvl1pPr marL="0" algn="l" defTabSz="440284" rtl="0" eaLnBrk="1" latinLnBrk="0" hangingPunct="1">
        <a:defRPr sz="1733" kern="1200">
          <a:solidFill>
            <a:schemeClr val="tx1"/>
          </a:solidFill>
          <a:latin typeface="+mn-lt"/>
          <a:ea typeface="+mn-ea"/>
          <a:cs typeface="+mn-cs"/>
        </a:defRPr>
      </a:lvl1pPr>
      <a:lvl2pPr marL="440284" algn="l" defTabSz="440284" rtl="0" eaLnBrk="1" latinLnBrk="0" hangingPunct="1">
        <a:defRPr sz="1733" kern="1200">
          <a:solidFill>
            <a:schemeClr val="tx1"/>
          </a:solidFill>
          <a:latin typeface="+mn-lt"/>
          <a:ea typeface="+mn-ea"/>
          <a:cs typeface="+mn-cs"/>
        </a:defRPr>
      </a:lvl2pPr>
      <a:lvl3pPr marL="880567" algn="l" defTabSz="440284" rtl="0" eaLnBrk="1" latinLnBrk="0" hangingPunct="1">
        <a:defRPr sz="1733" kern="1200">
          <a:solidFill>
            <a:schemeClr val="tx1"/>
          </a:solidFill>
          <a:latin typeface="+mn-lt"/>
          <a:ea typeface="+mn-ea"/>
          <a:cs typeface="+mn-cs"/>
        </a:defRPr>
      </a:lvl3pPr>
      <a:lvl4pPr marL="1320851" algn="l" defTabSz="440284" rtl="0" eaLnBrk="1" latinLnBrk="0" hangingPunct="1">
        <a:defRPr sz="1733" kern="1200">
          <a:solidFill>
            <a:schemeClr val="tx1"/>
          </a:solidFill>
          <a:latin typeface="+mn-lt"/>
          <a:ea typeface="+mn-ea"/>
          <a:cs typeface="+mn-cs"/>
        </a:defRPr>
      </a:lvl4pPr>
      <a:lvl5pPr marL="1761134" algn="l" defTabSz="440284" rtl="0" eaLnBrk="1" latinLnBrk="0" hangingPunct="1">
        <a:defRPr sz="1733" kern="1200">
          <a:solidFill>
            <a:schemeClr val="tx1"/>
          </a:solidFill>
          <a:latin typeface="+mn-lt"/>
          <a:ea typeface="+mn-ea"/>
          <a:cs typeface="+mn-cs"/>
        </a:defRPr>
      </a:lvl5pPr>
      <a:lvl6pPr marL="2201418" algn="l" defTabSz="440284" rtl="0" eaLnBrk="1" latinLnBrk="0" hangingPunct="1">
        <a:defRPr sz="1733" kern="1200">
          <a:solidFill>
            <a:schemeClr val="tx1"/>
          </a:solidFill>
          <a:latin typeface="+mn-lt"/>
          <a:ea typeface="+mn-ea"/>
          <a:cs typeface="+mn-cs"/>
        </a:defRPr>
      </a:lvl6pPr>
      <a:lvl7pPr marL="2641702" algn="l" defTabSz="440284" rtl="0" eaLnBrk="1" latinLnBrk="0" hangingPunct="1">
        <a:defRPr sz="1733" kern="1200">
          <a:solidFill>
            <a:schemeClr val="tx1"/>
          </a:solidFill>
          <a:latin typeface="+mn-lt"/>
          <a:ea typeface="+mn-ea"/>
          <a:cs typeface="+mn-cs"/>
        </a:defRPr>
      </a:lvl7pPr>
      <a:lvl8pPr marL="3081985" algn="l" defTabSz="440284" rtl="0" eaLnBrk="1" latinLnBrk="0" hangingPunct="1">
        <a:defRPr sz="1733" kern="1200">
          <a:solidFill>
            <a:schemeClr val="tx1"/>
          </a:solidFill>
          <a:latin typeface="+mn-lt"/>
          <a:ea typeface="+mn-ea"/>
          <a:cs typeface="+mn-cs"/>
        </a:defRPr>
      </a:lvl8pPr>
      <a:lvl9pPr marL="3522269" algn="l" defTabSz="440284" rtl="0" eaLnBrk="1" latinLnBrk="0" hangingPunct="1">
        <a:defRPr sz="17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27ED9C8-F09A-4D9E-BEC0-4725162E21FF}" type="datetimeFigureOut">
              <a:rPr lang="en-US" smtClean="0"/>
              <a:t>9/5/2022</a:t>
            </a:fld>
            <a:endParaRPr lang="en-US"/>
          </a:p>
        </p:txBody>
      </p:sp>
      <p:sp>
        <p:nvSpPr>
          <p:cNvPr id="5" name="Footer Placeholder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8C7D807A-D3EC-4DEA-86E2-120E4093F1A6}" type="slidenum">
              <a:rPr lang="en-US" smtClean="0"/>
              <a:t>‹#›</a:t>
            </a:fld>
            <a:endParaRPr lang="en-US"/>
          </a:p>
        </p:txBody>
      </p:sp>
    </p:spTree>
    <p:extLst>
      <p:ext uri="{BB962C8B-B14F-4D97-AF65-F5344CB8AC3E}">
        <p14:creationId xmlns:p14="http://schemas.microsoft.com/office/powerpoint/2010/main" val="1445922642"/>
      </p:ext>
    </p:extLst>
  </p:cSld>
  <p:clrMap bg1="lt1" tx1="dk1" bg2="lt2" tx2="dk2" accent1="accent1" accent2="accent2" accent3="accent3" accent4="accent4" accent5="accent5" accent6="accent6" hlink="hlink" folHlink="folHlink"/>
  <p:txStyles>
    <p:titleStyle>
      <a:lvl1pPr algn="l" defTabSz="742950" rtl="0" eaLnBrk="1" latinLnBrk="0" hangingPunct="1">
        <a:lnSpc>
          <a:spcPct val="90000"/>
        </a:lnSpc>
        <a:spcBef>
          <a:spcPct val="0"/>
        </a:spcBef>
        <a:buNone/>
        <a:defRPr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sz="1463" kern="1200">
          <a:solidFill>
            <a:schemeClr val="tx1"/>
          </a:solidFill>
          <a:latin typeface="+mn-lt"/>
          <a:ea typeface="+mn-ea"/>
          <a:cs typeface="+mn-cs"/>
        </a:defRPr>
      </a:lvl9pPr>
    </p:bodyStyle>
    <p:otherStyle>
      <a:defPPr>
        <a:defRPr lang="en-US"/>
      </a:defPPr>
      <a:lvl1pPr marL="0" algn="l" defTabSz="742950" rtl="0" eaLnBrk="1" latinLnBrk="0" hangingPunct="1">
        <a:defRPr sz="1463" kern="1200">
          <a:solidFill>
            <a:schemeClr val="tx1"/>
          </a:solidFill>
          <a:latin typeface="+mn-lt"/>
          <a:ea typeface="+mn-ea"/>
          <a:cs typeface="+mn-cs"/>
        </a:defRPr>
      </a:lvl1pPr>
      <a:lvl2pPr marL="371475" algn="l" defTabSz="742950" rtl="0" eaLnBrk="1" latinLnBrk="0" hangingPunct="1">
        <a:defRPr sz="1463" kern="1200">
          <a:solidFill>
            <a:schemeClr val="tx1"/>
          </a:solidFill>
          <a:latin typeface="+mn-lt"/>
          <a:ea typeface="+mn-ea"/>
          <a:cs typeface="+mn-cs"/>
        </a:defRPr>
      </a:lvl2pPr>
      <a:lvl3pPr marL="742950" algn="l" defTabSz="742950" rtl="0" eaLnBrk="1" latinLnBrk="0" hangingPunct="1">
        <a:defRPr sz="1463" kern="1200">
          <a:solidFill>
            <a:schemeClr val="tx1"/>
          </a:solidFill>
          <a:latin typeface="+mn-lt"/>
          <a:ea typeface="+mn-ea"/>
          <a:cs typeface="+mn-cs"/>
        </a:defRPr>
      </a:lvl3pPr>
      <a:lvl4pPr marL="1114425" algn="l" defTabSz="742950" rtl="0" eaLnBrk="1" latinLnBrk="0" hangingPunct="1">
        <a:defRPr sz="1463" kern="1200">
          <a:solidFill>
            <a:schemeClr val="tx1"/>
          </a:solidFill>
          <a:latin typeface="+mn-lt"/>
          <a:ea typeface="+mn-ea"/>
          <a:cs typeface="+mn-cs"/>
        </a:defRPr>
      </a:lvl4pPr>
      <a:lvl5pPr marL="1485900" algn="l" defTabSz="742950" rtl="0" eaLnBrk="1" latinLnBrk="0" hangingPunct="1">
        <a:defRPr sz="1463" kern="1200">
          <a:solidFill>
            <a:schemeClr val="tx1"/>
          </a:solidFill>
          <a:latin typeface="+mn-lt"/>
          <a:ea typeface="+mn-ea"/>
          <a:cs typeface="+mn-cs"/>
        </a:defRPr>
      </a:lvl5pPr>
      <a:lvl6pPr marL="1857375" algn="l" defTabSz="742950" rtl="0" eaLnBrk="1" latinLnBrk="0" hangingPunct="1">
        <a:defRPr sz="1463" kern="1200">
          <a:solidFill>
            <a:schemeClr val="tx1"/>
          </a:solidFill>
          <a:latin typeface="+mn-lt"/>
          <a:ea typeface="+mn-ea"/>
          <a:cs typeface="+mn-cs"/>
        </a:defRPr>
      </a:lvl6pPr>
      <a:lvl7pPr marL="2228850" algn="l" defTabSz="742950" rtl="0" eaLnBrk="1" latinLnBrk="0" hangingPunct="1">
        <a:defRPr sz="1463" kern="1200">
          <a:solidFill>
            <a:schemeClr val="tx1"/>
          </a:solidFill>
          <a:latin typeface="+mn-lt"/>
          <a:ea typeface="+mn-ea"/>
          <a:cs typeface="+mn-cs"/>
        </a:defRPr>
      </a:lvl7pPr>
      <a:lvl8pPr marL="2600325" algn="l" defTabSz="742950" rtl="0" eaLnBrk="1" latinLnBrk="0" hangingPunct="1">
        <a:defRPr sz="1463" kern="1200">
          <a:solidFill>
            <a:schemeClr val="tx1"/>
          </a:solidFill>
          <a:latin typeface="+mn-lt"/>
          <a:ea typeface="+mn-ea"/>
          <a:cs typeface="+mn-cs"/>
        </a:defRPr>
      </a:lvl8pPr>
      <a:lvl9pPr marL="2971800" algn="l" defTabSz="742950" rtl="0" eaLnBrk="1" latinLnBrk="0" hangingPunct="1">
        <a:defRPr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1.png"/></Relationships>
</file>

<file path=ppt/slides/_rels/slide1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6.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14.xml"/><Relationship Id="rId4" Type="http://schemas.openxmlformats.org/officeDocument/2006/relationships/image" Target="../media/image174.emf"/></Relationships>
</file>

<file path=ppt/slides/_rels/slide19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14.xml"/><Relationship Id="rId4" Type="http://schemas.openxmlformats.org/officeDocument/2006/relationships/image" Target="../media/image177.emf"/></Relationships>
</file>

<file path=ppt/slides/_rels/slide195.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14.xml"/><Relationship Id="rId4" Type="http://schemas.openxmlformats.org/officeDocument/2006/relationships/image" Target="../media/image180.emf"/></Relationships>
</file>

<file path=ppt/slides/_rels/slide19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14.xml"/><Relationship Id="rId4" Type="http://schemas.openxmlformats.org/officeDocument/2006/relationships/image" Target="../media/image183.emf"/></Relationships>
</file>

<file path=ppt/slides/_rels/slide197.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image" Target="../media/image184.png"/><Relationship Id="rId1" Type="http://schemas.openxmlformats.org/officeDocument/2006/relationships/slideLayout" Target="../slideLayouts/slideLayout14.xml"/><Relationship Id="rId4" Type="http://schemas.openxmlformats.org/officeDocument/2006/relationships/image" Target="../media/image186.emf"/></Relationships>
</file>

<file path=ppt/slides/_rels/slide198.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4.xml"/><Relationship Id="rId4" Type="http://schemas.openxmlformats.org/officeDocument/2006/relationships/image" Target="../media/image189.emf"/></Relationships>
</file>

<file path=ppt/slides/_rels/slide199.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14.xml"/><Relationship Id="rId4" Type="http://schemas.openxmlformats.org/officeDocument/2006/relationships/image" Target="../media/image19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0.png"/></Relationships>
</file>

<file path=ppt/slides/_rels/slide200.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image" Target="../media/image193.png"/><Relationship Id="rId1" Type="http://schemas.openxmlformats.org/officeDocument/2006/relationships/slideLayout" Target="../slideLayouts/slideLayout14.xml"/><Relationship Id="rId4" Type="http://schemas.openxmlformats.org/officeDocument/2006/relationships/image" Target="../media/image195.emf"/></Relationships>
</file>

<file path=ppt/slides/_rels/slide20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14.xml"/><Relationship Id="rId4" Type="http://schemas.openxmlformats.org/officeDocument/2006/relationships/image" Target="../media/image198.emf"/></Relationships>
</file>

<file path=ppt/slides/_rels/slide20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14.xml"/><Relationship Id="rId4" Type="http://schemas.openxmlformats.org/officeDocument/2006/relationships/image" Target="../media/image201.emf"/></Relationships>
</file>

<file path=ppt/slides/_rels/slide20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14.xml"/><Relationship Id="rId4" Type="http://schemas.openxmlformats.org/officeDocument/2006/relationships/image" Target="../media/image204.emf"/></Relationships>
</file>

<file path=ppt/slides/_rels/slide204.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4.xml"/><Relationship Id="rId4" Type="http://schemas.openxmlformats.org/officeDocument/2006/relationships/image" Target="../media/image207.emf"/></Relationships>
</file>

<file path=ppt/slides/_rels/slide20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14.xml"/><Relationship Id="rId4" Type="http://schemas.openxmlformats.org/officeDocument/2006/relationships/image" Target="../media/image210.emf"/></Relationships>
</file>

<file path=ppt/slides/_rels/slide206.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4.xml"/><Relationship Id="rId4" Type="http://schemas.openxmlformats.org/officeDocument/2006/relationships/image" Target="../media/image213.emf"/></Relationships>
</file>

<file path=ppt/slides/_rels/slide20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14.xml"/><Relationship Id="rId4" Type="http://schemas.openxmlformats.org/officeDocument/2006/relationships/image" Target="../media/image216.emf"/></Relationships>
</file>

<file path=ppt/slides/_rels/slide208.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png"/><Relationship Id="rId1" Type="http://schemas.openxmlformats.org/officeDocument/2006/relationships/slideLayout" Target="../slideLayouts/slideLayout14.xml"/><Relationship Id="rId4" Type="http://schemas.openxmlformats.org/officeDocument/2006/relationships/image" Target="../media/image219.emf"/></Relationships>
</file>

<file path=ppt/slides/_rels/slide20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21.png"/><Relationship Id="rId1" Type="http://schemas.openxmlformats.org/officeDocument/2006/relationships/slideLayout" Target="../slideLayouts/slideLayout14.xml"/><Relationship Id="rId4" Type="http://schemas.openxmlformats.org/officeDocument/2006/relationships/image" Target="../media/image223.emf"/></Relationships>
</file>

<file path=ppt/slides/_rels/slide21.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210.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14.xml"/><Relationship Id="rId4" Type="http://schemas.openxmlformats.org/officeDocument/2006/relationships/image" Target="../media/image226.emf"/></Relationships>
</file>

<file path=ppt/slides/_rels/slide21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4.xml"/><Relationship Id="rId4" Type="http://schemas.openxmlformats.org/officeDocument/2006/relationships/image" Target="../media/image229.emf"/></Relationships>
</file>

<file path=ppt/slides/_rels/slide212.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4.xml"/><Relationship Id="rId4" Type="http://schemas.openxmlformats.org/officeDocument/2006/relationships/image" Target="../media/image232.emf"/></Relationships>
</file>

<file path=ppt/slides/_rels/slide21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33.png"/><Relationship Id="rId1" Type="http://schemas.openxmlformats.org/officeDocument/2006/relationships/slideLayout" Target="../slideLayouts/slideLayout14.xml"/><Relationship Id="rId4" Type="http://schemas.openxmlformats.org/officeDocument/2006/relationships/image" Target="../media/image235.emf"/></Relationships>
</file>

<file path=ppt/slides/_rels/slide21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4.xml"/><Relationship Id="rId4" Type="http://schemas.openxmlformats.org/officeDocument/2006/relationships/image" Target="../media/image238.emf"/></Relationships>
</file>

<file path=ppt/slides/_rels/slide21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image" Target="../media/image239.png"/><Relationship Id="rId1" Type="http://schemas.openxmlformats.org/officeDocument/2006/relationships/slideLayout" Target="../slideLayouts/slideLayout14.xml"/><Relationship Id="rId4" Type="http://schemas.openxmlformats.org/officeDocument/2006/relationships/image" Target="../media/image241.emf"/></Relationships>
</file>

<file path=ppt/slides/_rels/slide216.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4.xml"/><Relationship Id="rId4" Type="http://schemas.openxmlformats.org/officeDocument/2006/relationships/image" Target="../media/image244.emf"/></Relationships>
</file>

<file path=ppt/slides/_rels/slide217.xml.rels><?xml version="1.0" encoding="UTF-8" standalone="yes"?>
<Relationships xmlns="http://schemas.openxmlformats.org/package/2006/relationships"><Relationship Id="rId3" Type="http://schemas.openxmlformats.org/officeDocument/2006/relationships/image" Target="../media/image246.png"/><Relationship Id="rId2" Type="http://schemas.openxmlformats.org/officeDocument/2006/relationships/image" Target="../media/image245.png"/><Relationship Id="rId1" Type="http://schemas.openxmlformats.org/officeDocument/2006/relationships/slideLayout" Target="../slideLayouts/slideLayout14.xml"/><Relationship Id="rId4" Type="http://schemas.openxmlformats.org/officeDocument/2006/relationships/image" Target="../media/image247.emf"/></Relationships>
</file>

<file path=ppt/slides/_rels/slide21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png"/><Relationship Id="rId1" Type="http://schemas.openxmlformats.org/officeDocument/2006/relationships/slideLayout" Target="../slideLayouts/slideLayout14.xml"/><Relationship Id="rId4" Type="http://schemas.openxmlformats.org/officeDocument/2006/relationships/image" Target="../media/image250.emf"/></Relationships>
</file>

<file path=ppt/slides/_rels/slide219.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png"/><Relationship Id="rId1" Type="http://schemas.openxmlformats.org/officeDocument/2006/relationships/slideLayout" Target="../slideLayouts/slideLayout14.xml"/><Relationship Id="rId4" Type="http://schemas.openxmlformats.org/officeDocument/2006/relationships/image" Target="../media/image253.emf"/></Relationships>
</file>

<file path=ppt/slides/_rels/slide22.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220.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slide" Target="slide7.xml"/><Relationship Id="rId7" Type="http://schemas.openxmlformats.org/officeDocument/2006/relationships/slide" Target="slide73.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65.xml"/><Relationship Id="rId5" Type="http://schemas.openxmlformats.org/officeDocument/2006/relationships/slide" Target="slide40.xml"/><Relationship Id="rId4" Type="http://schemas.openxmlformats.org/officeDocument/2006/relationships/slide" Target="slide38.xml"/></Relationships>
</file>

<file path=ppt/slides/_rels/slide30.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hyperlink" Target="https://app.powerbi.com/groups/me/reports/32091d82-28cb-4f8c-80d0-c6987332500c/?pbi_source=PowerPoint" TargetMode="External"/><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3" Type="http://schemas.openxmlformats.org/officeDocument/2006/relationships/hyperlink" Target="https://core-parallelrun-publicationtool.jao.eu/validationReductions" TargetMode="External"/><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jao.eu/kpi-reports"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71.png"/></Relationships>
</file>

<file path=ppt/slides/_rels/slide43.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hyperlink" Target="https://app.powerbi.com/groups/me/reports/1277fc61-6284-4fdc-8bae-deba11ab1b07/?pbi_source=PowerPoint"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84.png"/></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2.xml"/><Relationship Id="rId1" Type="http://schemas.openxmlformats.org/officeDocument/2006/relationships/slideLayout" Target="../slideLayouts/slideLayout1.xml"/><Relationship Id="rId4" Type="http://schemas.openxmlformats.org/officeDocument/2006/relationships/image" Target="../media/image88.png"/></Relationships>
</file>

<file path=ppt/slides/_rels/slide5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94.png"/></Relationships>
</file>

<file path=ppt/slides/_rels/slide5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96.png"/></Relationships>
</file>

<file path=ppt/slides/_rels/slide5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hyperlink" Target="https://www.jao.eu/core-fb-da-parallel-run-0"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www.bmwi.de/Redaktion/DE/Downloads/A/aktionsplan-gebotszone.pdf?__blob=publicationFile&amp;v=4" TargetMode="External"/><Relationship Id="rId4" Type="http://schemas.openxmlformats.org/officeDocument/2006/relationships/hyperlink" Target="https://www.bmk.gv.at/dam/jcr:bb4181fc-41cd-4c96-9f68-26350c69f712/Action_Plan_Austria.pdf"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06.png"/></Relationships>
</file>

<file path=ppt/slides/_rels/slide6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70.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hyperlink" Target="https://app.powerbi.com/groups/me/reports/0c322f08-439d-491f-85bf-5c919491c3f9/?pbi_source=PowerPoint" TargetMode="External"/><Relationship Id="rId2" Type="http://schemas.openxmlformats.org/officeDocument/2006/relationships/notesSlide" Target="../notesSlides/notesSlide65.xml"/><Relationship Id="rId1" Type="http://schemas.openxmlformats.org/officeDocument/2006/relationships/slideLayout" Target="../slideLayouts/slideLayout10.xml"/><Relationship Id="rId4" Type="http://schemas.openxmlformats.org/officeDocument/2006/relationships/image" Target="../media/image117.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hyperlink" Target="https://app.powerbi.com/groups/me/reports/5168d102-dea1-444b-b1c0-4ddef8b34154/?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9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p:txBody>
          <a:bodyPr vert="horz" lIns="91440" tIns="45720" rIns="91440" bIns="45720" rtlCol="0" anchor="t">
            <a:noAutofit/>
          </a:bodyPr>
          <a:lstStyle/>
          <a:p>
            <a:r>
              <a:rPr lang="en-US" dirty="0"/>
              <a:t>Core Parallel Run KPI report </a:t>
            </a:r>
          </a:p>
          <a:p>
            <a:r>
              <a:rPr lang="de-DE" dirty="0">
                <a:ea typeface="Arial Unicode MS"/>
                <a:cs typeface="Arial"/>
              </a:rPr>
              <a:t>March 2022</a:t>
            </a:r>
            <a:endParaRPr lang="en-US" dirty="0">
              <a:ea typeface="Arial Unicode MS"/>
              <a:cs typeface="Arial"/>
            </a:endParaRPr>
          </a:p>
        </p:txBody>
      </p:sp>
      <p:sp>
        <p:nvSpPr>
          <p:cNvPr id="4" name="Text Placeholder 3"/>
          <p:cNvSpPr>
            <a:spLocks noGrp="1"/>
          </p:cNvSpPr>
          <p:nvPr>
            <p:ph type="body" sz="quarter" idx="12"/>
          </p:nvPr>
        </p:nvSpPr>
        <p:spPr/>
        <p:txBody>
          <a:bodyPr/>
          <a:lstStyle/>
          <a:p>
            <a:r>
              <a:rPr lang="en-US" dirty="0"/>
              <a:t>Core FB MC </a:t>
            </a:r>
          </a:p>
        </p:txBody>
      </p:sp>
    </p:spTree>
    <p:extLst>
      <p:ext uri="{BB962C8B-B14F-4D97-AF65-F5344CB8AC3E}">
        <p14:creationId xmlns:p14="http://schemas.microsoft.com/office/powerpoint/2010/main" val="379025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0808852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1396600C-F61E-DC2F-9D05-65F7C684833E}"/>
              </a:ext>
            </a:extLst>
          </p:cNvPr>
          <p:cNvSpPr txBox="1"/>
          <p:nvPr/>
        </p:nvSpPr>
        <p:spPr>
          <a:xfrm>
            <a:off x="635000" y="889000"/>
            <a:ext cx="10160000" cy="369332"/>
          </a:xfrm>
          <a:prstGeom prst="rect">
            <a:avLst/>
          </a:prstGeom>
          <a:noFill/>
        </p:spPr>
        <p:txBody>
          <a:bodyPr vert="horz" rtlCol="0">
            <a:spAutoFit/>
          </a:bodyPr>
          <a:lstStyle/>
          <a:p>
            <a:r>
              <a:rPr lang="sl-SI"/>
              <a:t>BD20220328</a:t>
            </a:r>
          </a:p>
        </p:txBody>
      </p:sp>
      <p:pic>
        <p:nvPicPr>
          <p:cNvPr id="9" name="Picture 8">
            <a:extLst>
              <a:ext uri="{FF2B5EF4-FFF2-40B4-BE49-F238E27FC236}">
                <a16:creationId xmlns:a16="http://schemas.microsoft.com/office/drawing/2014/main" id="{B2166241-DE8D-E940-7823-5DFDACC91F88}"/>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BDD42262-F3FD-3946-0647-F47BFA3944D9}"/>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16832001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2F06DE1-DEFE-F5BE-6AB7-C9496E581F1B}"/>
              </a:ext>
            </a:extLst>
          </p:cNvPr>
          <p:cNvSpPr txBox="1"/>
          <p:nvPr/>
        </p:nvSpPr>
        <p:spPr>
          <a:xfrm>
            <a:off x="635000" y="889000"/>
            <a:ext cx="10160000" cy="369332"/>
          </a:xfrm>
          <a:prstGeom prst="rect">
            <a:avLst/>
          </a:prstGeom>
          <a:noFill/>
        </p:spPr>
        <p:txBody>
          <a:bodyPr vert="horz" rtlCol="0">
            <a:spAutoFit/>
          </a:bodyPr>
          <a:lstStyle/>
          <a:p>
            <a:r>
              <a:rPr lang="sl-SI"/>
              <a:t>BD20220329</a:t>
            </a:r>
          </a:p>
        </p:txBody>
      </p:sp>
      <p:pic>
        <p:nvPicPr>
          <p:cNvPr id="9" name="Picture 8">
            <a:extLst>
              <a:ext uri="{FF2B5EF4-FFF2-40B4-BE49-F238E27FC236}">
                <a16:creationId xmlns:a16="http://schemas.microsoft.com/office/drawing/2014/main" id="{C1B0DF37-3EFA-1643-9752-2BE10C2CA1A3}"/>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399423BA-9669-22F0-41A9-CB4D4F766FF8}"/>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56954435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309F3FB3-2DBE-C73A-08C2-B4E33049ACF6}"/>
              </a:ext>
            </a:extLst>
          </p:cNvPr>
          <p:cNvSpPr txBox="1"/>
          <p:nvPr/>
        </p:nvSpPr>
        <p:spPr>
          <a:xfrm>
            <a:off x="635000" y="889000"/>
            <a:ext cx="10160000" cy="369332"/>
          </a:xfrm>
          <a:prstGeom prst="rect">
            <a:avLst/>
          </a:prstGeom>
          <a:noFill/>
        </p:spPr>
        <p:txBody>
          <a:bodyPr vert="horz" rtlCol="0">
            <a:spAutoFit/>
          </a:bodyPr>
          <a:lstStyle/>
          <a:p>
            <a:r>
              <a:rPr lang="sl-SI"/>
              <a:t>BD20220330</a:t>
            </a:r>
          </a:p>
        </p:txBody>
      </p:sp>
      <p:pic>
        <p:nvPicPr>
          <p:cNvPr id="9" name="Picture 8">
            <a:extLst>
              <a:ext uri="{FF2B5EF4-FFF2-40B4-BE49-F238E27FC236}">
                <a16:creationId xmlns:a16="http://schemas.microsoft.com/office/drawing/2014/main" id="{6B1EE63E-6133-BAE8-A04F-8FD64C039B45}"/>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3CE78C55-F83E-413E-ED25-228BAB0FA7F0}"/>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33189112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20301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4E41BD0-E829-1BD7-DC4C-AFFF5E63CCAE}"/>
              </a:ext>
            </a:extLst>
          </p:cNvPr>
          <p:cNvGraphicFramePr>
            <a:graphicFrameLocks noGrp="1"/>
          </p:cNvGraphicFramePr>
          <p:nvPr>
            <p:extLst>
              <p:ext uri="{D42A27DB-BD31-4B8C-83A1-F6EECF244321}">
                <p14:modId xmlns:p14="http://schemas.microsoft.com/office/powerpoint/2010/main" val="4037365241"/>
              </p:ext>
            </p:extLst>
          </p:nvPr>
        </p:nvGraphicFramePr>
        <p:xfrm>
          <a:off x="1029660" y="1079497"/>
          <a:ext cx="8037499" cy="5490354"/>
        </p:xfrm>
        <a:graphic>
          <a:graphicData uri="http://schemas.openxmlformats.org/drawingml/2006/table">
            <a:tbl>
              <a:tblPr/>
              <a:tblGrid>
                <a:gridCol w="6236578">
                  <a:extLst>
                    <a:ext uri="{9D8B030D-6E8A-4147-A177-3AD203B41FA5}">
                      <a16:colId xmlns:a16="http://schemas.microsoft.com/office/drawing/2014/main" val="844786477"/>
                    </a:ext>
                  </a:extLst>
                </a:gridCol>
                <a:gridCol w="1329768">
                  <a:extLst>
                    <a:ext uri="{9D8B030D-6E8A-4147-A177-3AD203B41FA5}">
                      <a16:colId xmlns:a16="http://schemas.microsoft.com/office/drawing/2014/main" val="3220900106"/>
                    </a:ext>
                  </a:extLst>
                </a:gridCol>
                <a:gridCol w="471153">
                  <a:extLst>
                    <a:ext uri="{9D8B030D-6E8A-4147-A177-3AD203B41FA5}">
                      <a16:colId xmlns:a16="http://schemas.microsoft.com/office/drawing/2014/main" val="3345856464"/>
                    </a:ext>
                  </a:extLst>
                </a:gridCol>
              </a:tblGrid>
              <a:tr h="144483">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52998097"/>
                  </a:ext>
                </a:extLst>
              </a:tr>
              <a:tr h="144483">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728,81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17981547"/>
                  </a:ext>
                </a:extLst>
              </a:tr>
              <a:tr h="144483">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176,94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0597768"/>
                  </a:ext>
                </a:extLst>
              </a:tr>
              <a:tr h="144483">
                <a:tc>
                  <a:txBody>
                    <a:bodyPr/>
                    <a:lstStyle/>
                    <a:p>
                      <a:pPr algn="l" fontAlgn="b"/>
                      <a:r>
                        <a:rPr lang="sl-SI" sz="700" b="0" i="0" u="none" strike="noStrike">
                          <a:solidFill>
                            <a:srgbClr val="000000"/>
                          </a:solidFill>
                          <a:effectLst/>
                          <a:latin typeface="Arial" panose="020B0604020202020204" pitchFamily="34" charset="0"/>
                        </a:rPr>
                        <a:t>[D8-PL] Krajnik - Vierraden 1 [OPP] [PL] / N-1 Mikulowa - Pasikurowice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248902830"/>
                  </a:ext>
                </a:extLst>
              </a:tr>
              <a:tr h="14448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728,81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055841341"/>
                  </a:ext>
                </a:extLst>
              </a:tr>
              <a:tr h="144483">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8511657"/>
                  </a:ext>
                </a:extLst>
              </a:tr>
              <a:tr h="144483">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192,12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46466644"/>
                  </a:ext>
                </a:extLst>
              </a:tr>
              <a:tr h="144483">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553578383"/>
                  </a:ext>
                </a:extLst>
              </a:tr>
              <a:tr h="14448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831,34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04866257"/>
                  </a:ext>
                </a:extLst>
              </a:tr>
              <a:tr h="14448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422,08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599201749"/>
                  </a:ext>
                </a:extLst>
              </a:tr>
              <a:tr h="144483">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2610162"/>
                  </a:ext>
                </a:extLst>
              </a:tr>
              <a:tr h="144483">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8250630"/>
                  </a:ext>
                </a:extLst>
              </a:tr>
              <a:tr h="14448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73430348"/>
                  </a:ext>
                </a:extLst>
              </a:tr>
              <a:tr h="144483">
                <a:tc>
                  <a:txBody>
                    <a:bodyPr/>
                    <a:lstStyle/>
                    <a:p>
                      <a:pPr algn="l" fontAlgn="b"/>
                      <a:r>
                        <a:rPr lang="de-DE" sz="700" b="0" i="0" u="none" strike="noStrike">
                          <a:solidFill>
                            <a:srgbClr val="000000"/>
                          </a:solidFill>
                          <a:effectLst/>
                          <a:latin typeface="Arial" panose="020B0604020202020204" pitchFamily="34" charset="0"/>
                        </a:rPr>
                        <a:t>[D7-D7] Paffendorf - Y Paffendorf SECHTM S [DIR] / N-1 Sechtem - Paffendorf - Oberzier SECHTM 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219,85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642353489"/>
                  </a:ext>
                </a:extLst>
              </a:tr>
              <a:tr h="144483">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9600254"/>
                  </a:ext>
                </a:extLst>
              </a:tr>
              <a:tr h="144483">
                <a:tc>
                  <a:txBody>
                    <a:bodyPr/>
                    <a:lstStyle/>
                    <a:p>
                      <a:pPr algn="l" fontAlgn="b"/>
                      <a:r>
                        <a:rPr lang="sl-SI" sz="700" b="0" i="0" u="none" strike="noStrike">
                          <a:solidFill>
                            <a:srgbClr val="000000"/>
                          </a:solidFill>
                          <a:effectLst/>
                          <a:latin typeface="Arial" panose="020B0604020202020204" pitchFamily="34" charset="0"/>
                        </a:rPr>
                        <a:t>[NL-D2] Meeden-Diele  380 Z [OPP] [NL] / N-1 Diele - Meeden WEISS/W</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6413427"/>
                  </a:ext>
                </a:extLst>
              </a:tr>
              <a:tr h="144483">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613906284"/>
                  </a:ext>
                </a:extLst>
              </a:tr>
              <a:tr h="14448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66817775"/>
                  </a:ext>
                </a:extLst>
              </a:tr>
              <a:tr h="144483">
                <a:tc>
                  <a:txBody>
                    <a:bodyPr/>
                    <a:lstStyle/>
                    <a:p>
                      <a:pPr algn="l" fontAlgn="b"/>
                      <a:r>
                        <a:rPr lang="de-DE" sz="700" b="0" i="0" u="none" strike="noStrike">
                          <a:solidFill>
                            <a:srgbClr val="000000"/>
                          </a:solidFill>
                          <a:effectLst/>
                          <a:latin typeface="Arial" panose="020B0604020202020204" pitchFamily="34" charset="0"/>
                        </a:rPr>
                        <a:t>[D7-D7] Paffendorf - Y Paffendorf SECHTM S [DIR] / N-1 Sechtem - Paffendorf - Oberzier SECHTM 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161,72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651135008"/>
                  </a:ext>
                </a:extLst>
              </a:tr>
              <a:tr h="144483">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716,38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40620265"/>
                  </a:ext>
                </a:extLst>
              </a:tr>
              <a:tr h="144483">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9571057"/>
                  </a:ext>
                </a:extLst>
              </a:tr>
              <a:tr h="14448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716,38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441764355"/>
                  </a:ext>
                </a:extLst>
              </a:tr>
              <a:tr h="144483">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458,39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7683052"/>
                  </a:ext>
                </a:extLst>
              </a:tr>
              <a:tr h="144483">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256,67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9781617"/>
                  </a:ext>
                </a:extLst>
              </a:tr>
              <a:tr h="14448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458,39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144296894"/>
                  </a:ext>
                </a:extLst>
              </a:tr>
              <a:tr h="14448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3444775062"/>
                  </a:ext>
                </a:extLst>
              </a:tr>
              <a:tr h="144483">
                <a:tc>
                  <a:txBody>
                    <a:bodyPr/>
                    <a:lstStyle/>
                    <a:p>
                      <a:pPr algn="l" fontAlgn="b"/>
                      <a:r>
                        <a:rPr lang="sl-SI" sz="700" b="0" i="0" u="none" strike="noStrike">
                          <a:solidFill>
                            <a:srgbClr val="000000"/>
                          </a:solidFill>
                          <a:effectLst/>
                          <a:latin typeface="Arial" panose="020B0604020202020204" pitchFamily="34" charset="0"/>
                        </a:rPr>
                        <a:t>[D7-D7] Paffendorf - Rommerskirchen PAFFEN S [OPP] / N-1 Halfeshof - Opladen LEICHL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626906698"/>
                  </a:ext>
                </a:extLst>
              </a:tr>
              <a:tr h="144483">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2308026"/>
                  </a:ext>
                </a:extLst>
              </a:tr>
              <a:tr h="14448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5595068"/>
                  </a:ext>
                </a:extLst>
              </a:tr>
              <a:tr h="144483">
                <a:tc>
                  <a:txBody>
                    <a:bodyPr/>
                    <a:lstStyle/>
                    <a:p>
                      <a:pPr algn="l" fontAlgn="b"/>
                      <a:r>
                        <a:rPr lang="en-US" sz="700" b="0" i="0" u="none" strike="noStrike">
                          <a:solidFill>
                            <a:srgbClr val="000000"/>
                          </a:solidFill>
                          <a:effectLst/>
                          <a:latin typeface="Arial" panose="020B0604020202020204" pitchFamily="34" charset="0"/>
                        </a:rPr>
                        <a:t>[BE-FR] Achene - Lonny 380.19 [DIR] [BE] / N-1 Avelgem - Mastaing 380.79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83821631"/>
                  </a:ext>
                </a:extLst>
              </a:tr>
              <a:tr h="144483">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0722540"/>
                  </a:ext>
                </a:extLst>
              </a:tr>
              <a:tr h="14448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92,48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1173537"/>
                  </a:ext>
                </a:extLst>
              </a:tr>
              <a:tr h="144483">
                <a:tc>
                  <a:txBody>
                    <a:bodyPr/>
                    <a:lstStyle/>
                    <a:p>
                      <a:pPr algn="l" fontAlgn="b"/>
                      <a:r>
                        <a:rPr lang="nb-NO" sz="700" b="0" i="0" u="none" strike="noStrike" dirty="0">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498937414"/>
                  </a:ext>
                </a:extLst>
              </a:tr>
              <a:tr h="144483">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2275079"/>
                  </a:ext>
                </a:extLst>
              </a:tr>
              <a:tr h="14448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41219079"/>
                  </a:ext>
                </a:extLst>
              </a:tr>
              <a:tr h="14448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859360230"/>
                  </a:ext>
                </a:extLst>
              </a:tr>
              <a:tr h="144483">
                <a:tc>
                  <a:txBody>
                    <a:bodyPr/>
                    <a:lstStyle/>
                    <a:p>
                      <a:pPr algn="l" fontAlgn="b"/>
                      <a:r>
                        <a:rPr lang="sl-SI" sz="700" b="0" i="0" u="none" strike="noStrike">
                          <a:solidFill>
                            <a:srgbClr val="000000"/>
                          </a:solidFill>
                          <a:effectLst/>
                          <a:latin typeface="Arial" panose="020B0604020202020204" pitchFamily="34" charset="0"/>
                        </a:rPr>
                        <a:t>[BE-BE] Achene - Gramme 380.10 [OPP] / N-1 Avelgem - Mastaing 380.79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131138936"/>
                  </a:ext>
                </a:extLst>
              </a:tr>
              <a:tr h="14448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183,26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5990004"/>
                  </a:ext>
                </a:extLst>
              </a:tr>
            </a:tbl>
          </a:graphicData>
        </a:graphic>
      </p:graphicFrame>
    </p:spTree>
    <p:extLst>
      <p:ext uri="{BB962C8B-B14F-4D97-AF65-F5344CB8AC3E}">
        <p14:creationId xmlns:p14="http://schemas.microsoft.com/office/powerpoint/2010/main" val="3097363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20301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C7ECD18-758C-5026-7A07-988E0C5678D5}"/>
              </a:ext>
            </a:extLst>
          </p:cNvPr>
          <p:cNvGraphicFramePr>
            <a:graphicFrameLocks noGrp="1"/>
          </p:cNvGraphicFramePr>
          <p:nvPr>
            <p:extLst>
              <p:ext uri="{D42A27DB-BD31-4B8C-83A1-F6EECF244321}">
                <p14:modId xmlns:p14="http://schemas.microsoft.com/office/powerpoint/2010/main" val="1559119180"/>
              </p:ext>
            </p:extLst>
          </p:nvPr>
        </p:nvGraphicFramePr>
        <p:xfrm>
          <a:off x="729983" y="1079509"/>
          <a:ext cx="8621485" cy="5567184"/>
        </p:xfrm>
        <a:graphic>
          <a:graphicData uri="http://schemas.openxmlformats.org/drawingml/2006/table">
            <a:tbl>
              <a:tblPr/>
              <a:tblGrid>
                <a:gridCol w="6689713">
                  <a:extLst>
                    <a:ext uri="{9D8B030D-6E8A-4147-A177-3AD203B41FA5}">
                      <a16:colId xmlns:a16="http://schemas.microsoft.com/office/drawing/2014/main" val="483659086"/>
                    </a:ext>
                  </a:extLst>
                </a:gridCol>
                <a:gridCol w="1426385">
                  <a:extLst>
                    <a:ext uri="{9D8B030D-6E8A-4147-A177-3AD203B41FA5}">
                      <a16:colId xmlns:a16="http://schemas.microsoft.com/office/drawing/2014/main" val="1905003882"/>
                    </a:ext>
                  </a:extLst>
                </a:gridCol>
                <a:gridCol w="505387">
                  <a:extLst>
                    <a:ext uri="{9D8B030D-6E8A-4147-A177-3AD203B41FA5}">
                      <a16:colId xmlns:a16="http://schemas.microsoft.com/office/drawing/2014/main" val="926054815"/>
                    </a:ext>
                  </a:extLst>
                </a:gridCol>
              </a:tblGrid>
              <a:tr h="154644">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485,62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92150418"/>
                  </a:ext>
                </a:extLst>
              </a:tr>
              <a:tr h="154644">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14177908"/>
                  </a:ext>
                </a:extLst>
              </a:tr>
              <a:tr h="1546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336,11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996928263"/>
                  </a:ext>
                </a:extLst>
              </a:tr>
              <a:tr h="154644">
                <a:tc>
                  <a:txBody>
                    <a:bodyPr/>
                    <a:lstStyle/>
                    <a:p>
                      <a:pPr algn="l" fontAlgn="b"/>
                      <a:r>
                        <a:rPr lang="en-US" sz="700" b="0" i="0" u="none" strike="noStrike">
                          <a:solidFill>
                            <a:srgbClr val="000000"/>
                          </a:solidFill>
                          <a:effectLst/>
                          <a:latin typeface="Arial" panose="020B0604020202020204" pitchFamily="34" charset="0"/>
                        </a:rPr>
                        <a:t>[BE-BE] PST Zandvliet 1 [DIR] [BE] / N-1 Rilland - Zandvliet 380 Grey/29</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439321969"/>
                  </a:ext>
                </a:extLst>
              </a:tr>
              <a:tr h="15464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2352718498"/>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485,62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618086974"/>
                  </a:ext>
                </a:extLst>
              </a:tr>
              <a:tr h="154644">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9739372"/>
                  </a:ext>
                </a:extLst>
              </a:tr>
              <a:tr h="1546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785,23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5664652"/>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376,05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819852591"/>
                  </a:ext>
                </a:extLst>
              </a:tr>
              <a:tr h="154644">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4059464"/>
                  </a:ext>
                </a:extLst>
              </a:tr>
              <a:tr h="1546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88522844"/>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309,71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096006350"/>
                  </a:ext>
                </a:extLst>
              </a:tr>
              <a:tr h="154644">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375,93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2655640"/>
                  </a:ext>
                </a:extLst>
              </a:tr>
              <a:tr h="154644">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375,93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5777765"/>
                  </a:ext>
                </a:extLst>
              </a:tr>
              <a:tr h="1546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075188508"/>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336,62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8755124"/>
                  </a:ext>
                </a:extLst>
              </a:tr>
              <a:tr h="154644">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20695088"/>
                  </a:ext>
                </a:extLst>
              </a:tr>
              <a:tr h="154644">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0417596"/>
                  </a:ext>
                </a:extLst>
              </a:tr>
              <a:tr h="154644">
                <a:tc>
                  <a:txBody>
                    <a:bodyPr/>
                    <a:lstStyle/>
                    <a:p>
                      <a:pPr algn="l" fontAlgn="b"/>
                      <a:r>
                        <a:rPr lang="de-DE" sz="700" b="0" i="0" u="none" strike="noStrike">
                          <a:solidFill>
                            <a:srgbClr val="000000"/>
                          </a:solidFill>
                          <a:effectLst/>
                          <a:latin typeface="Arial" panose="020B0604020202020204" pitchFamily="34" charset="0"/>
                        </a:rPr>
                        <a:t>[D7-D7] Y Paffendorf - Oberzier SECHTM N [DIR] / N-1 Sechtem - Paffendorf - Oberzier SECHTM S</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876522240"/>
                  </a:ext>
                </a:extLst>
              </a:tr>
              <a:tr h="154644">
                <a:tc>
                  <a:txBody>
                    <a:bodyPr/>
                    <a:lstStyle/>
                    <a:p>
                      <a:pPr algn="l" fontAlgn="b"/>
                      <a:r>
                        <a:rPr lang="de-DE" sz="700" b="0" i="0" u="none" strike="noStrike">
                          <a:solidFill>
                            <a:srgbClr val="000000"/>
                          </a:solidFill>
                          <a:effectLst/>
                          <a:latin typeface="Arial" panose="020B0604020202020204" pitchFamily="34" charset="0"/>
                        </a:rPr>
                        <a:t>[AT-AT] Ernsthofen 2 - Weissenbach 202 [DIR] / N-1 Phyrn - Weissenbach 201A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958749644"/>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133,54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557242392"/>
                  </a:ext>
                </a:extLst>
              </a:tr>
              <a:tr h="154644">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1949426"/>
                  </a:ext>
                </a:extLst>
              </a:tr>
              <a:tr h="154644">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169052"/>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120,59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393475792"/>
                  </a:ext>
                </a:extLst>
              </a:tr>
              <a:tr h="154644">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1821550"/>
                  </a:ext>
                </a:extLst>
              </a:tr>
              <a:tr h="154644">
                <a:tc>
                  <a:txBody>
                    <a:bodyPr/>
                    <a:lstStyle/>
                    <a:p>
                      <a:pPr algn="l" fontAlgn="b"/>
                      <a:r>
                        <a:rPr lang="sl-SI" sz="700" b="0" i="0" u="none" strike="noStrike">
                          <a:solidFill>
                            <a:srgbClr val="000000"/>
                          </a:solidFill>
                          <a:effectLst/>
                          <a:latin typeface="Arial" panose="020B0604020202020204" pitchFamily="34" charset="0"/>
                        </a:rPr>
                        <a:t>[D7-FR] Ensdorf - Vigy VIGY2 S [OPP] [FR] / N-1 Ensdorf - Vigy VIGY1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8092245"/>
                  </a:ext>
                </a:extLst>
              </a:tr>
              <a:tr h="154644">
                <a:tc>
                  <a:txBody>
                    <a:bodyPr/>
                    <a:lstStyle/>
                    <a:p>
                      <a:pPr algn="l" fontAlgn="b"/>
                      <a:r>
                        <a:rPr lang="sl-SI" sz="700" b="0" i="0" u="none" strike="noStrike">
                          <a:solidFill>
                            <a:srgbClr val="000000"/>
                          </a:solidFill>
                          <a:effectLst/>
                          <a:latin typeface="Arial" panose="020B0604020202020204" pitchFamily="34" charset="0"/>
                        </a:rPr>
                        <a:t>[AT-HU] Wien Suedost - Gyoer 245 [DIR] [AT] / N-1 Neusiedl - Wien Suedost 246A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128,47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893748427"/>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920358138"/>
                  </a:ext>
                </a:extLst>
              </a:tr>
              <a:tr h="154644">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57,69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8597501"/>
                  </a:ext>
                </a:extLst>
              </a:tr>
              <a:tr h="154644">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6084001"/>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531533798"/>
                  </a:ext>
                </a:extLst>
              </a:tr>
              <a:tr h="154644">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270,47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9623090"/>
                  </a:ext>
                </a:extLst>
              </a:tr>
              <a:tr h="154644">
                <a:tc>
                  <a:txBody>
                    <a:bodyPr/>
                    <a:lstStyle/>
                    <a:p>
                      <a:pPr algn="l" fontAlgn="b"/>
                      <a:r>
                        <a:rPr lang="en-US" sz="700" b="0" i="0" u="none" strike="noStrike">
                          <a:solidFill>
                            <a:srgbClr val="000000"/>
                          </a:solidFill>
                          <a:effectLst/>
                          <a:latin typeface="Arial" panose="020B0604020202020204" pitchFamily="34" charset="0"/>
                        </a:rPr>
                        <a:t>[BE-BE] PST Zandvliet 1 [DIR] [BE] / N-1 Rilland - Zandvliet 380 Grey/29</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70962049"/>
                  </a:ext>
                </a:extLst>
              </a:tr>
              <a:tr h="154644">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529354621"/>
                  </a:ext>
                </a:extLst>
              </a:tr>
              <a:tr h="1546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532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270,47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7766044"/>
                  </a:ext>
                </a:extLst>
              </a:tr>
              <a:tr h="154644">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933,9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2657%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36979390"/>
                  </a:ext>
                </a:extLst>
              </a:tr>
            </a:tbl>
          </a:graphicData>
        </a:graphic>
      </p:graphicFrame>
    </p:spTree>
    <p:extLst>
      <p:ext uri="{BB962C8B-B14F-4D97-AF65-F5344CB8AC3E}">
        <p14:creationId xmlns:p14="http://schemas.microsoft.com/office/powerpoint/2010/main" val="269985156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20302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3925698-C857-E6AB-CE06-01358AB68113}"/>
              </a:ext>
            </a:extLst>
          </p:cNvPr>
          <p:cNvGraphicFramePr>
            <a:graphicFrameLocks noGrp="1"/>
          </p:cNvGraphicFramePr>
          <p:nvPr>
            <p:extLst>
              <p:ext uri="{D42A27DB-BD31-4B8C-83A1-F6EECF244321}">
                <p14:modId xmlns:p14="http://schemas.microsoft.com/office/powerpoint/2010/main" val="3969394248"/>
              </p:ext>
            </p:extLst>
          </p:nvPr>
        </p:nvGraphicFramePr>
        <p:xfrm>
          <a:off x="760719" y="1079495"/>
          <a:ext cx="8291073" cy="5582577"/>
        </p:xfrm>
        <a:graphic>
          <a:graphicData uri="http://schemas.openxmlformats.org/drawingml/2006/table">
            <a:tbl>
              <a:tblPr/>
              <a:tblGrid>
                <a:gridCol w="6458774">
                  <a:extLst>
                    <a:ext uri="{9D8B030D-6E8A-4147-A177-3AD203B41FA5}">
                      <a16:colId xmlns:a16="http://schemas.microsoft.com/office/drawing/2014/main" val="2764766466"/>
                    </a:ext>
                  </a:extLst>
                </a:gridCol>
                <a:gridCol w="1352937">
                  <a:extLst>
                    <a:ext uri="{9D8B030D-6E8A-4147-A177-3AD203B41FA5}">
                      <a16:colId xmlns:a16="http://schemas.microsoft.com/office/drawing/2014/main" val="2844675244"/>
                    </a:ext>
                  </a:extLst>
                </a:gridCol>
                <a:gridCol w="479362">
                  <a:extLst>
                    <a:ext uri="{9D8B030D-6E8A-4147-A177-3AD203B41FA5}">
                      <a16:colId xmlns:a16="http://schemas.microsoft.com/office/drawing/2014/main" val="1634598749"/>
                    </a:ext>
                  </a:extLst>
                </a:gridCol>
              </a:tblGrid>
              <a:tr h="143143">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81311992"/>
                  </a:ext>
                </a:extLst>
              </a:tr>
              <a:tr h="143143">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62,06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2844959"/>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9239784"/>
                  </a:ext>
                </a:extLst>
              </a:tr>
              <a:tr h="143143">
                <a:tc>
                  <a:txBody>
                    <a:bodyPr/>
                    <a:lstStyle/>
                    <a:p>
                      <a:pPr algn="l" fontAlgn="b"/>
                      <a:r>
                        <a:rPr lang="sl-SI" sz="700" b="0" i="0" u="none" strike="noStrike">
                          <a:solidFill>
                            <a:srgbClr val="000000"/>
                          </a:solidFill>
                          <a:effectLst/>
                          <a:latin typeface="Arial" panose="020B0604020202020204" pitchFamily="34" charset="0"/>
                        </a:rPr>
                        <a:t>[D2-D7] Oberbachern - Meitingen OBACHE S [DIR] [D7] / N-1 Goldshoefe - Kupferzell - Stalldorf gr-rt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34212348"/>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471306901"/>
                  </a:ext>
                </a:extLst>
              </a:tr>
              <a:tr h="143143">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2908447"/>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447657"/>
                  </a:ext>
                </a:extLst>
              </a:tr>
              <a:tr h="143143">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444142268"/>
                  </a:ext>
                </a:extLst>
              </a:tr>
              <a:tr h="143143">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8652914"/>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2296971"/>
                  </a:ext>
                </a:extLst>
              </a:tr>
              <a:tr h="143143">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898531568"/>
                  </a:ext>
                </a:extLst>
              </a:tr>
              <a:tr h="143143">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79,05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6874373"/>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1340469"/>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1889528244"/>
                  </a:ext>
                </a:extLst>
              </a:tr>
              <a:tr h="143143">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3850074"/>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8462111"/>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4288162780"/>
                  </a:ext>
                </a:extLst>
              </a:tr>
              <a:tr h="143143">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05658598"/>
                  </a:ext>
                </a:extLst>
              </a:tr>
              <a:tr h="143143">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5137763"/>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372,74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510496935"/>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531720502"/>
                  </a:ext>
                </a:extLst>
              </a:tr>
              <a:tr h="143143">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267,22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291814"/>
                  </a:ext>
                </a:extLst>
              </a:tr>
              <a:tr h="1431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267,22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01962573"/>
                  </a:ext>
                </a:extLst>
              </a:tr>
              <a:tr h="143143">
                <a:tc>
                  <a:txBody>
                    <a:bodyPr/>
                    <a:lstStyle/>
                    <a:p>
                      <a:pPr algn="l" fontAlgn="b"/>
                      <a:r>
                        <a:rPr lang="nl-NL" sz="700" b="0" i="0" u="none" strike="noStrike">
                          <a:solidFill>
                            <a:srgbClr val="000000"/>
                          </a:solidFill>
                          <a:effectLst/>
                          <a:latin typeface="Arial" panose="020B0604020202020204" pitchFamily="34" charset="0"/>
                        </a:rPr>
                        <a:t>[NL-NL] Eemshaven-Eemshaven het Hogeland 380 Z [DIR] / N-1 Eemshaven-Meeden-Zwolle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199,72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22364822"/>
                  </a:ext>
                </a:extLst>
              </a:tr>
              <a:tr h="143143">
                <a:tc>
                  <a:txBody>
                    <a:bodyPr/>
                    <a:lstStyle/>
                    <a:p>
                      <a:pPr algn="l" fontAlgn="b"/>
                      <a:r>
                        <a:rPr lang="pt-BR" sz="700" b="0" i="0" u="none" strike="noStrike">
                          <a:solidFill>
                            <a:srgbClr val="000000"/>
                          </a:solidFill>
                          <a:effectLst/>
                          <a:latin typeface="Arial" panose="020B0604020202020204" pitchFamily="34" charset="0"/>
                        </a:rPr>
                        <a:t>[D7-D7] Gronau - Gronau TR 441 E [DIR] / N-1 Doetinchem-Hengelo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59834372"/>
                  </a:ext>
                </a:extLst>
              </a:tr>
              <a:tr h="143143">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8736763"/>
                  </a:ext>
                </a:extLst>
              </a:tr>
              <a:tr h="143143">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7728238"/>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260021365"/>
                  </a:ext>
                </a:extLst>
              </a:tr>
              <a:tr h="143143">
                <a:tc>
                  <a:txBody>
                    <a:bodyPr/>
                    <a:lstStyle/>
                    <a:p>
                      <a:pPr algn="l" fontAlgn="b"/>
                      <a:r>
                        <a:rPr lang="de-DE" sz="700" b="0" i="0" u="none" strike="noStrike">
                          <a:solidFill>
                            <a:srgbClr val="000000"/>
                          </a:solidFill>
                          <a:effectLst/>
                          <a:latin typeface="Arial" panose="020B0604020202020204" pitchFamily="34" charset="0"/>
                        </a:rPr>
                        <a:t>[CZ-D2] Hradec - Etzenricht 441 [DIR] [D2] / N-1 Prestice - Etzenricht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822281667"/>
                  </a:ext>
                </a:extLst>
              </a:tr>
              <a:tr h="143143">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912986141"/>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832745435"/>
                  </a:ext>
                </a:extLst>
              </a:tr>
              <a:tr h="143143">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595298"/>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271,71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9885228"/>
                  </a:ext>
                </a:extLst>
              </a:tr>
              <a:tr h="143143">
                <a:tc>
                  <a:txBody>
                    <a:bodyPr/>
                    <a:lstStyle/>
                    <a:p>
                      <a:pPr algn="l" fontAlgn="b"/>
                      <a:r>
                        <a:rPr lang="sl-SI" sz="700" b="0" i="0" u="none" strike="noStrike">
                          <a:solidFill>
                            <a:srgbClr val="000000"/>
                          </a:solidFill>
                          <a:effectLst/>
                          <a:latin typeface="Arial" panose="020B0604020202020204" pitchFamily="34" charset="0"/>
                        </a:rPr>
                        <a:t>[BE-BE] Y-Mercator (-Doel - Lillo) 380.52 [DIR] / N-1 Doel - Mercator 380.54</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120404519"/>
                  </a:ext>
                </a:extLst>
              </a:tr>
              <a:tr h="143143">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255,02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59597040"/>
                  </a:ext>
                </a:extLst>
              </a:tr>
              <a:tr h="143143">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165,01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738536"/>
                  </a:ext>
                </a:extLst>
              </a:tr>
              <a:tr h="143143">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255,02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18870054"/>
                  </a:ext>
                </a:extLst>
              </a:tr>
              <a:tr h="143143">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121980928"/>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593548337"/>
                  </a:ext>
                </a:extLst>
              </a:tr>
            </a:tbl>
          </a:graphicData>
        </a:graphic>
      </p:graphicFrame>
    </p:spTree>
    <p:extLst>
      <p:ext uri="{BB962C8B-B14F-4D97-AF65-F5344CB8AC3E}">
        <p14:creationId xmlns:p14="http://schemas.microsoft.com/office/powerpoint/2010/main" val="10610004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20302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0450B17C-3437-A199-F616-FF71F85BBD42}"/>
              </a:ext>
            </a:extLst>
          </p:cNvPr>
          <p:cNvGraphicFramePr>
            <a:graphicFrameLocks noGrp="1"/>
          </p:cNvGraphicFramePr>
          <p:nvPr>
            <p:extLst>
              <p:ext uri="{D42A27DB-BD31-4B8C-83A1-F6EECF244321}">
                <p14:modId xmlns:p14="http://schemas.microsoft.com/office/powerpoint/2010/main" val="2443510491"/>
              </p:ext>
            </p:extLst>
          </p:nvPr>
        </p:nvGraphicFramePr>
        <p:xfrm>
          <a:off x="891347" y="1079491"/>
          <a:ext cx="8114339" cy="5459618"/>
        </p:xfrm>
        <a:graphic>
          <a:graphicData uri="http://schemas.openxmlformats.org/drawingml/2006/table">
            <a:tbl>
              <a:tblPr/>
              <a:tblGrid>
                <a:gridCol w="6321097">
                  <a:extLst>
                    <a:ext uri="{9D8B030D-6E8A-4147-A177-3AD203B41FA5}">
                      <a16:colId xmlns:a16="http://schemas.microsoft.com/office/drawing/2014/main" val="4097387212"/>
                    </a:ext>
                  </a:extLst>
                </a:gridCol>
                <a:gridCol w="1324098">
                  <a:extLst>
                    <a:ext uri="{9D8B030D-6E8A-4147-A177-3AD203B41FA5}">
                      <a16:colId xmlns:a16="http://schemas.microsoft.com/office/drawing/2014/main" val="3582609018"/>
                    </a:ext>
                  </a:extLst>
                </a:gridCol>
                <a:gridCol w="469144">
                  <a:extLst>
                    <a:ext uri="{9D8B030D-6E8A-4147-A177-3AD203B41FA5}">
                      <a16:colId xmlns:a16="http://schemas.microsoft.com/office/drawing/2014/main" val="4200058777"/>
                    </a:ext>
                  </a:extLst>
                </a:gridCol>
              </a:tblGrid>
              <a:tr h="160577">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397,25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57650892"/>
                  </a:ext>
                </a:extLst>
              </a:tr>
              <a:tr h="160577">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397,25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54176536"/>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9373832"/>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338,05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194210737"/>
                  </a:ext>
                </a:extLst>
              </a:tr>
              <a:tr h="160577">
                <a:tc>
                  <a:txBody>
                    <a:bodyPr/>
                    <a:lstStyle/>
                    <a:p>
                      <a:pPr algn="l" fontAlgn="b"/>
                      <a:r>
                        <a:rPr lang="de-DE" sz="800" b="0" i="0" u="none" strike="noStrike">
                          <a:solidFill>
                            <a:srgbClr val="000000"/>
                          </a:solidFill>
                          <a:effectLst/>
                          <a:latin typeface="Arial" panose="020B0604020202020204" pitchFamily="34" charset="0"/>
                        </a:rPr>
                        <a:t>[AT-AT] Ernsthofen 2 - Weissenbach 202 [DIR] / N-1 Ernsthofen 2 - Klaus 201B</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028550406"/>
                  </a:ext>
                </a:extLst>
              </a:tr>
              <a:tr h="160577">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00176049"/>
                  </a:ext>
                </a:extLst>
              </a:tr>
              <a:tr h="160577">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393,62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90938329"/>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164,18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09016751"/>
                  </a:ext>
                </a:extLst>
              </a:tr>
              <a:tr h="16057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4214413040"/>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275,06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660245405"/>
                  </a:ext>
                </a:extLst>
              </a:tr>
              <a:tr h="160577">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113,65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3612809"/>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113,65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8811701"/>
                  </a:ext>
                </a:extLst>
              </a:tr>
              <a:tr h="160577">
                <a:tc>
                  <a:txBody>
                    <a:bodyPr/>
                    <a:lstStyle/>
                    <a:p>
                      <a:pPr algn="l" fontAlgn="b"/>
                      <a:r>
                        <a:rPr lang="de-DE" sz="800" b="0" i="0" u="none" strike="noStrike">
                          <a:solidFill>
                            <a:srgbClr val="000000"/>
                          </a:solidFill>
                          <a:effectLst/>
                          <a:latin typeface="Arial" panose="020B0604020202020204" pitchFamily="34" charset="0"/>
                        </a:rPr>
                        <a:t>[D4-D7] Daxlanden - Weingarten GERMHM S [OPP] [D7]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743023953"/>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386386837"/>
                  </a:ext>
                </a:extLst>
              </a:tr>
              <a:tr h="160577">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308,01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9634732"/>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411558"/>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308,01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450084889"/>
                  </a:ext>
                </a:extLst>
              </a:tr>
              <a:tr h="160577">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849448"/>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155,21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9030026"/>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169,85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651377525"/>
                  </a:ext>
                </a:extLst>
              </a:tr>
              <a:tr h="160577">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2527174"/>
                  </a:ext>
                </a:extLst>
              </a:tr>
              <a:tr h="160577">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98473945"/>
                  </a:ext>
                </a:extLst>
              </a:tr>
              <a:tr h="160577">
                <a:tc>
                  <a:txBody>
                    <a:bodyPr/>
                    <a:lstStyle/>
                    <a:p>
                      <a:pPr algn="l" fontAlgn="b"/>
                      <a:r>
                        <a:rPr lang="sl-SI" sz="800" b="0" i="0" u="none" strike="noStrike">
                          <a:solidFill>
                            <a:srgbClr val="000000"/>
                          </a:solidFill>
                          <a:effectLst/>
                          <a:latin typeface="Arial" panose="020B0604020202020204" pitchFamily="34" charset="0"/>
                        </a:rPr>
                        <a:t>[AT-HU] Wien Suedost - Gyoer 245 [DIR] [AT] / N-1 Neusiedl - Wien Suedost 246A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96778664"/>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152,27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836553495"/>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116683469"/>
                  </a:ext>
                </a:extLst>
              </a:tr>
              <a:tr h="160577">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313,08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3511268"/>
                  </a:ext>
                </a:extLst>
              </a:tr>
              <a:tr h="160577">
                <a:tc>
                  <a:txBody>
                    <a:bodyPr/>
                    <a:lstStyle/>
                    <a:p>
                      <a:pPr algn="l" fontAlgn="b"/>
                      <a:r>
                        <a:rPr lang="sl-SI" sz="800" b="0" i="0" u="none" strike="noStrike">
                          <a:solidFill>
                            <a:srgbClr val="000000"/>
                          </a:solidFill>
                          <a:effectLst/>
                          <a:latin typeface="Arial" panose="020B0604020202020204" pitchFamily="34" charset="0"/>
                        </a:rPr>
                        <a:t>[D7-FR] Ensdorf - Vigy VIGY2 S [OPP] [FR] / N-1 Ensdorf - Vigy VIGY1 N</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66,19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6392118"/>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313,08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88278795"/>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4294411617"/>
                  </a:ext>
                </a:extLst>
              </a:tr>
              <a:tr h="160577">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316,31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6921092"/>
                  </a:ext>
                </a:extLst>
              </a:tr>
              <a:tr h="160577">
                <a:tc>
                  <a:txBody>
                    <a:bodyPr/>
                    <a:lstStyle/>
                    <a:p>
                      <a:pPr algn="l" fontAlgn="b"/>
                      <a:r>
                        <a:rPr lang="sl-SI" sz="800" b="0" i="0" u="none" strike="noStrike">
                          <a:solidFill>
                            <a:srgbClr val="000000"/>
                          </a:solidFill>
                          <a:effectLst/>
                          <a:latin typeface="Arial" panose="020B0604020202020204" pitchFamily="34" charset="0"/>
                        </a:rPr>
                        <a:t>[SK-SK] V.Dur - Levice 2 [DIR] / N-1 V.Dur - Levice 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86407056"/>
                  </a:ext>
                </a:extLst>
              </a:tr>
              <a:tr h="160577">
                <a:tc>
                  <a:txBody>
                    <a:bodyPr/>
                    <a:lstStyle/>
                    <a:p>
                      <a:pPr algn="l" fontAlgn="b"/>
                      <a:r>
                        <a:rPr lang="sl-SI" sz="800" b="0" i="0" u="none" strike="noStrike">
                          <a:solidFill>
                            <a:srgbClr val="000000"/>
                          </a:solidFill>
                          <a:effectLst/>
                          <a:latin typeface="Arial" panose="020B0604020202020204" pitchFamily="34" charset="0"/>
                        </a:rPr>
                        <a:t>[CZ-D2] Hradec - Etzenricht 441 [DIR] [D2] / N-1 Prestice - Kocin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960590594"/>
                  </a:ext>
                </a:extLst>
              </a:tr>
              <a:tr h="16057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316,31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353459246"/>
                  </a:ext>
                </a:extLst>
              </a:tr>
              <a:tr h="160577">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36,24</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1824029043"/>
                  </a:ext>
                </a:extLst>
              </a:tr>
            </a:tbl>
          </a:graphicData>
        </a:graphic>
      </p:graphicFrame>
    </p:spTree>
    <p:extLst>
      <p:ext uri="{BB962C8B-B14F-4D97-AF65-F5344CB8AC3E}">
        <p14:creationId xmlns:p14="http://schemas.microsoft.com/office/powerpoint/2010/main" val="14729179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20302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9EDDC87-B395-DC12-8CBA-3D49D519CADA}"/>
              </a:ext>
            </a:extLst>
          </p:cNvPr>
          <p:cNvGraphicFramePr>
            <a:graphicFrameLocks noGrp="1"/>
          </p:cNvGraphicFramePr>
          <p:nvPr/>
        </p:nvGraphicFramePr>
        <p:xfrm>
          <a:off x="867569" y="1797844"/>
          <a:ext cx="8343900" cy="2914650"/>
        </p:xfrm>
        <a:graphic>
          <a:graphicData uri="http://schemas.openxmlformats.org/drawingml/2006/table">
            <a:tbl>
              <a:tblPr/>
              <a:tblGrid>
                <a:gridCol w="6499927">
                  <a:extLst>
                    <a:ext uri="{9D8B030D-6E8A-4147-A177-3AD203B41FA5}">
                      <a16:colId xmlns:a16="http://schemas.microsoft.com/office/drawing/2014/main" val="27882834"/>
                    </a:ext>
                  </a:extLst>
                </a:gridCol>
                <a:gridCol w="1361557">
                  <a:extLst>
                    <a:ext uri="{9D8B030D-6E8A-4147-A177-3AD203B41FA5}">
                      <a16:colId xmlns:a16="http://schemas.microsoft.com/office/drawing/2014/main" val="3113381549"/>
                    </a:ext>
                  </a:extLst>
                </a:gridCol>
                <a:gridCol w="482416">
                  <a:extLst>
                    <a:ext uri="{9D8B030D-6E8A-4147-A177-3AD203B41FA5}">
                      <a16:colId xmlns:a16="http://schemas.microsoft.com/office/drawing/2014/main" val="1809604588"/>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132,99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5874343"/>
                  </a:ext>
                </a:extLst>
              </a:tr>
              <a:tr h="161925">
                <a:tc>
                  <a:txBody>
                    <a:bodyPr/>
                    <a:lstStyle/>
                    <a:p>
                      <a:pPr algn="l" fontAlgn="b"/>
                      <a:r>
                        <a:rPr lang="de-DE" sz="1000" b="0" i="0" u="none" strike="noStrike">
                          <a:solidFill>
                            <a:srgbClr val="000000"/>
                          </a:solidFill>
                          <a:effectLst/>
                          <a:latin typeface="Arial" panose="020B0604020202020204" pitchFamily="34" charset="0"/>
                        </a:rPr>
                        <a:t>[AT-AT] Zell am Ziller 1 - Zell am Ziller 2 ZZRHU41 [OPP] / N-1 Zell am Ziller 1 - Zell am Ziller 2 ZZRHU42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6547875"/>
                  </a:ext>
                </a:extLst>
              </a:tr>
              <a:tr h="16192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132,99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477735512"/>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636317468"/>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7338524"/>
                  </a:ext>
                </a:extLst>
              </a:tr>
              <a:tr h="161925">
                <a:tc>
                  <a:txBody>
                    <a:bodyPr/>
                    <a:lstStyle/>
                    <a:p>
                      <a:pPr algn="l" fontAlgn="b"/>
                      <a:r>
                        <a:rPr lang="sl-SI" sz="1000" b="0" i="0" u="none" strike="noStrike">
                          <a:solidFill>
                            <a:srgbClr val="000000"/>
                          </a:solidFill>
                          <a:effectLst/>
                          <a:latin typeface="Arial" panose="020B0604020202020204" pitchFamily="34" charset="0"/>
                        </a:rPr>
                        <a:t>[HR-BA] 220kV Zakucac - Mostar [OPP] [HR] / N-1 Konjsko - Mostar</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0106785"/>
                  </a:ext>
                </a:extLst>
              </a:tr>
              <a:tr h="161925">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O</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70895540"/>
                  </a:ext>
                </a:extLst>
              </a:tr>
              <a:tr h="16192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350012103"/>
                  </a:ext>
                </a:extLst>
              </a:tr>
              <a:tr h="161925">
                <a:tc>
                  <a:txBody>
                    <a:bodyPr/>
                    <a:lstStyle/>
                    <a:p>
                      <a:pPr algn="l" fontAlgn="b"/>
                      <a:r>
                        <a:rPr lang="pt-BR" sz="1000" b="0" i="0" u="none" strike="noStrike">
                          <a:solidFill>
                            <a:srgbClr val="000000"/>
                          </a:solidFill>
                          <a:effectLst/>
                          <a:latin typeface="Arial" panose="020B0604020202020204" pitchFamily="34" charset="0"/>
                        </a:rPr>
                        <a:t>[RO-RO] Resita - Timisoara c1 [DIR] / N-1 Portile de Fier - Djerdap</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553134244"/>
                  </a:ext>
                </a:extLst>
              </a:tr>
              <a:tr h="16192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Z</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232,55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882980212"/>
                  </a:ext>
                </a:extLst>
              </a:tr>
              <a:tr h="161925">
                <a:tc>
                  <a:txBody>
                    <a:bodyPr/>
                    <a:lstStyle/>
                    <a:p>
                      <a:pPr algn="l" fontAlgn="b"/>
                      <a:r>
                        <a:rPr lang="sl-SI" sz="1000" b="0" i="0" u="none" strike="noStrike">
                          <a:solidFill>
                            <a:srgbClr val="000000"/>
                          </a:solidFill>
                          <a:effectLst/>
                          <a:latin typeface="Arial" panose="020B0604020202020204" pitchFamily="34" charset="0"/>
                        </a:rPr>
                        <a:t>[D2-D7] Oberbachern - Meitingen OBACHE S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330968606"/>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1131720"/>
                  </a:ext>
                </a:extLst>
              </a:tr>
              <a:tr h="161925">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91483015"/>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983807800"/>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699443"/>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82,58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3925012"/>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211,32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8174957"/>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397,25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3152%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01068133"/>
                  </a:ext>
                </a:extLst>
              </a:tr>
            </a:tbl>
          </a:graphicData>
        </a:graphic>
      </p:graphicFrame>
    </p:spTree>
    <p:extLst>
      <p:ext uri="{BB962C8B-B14F-4D97-AF65-F5344CB8AC3E}">
        <p14:creationId xmlns:p14="http://schemas.microsoft.com/office/powerpoint/2010/main" val="33732193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20303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4" name="Table 3">
            <a:extLst>
              <a:ext uri="{FF2B5EF4-FFF2-40B4-BE49-F238E27FC236}">
                <a16:creationId xmlns:a16="http://schemas.microsoft.com/office/drawing/2014/main" id="{FCCCAE64-DABD-201D-5A32-042E15F75A6F}"/>
              </a:ext>
            </a:extLst>
          </p:cNvPr>
          <p:cNvGraphicFramePr>
            <a:graphicFrameLocks noGrp="1"/>
          </p:cNvGraphicFramePr>
          <p:nvPr>
            <p:extLst>
              <p:ext uri="{D42A27DB-BD31-4B8C-83A1-F6EECF244321}">
                <p14:modId xmlns:p14="http://schemas.microsoft.com/office/powerpoint/2010/main" val="4082495120"/>
              </p:ext>
            </p:extLst>
          </p:nvPr>
        </p:nvGraphicFramePr>
        <p:xfrm>
          <a:off x="706930" y="1079498"/>
          <a:ext cx="8544644" cy="5697872"/>
        </p:xfrm>
        <a:graphic>
          <a:graphicData uri="http://schemas.openxmlformats.org/drawingml/2006/table">
            <a:tbl>
              <a:tblPr/>
              <a:tblGrid>
                <a:gridCol w="6630089">
                  <a:extLst>
                    <a:ext uri="{9D8B030D-6E8A-4147-A177-3AD203B41FA5}">
                      <a16:colId xmlns:a16="http://schemas.microsoft.com/office/drawing/2014/main" val="2206689147"/>
                    </a:ext>
                  </a:extLst>
                </a:gridCol>
                <a:gridCol w="1413673">
                  <a:extLst>
                    <a:ext uri="{9D8B030D-6E8A-4147-A177-3AD203B41FA5}">
                      <a16:colId xmlns:a16="http://schemas.microsoft.com/office/drawing/2014/main" val="2276900085"/>
                    </a:ext>
                  </a:extLst>
                </a:gridCol>
                <a:gridCol w="500882">
                  <a:extLst>
                    <a:ext uri="{9D8B030D-6E8A-4147-A177-3AD203B41FA5}">
                      <a16:colId xmlns:a16="http://schemas.microsoft.com/office/drawing/2014/main" val="825372045"/>
                    </a:ext>
                  </a:extLst>
                </a:gridCol>
              </a:tblGrid>
              <a:tr h="14994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12847959"/>
                  </a:ext>
                </a:extLst>
              </a:tr>
              <a:tr h="14994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1324,85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7810732"/>
                  </a:ext>
                </a:extLst>
              </a:tr>
              <a:tr h="149944">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382,87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4498253"/>
                  </a:ext>
                </a:extLst>
              </a:tr>
              <a:tr h="14994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1324,85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932460073"/>
                  </a:ext>
                </a:extLst>
              </a:tr>
              <a:tr h="1499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542,82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785110769"/>
                  </a:ext>
                </a:extLst>
              </a:tr>
              <a:tr h="14994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1137,17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08204029"/>
                  </a:ext>
                </a:extLst>
              </a:tr>
              <a:tr h="149944">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517,43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7712673"/>
                  </a:ext>
                </a:extLst>
              </a:tr>
              <a:tr h="14994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1137,17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260645047"/>
                  </a:ext>
                </a:extLst>
              </a:tr>
              <a:tr h="1499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487,46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100284762"/>
                  </a:ext>
                </a:extLst>
              </a:tr>
              <a:tr h="14994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1232,22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4039529"/>
                  </a:ext>
                </a:extLst>
              </a:tr>
              <a:tr h="149944">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664,91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9006533"/>
                  </a:ext>
                </a:extLst>
              </a:tr>
              <a:tr h="14994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1232,22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75039320"/>
                  </a:ext>
                </a:extLst>
              </a:tr>
              <a:tr h="1499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381,27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219235097"/>
                  </a:ext>
                </a:extLst>
              </a:tr>
              <a:tr h="149944">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1375,86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72301061"/>
                  </a:ext>
                </a:extLst>
              </a:tr>
              <a:tr h="149944">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8759613"/>
                  </a:ext>
                </a:extLst>
              </a:tr>
              <a:tr h="14994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1375,86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60638790"/>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179,44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91186588"/>
                  </a:ext>
                </a:extLst>
              </a:tr>
              <a:tr h="149944">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309,56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366132074"/>
                  </a:ext>
                </a:extLst>
              </a:tr>
              <a:tr h="149944">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973,45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46154032"/>
                  </a:ext>
                </a:extLst>
              </a:tr>
              <a:tr h="149944">
                <a:tc>
                  <a:txBody>
                    <a:bodyPr/>
                    <a:lstStyle/>
                    <a:p>
                      <a:pPr algn="l" fontAlgn="b"/>
                      <a:r>
                        <a:rPr lang="sl-SI"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973,45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4120227"/>
                  </a:ext>
                </a:extLst>
              </a:tr>
              <a:tr h="14994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308,83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591766488"/>
                  </a:ext>
                </a:extLst>
              </a:tr>
              <a:tr h="149944">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229,68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519397794"/>
                  </a:ext>
                </a:extLst>
              </a:tr>
              <a:tr h="14994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746,05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78816820"/>
                  </a:ext>
                </a:extLst>
              </a:tr>
              <a:tr h="149944">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746,05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8534449"/>
                  </a:ext>
                </a:extLst>
              </a:tr>
              <a:tr h="149944">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235,22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1497291306"/>
                  </a:ext>
                </a:extLst>
              </a:tr>
              <a:tr h="1499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343889603"/>
                  </a:ext>
                </a:extLst>
              </a:tr>
              <a:tr h="14994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697435"/>
                  </a:ext>
                </a:extLst>
              </a:tr>
              <a:tr h="149944">
                <a:tc>
                  <a:txBody>
                    <a:bodyPr/>
                    <a:lstStyle/>
                    <a:p>
                      <a:pPr algn="l" fontAlgn="b"/>
                      <a:r>
                        <a:rPr lang="sl-SI" sz="700" b="0" i="0" u="none" strike="noStrike">
                          <a:solidFill>
                            <a:srgbClr val="000000"/>
                          </a:solidFill>
                          <a:effectLst/>
                          <a:latin typeface="Arial" panose="020B0604020202020204" pitchFamily="34" charset="0"/>
                        </a:rPr>
                        <a:t>[NL-D2] Meeden-Diele  380 Z [DIR] [NL] / N-1 COBRA HVDC</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4788634"/>
                  </a:ext>
                </a:extLst>
              </a:tr>
              <a:tr h="14994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8608424"/>
                  </a:ext>
                </a:extLst>
              </a:tr>
              <a:tr h="149944">
                <a:tc>
                  <a:txBody>
                    <a:bodyPr/>
                    <a:lstStyle/>
                    <a:p>
                      <a:pPr algn="l" fontAlgn="b"/>
                      <a:r>
                        <a:rPr lang="sl-SI" sz="700" b="0" i="0" u="none" strike="noStrike">
                          <a:solidFill>
                            <a:srgbClr val="000000"/>
                          </a:solidFill>
                          <a:effectLst/>
                          <a:latin typeface="Arial" panose="020B0604020202020204" pitchFamily="34" charset="0"/>
                        </a:rPr>
                        <a:t>[NL-D2] Meeden-Diele  380 Z [DIR] [NL] / N-1 COBRA HVDC</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184,58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6557133"/>
                  </a:ext>
                </a:extLst>
              </a:tr>
              <a:tr h="149944">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43,67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0407158"/>
                  </a:ext>
                </a:extLst>
              </a:tr>
              <a:tr h="149944">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6304932"/>
                  </a:ext>
                </a:extLst>
              </a:tr>
              <a:tr h="149944">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507,17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8493267"/>
                  </a:ext>
                </a:extLst>
              </a:tr>
              <a:tr h="14994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8044217"/>
                  </a:ext>
                </a:extLst>
              </a:tr>
              <a:tr h="14994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192,66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735580824"/>
                  </a:ext>
                </a:extLst>
              </a:tr>
              <a:tr h="149944">
                <a:tc>
                  <a:txBody>
                    <a:bodyPr/>
                    <a:lstStyle/>
                    <a:p>
                      <a:pPr algn="l" fontAlgn="b"/>
                      <a:r>
                        <a:rPr lang="sl-SI" sz="700" b="0" i="0" u="none" strike="noStrike">
                          <a:solidFill>
                            <a:srgbClr val="000000"/>
                          </a:solidFill>
                          <a:effectLst/>
                          <a:latin typeface="Arial" panose="020B0604020202020204" pitchFamily="34" charset="0"/>
                        </a:rPr>
                        <a:t>[D2-D7] Oberbachern - Meitingen OBACHE S [DIR] [D7] / N-1 Goldshoefe - Kupferzell - Stalldorf gr-rt</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385,53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18351036"/>
                  </a:ext>
                </a:extLst>
              </a:tr>
              <a:tr h="149944">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507,17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743681783"/>
                  </a:ext>
                </a:extLst>
              </a:tr>
              <a:tr h="149944">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39,24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862143553"/>
                  </a:ext>
                </a:extLst>
              </a:tr>
            </a:tbl>
          </a:graphicData>
        </a:graphic>
      </p:graphicFrame>
    </p:spTree>
    <p:extLst>
      <p:ext uri="{BB962C8B-B14F-4D97-AF65-F5344CB8AC3E}">
        <p14:creationId xmlns:p14="http://schemas.microsoft.com/office/powerpoint/2010/main" val="3379724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20303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64370EA-1519-0267-685B-C32AD4756457}"/>
              </a:ext>
            </a:extLst>
          </p:cNvPr>
          <p:cNvGraphicFramePr>
            <a:graphicFrameLocks noGrp="1"/>
          </p:cNvGraphicFramePr>
          <p:nvPr>
            <p:extLst>
              <p:ext uri="{D42A27DB-BD31-4B8C-83A1-F6EECF244321}">
                <p14:modId xmlns:p14="http://schemas.microsoft.com/office/powerpoint/2010/main" val="3070295928"/>
              </p:ext>
            </p:extLst>
          </p:nvPr>
        </p:nvGraphicFramePr>
        <p:xfrm>
          <a:off x="635000" y="1079494"/>
          <a:ext cx="8578156" cy="5651491"/>
        </p:xfrm>
        <a:graphic>
          <a:graphicData uri="http://schemas.openxmlformats.org/drawingml/2006/table">
            <a:tbl>
              <a:tblPr/>
              <a:tblGrid>
                <a:gridCol w="6656092">
                  <a:extLst>
                    <a:ext uri="{9D8B030D-6E8A-4147-A177-3AD203B41FA5}">
                      <a16:colId xmlns:a16="http://schemas.microsoft.com/office/drawing/2014/main" val="1685214904"/>
                    </a:ext>
                  </a:extLst>
                </a:gridCol>
                <a:gridCol w="1419218">
                  <a:extLst>
                    <a:ext uri="{9D8B030D-6E8A-4147-A177-3AD203B41FA5}">
                      <a16:colId xmlns:a16="http://schemas.microsoft.com/office/drawing/2014/main" val="144712397"/>
                    </a:ext>
                  </a:extLst>
                </a:gridCol>
                <a:gridCol w="502846">
                  <a:extLst>
                    <a:ext uri="{9D8B030D-6E8A-4147-A177-3AD203B41FA5}">
                      <a16:colId xmlns:a16="http://schemas.microsoft.com/office/drawing/2014/main" val="2310996001"/>
                    </a:ext>
                  </a:extLst>
                </a:gridCol>
              </a:tblGrid>
              <a:tr h="152743">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748,96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4885549"/>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5946576"/>
                  </a:ext>
                </a:extLst>
              </a:tr>
              <a:tr h="1527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748,96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187321792"/>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406,72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181576439"/>
                  </a:ext>
                </a:extLst>
              </a:tr>
              <a:tr h="152743">
                <a:tc>
                  <a:txBody>
                    <a:bodyPr/>
                    <a:lstStyle/>
                    <a:p>
                      <a:pPr algn="l" fontAlgn="b"/>
                      <a:r>
                        <a:rPr lang="en-US" sz="700" b="0" i="0" u="none" strike="noStrike">
                          <a:solidFill>
                            <a:srgbClr val="000000"/>
                          </a:solidFill>
                          <a:effectLst/>
                          <a:latin typeface="Arial" panose="020B0604020202020204" pitchFamily="34" charset="0"/>
                        </a:rPr>
                        <a:t>[BE-FR] Avelgem - Avelin 80 [DIR] [FR] / N-1 Avelin - Mastaing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190,68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832610028"/>
                  </a:ext>
                </a:extLst>
              </a:tr>
              <a:tr h="152743">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503,75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8391952"/>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424,33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8352976"/>
                  </a:ext>
                </a:extLst>
              </a:tr>
              <a:tr h="1527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431,74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79934599"/>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503,75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240198322"/>
                  </a:ext>
                </a:extLst>
              </a:tr>
              <a:tr h="152743">
                <a:tc>
                  <a:txBody>
                    <a:bodyPr/>
                    <a:lstStyle/>
                    <a:p>
                      <a:pPr algn="l" fontAlgn="b"/>
                      <a:r>
                        <a:rPr lang="en-US" sz="700" b="0" i="0" u="none" strike="noStrike">
                          <a:solidFill>
                            <a:srgbClr val="000000"/>
                          </a:solidFill>
                          <a:effectLst/>
                          <a:latin typeface="Arial" panose="020B0604020202020204" pitchFamily="34" charset="0"/>
                        </a:rPr>
                        <a:t>[BE-FR] Avelgem - Avelin 80 [DIR] [FR] / N-1 Avelin - Mastaing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5315277"/>
                  </a:ext>
                </a:extLst>
              </a:tr>
              <a:tr h="152743">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531,16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7103066"/>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431,97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4821484"/>
                  </a:ext>
                </a:extLst>
              </a:tr>
              <a:tr h="1527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531,16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469525716"/>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433,48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185780118"/>
                  </a:ext>
                </a:extLst>
              </a:tr>
              <a:tr h="152743">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557,84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6692428"/>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136,58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4343944"/>
                  </a:ext>
                </a:extLst>
              </a:tr>
              <a:tr h="1527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557,84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168977426"/>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507,42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440031287"/>
                  </a:ext>
                </a:extLst>
              </a:tr>
              <a:tr h="152743">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4429331"/>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00231638"/>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859583815"/>
                  </a:ext>
                </a:extLst>
              </a:tr>
              <a:tr h="152743">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453,01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3971707"/>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453,01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78386402"/>
                  </a:ext>
                </a:extLst>
              </a:tr>
              <a:tr h="152743">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160,24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1773037"/>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160,24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2554695"/>
                  </a:ext>
                </a:extLst>
              </a:tr>
              <a:tr h="152743">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348,19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4342226"/>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348,19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8572743"/>
                  </a:ext>
                </a:extLst>
              </a:tr>
              <a:tr h="152743">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1852673"/>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13382287"/>
                  </a:ext>
                </a:extLst>
              </a:tr>
              <a:tr h="152743">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268,61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8444259"/>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268,61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826089"/>
                  </a:ext>
                </a:extLst>
              </a:tr>
              <a:tr h="152743">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898,57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411693"/>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898,57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47928876"/>
                  </a:ext>
                </a:extLst>
              </a:tr>
              <a:tr h="152743">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796,07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5972374"/>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796,07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20647516"/>
                  </a:ext>
                </a:extLst>
              </a:tr>
              <a:tr h="152743">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3014"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7,47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4923888"/>
                  </a:ext>
                </a:extLst>
              </a:tr>
              <a:tr h="152743">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1375,86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2978%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761482605"/>
                  </a:ext>
                </a:extLst>
              </a:tr>
            </a:tbl>
          </a:graphicData>
        </a:graphic>
      </p:graphicFrame>
    </p:spTree>
    <p:extLst>
      <p:ext uri="{BB962C8B-B14F-4D97-AF65-F5344CB8AC3E}">
        <p14:creationId xmlns:p14="http://schemas.microsoft.com/office/powerpoint/2010/main" val="4719493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97608136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20304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062EC5A3-8CD5-9E3A-1CCC-F10BC9A260BC}"/>
              </a:ext>
            </a:extLst>
          </p:cNvPr>
          <p:cNvGraphicFramePr>
            <a:graphicFrameLocks noGrp="1"/>
          </p:cNvGraphicFramePr>
          <p:nvPr>
            <p:extLst>
              <p:ext uri="{D42A27DB-BD31-4B8C-83A1-F6EECF244321}">
                <p14:modId xmlns:p14="http://schemas.microsoft.com/office/powerpoint/2010/main" val="3521798998"/>
              </p:ext>
            </p:extLst>
          </p:nvPr>
        </p:nvGraphicFramePr>
        <p:xfrm>
          <a:off x="1144921" y="1079504"/>
          <a:ext cx="7745506" cy="5428864"/>
        </p:xfrm>
        <a:graphic>
          <a:graphicData uri="http://schemas.openxmlformats.org/drawingml/2006/table">
            <a:tbl>
              <a:tblPr/>
              <a:tblGrid>
                <a:gridCol w="6010011">
                  <a:extLst>
                    <a:ext uri="{9D8B030D-6E8A-4147-A177-3AD203B41FA5}">
                      <a16:colId xmlns:a16="http://schemas.microsoft.com/office/drawing/2014/main" val="1696380604"/>
                    </a:ext>
                  </a:extLst>
                </a:gridCol>
                <a:gridCol w="1281459">
                  <a:extLst>
                    <a:ext uri="{9D8B030D-6E8A-4147-A177-3AD203B41FA5}">
                      <a16:colId xmlns:a16="http://schemas.microsoft.com/office/drawing/2014/main" val="1826767339"/>
                    </a:ext>
                  </a:extLst>
                </a:gridCol>
                <a:gridCol w="454036">
                  <a:extLst>
                    <a:ext uri="{9D8B030D-6E8A-4147-A177-3AD203B41FA5}">
                      <a16:colId xmlns:a16="http://schemas.microsoft.com/office/drawing/2014/main" val="3990784688"/>
                    </a:ext>
                  </a:extLst>
                </a:gridCol>
              </a:tblGrid>
              <a:tr h="169652">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506798237"/>
                  </a:ext>
                </a:extLst>
              </a:tr>
              <a:tr h="169652">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2416,37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6013478"/>
                  </a:ext>
                </a:extLst>
              </a:tr>
              <a:tr h="169652">
                <a:tc>
                  <a:txBody>
                    <a:bodyPr/>
                    <a:lstStyle/>
                    <a:p>
                      <a:pPr algn="l" fontAlgn="b"/>
                      <a:r>
                        <a:rPr lang="sl-SI" sz="800" b="0" i="0" u="none" strike="noStrike">
                          <a:solidFill>
                            <a:srgbClr val="000000"/>
                          </a:solidFill>
                          <a:effectLst/>
                          <a:latin typeface="Arial" panose="020B0604020202020204" pitchFamily="34" charset="0"/>
                        </a:rPr>
                        <a:t>[D2-D7] Oberbachern - Meitingen OBACHE S [DIR] [D7] / N-1 Goldshoefe - Kupferzell - Stalldorf gr-rt</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5983441"/>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1046,49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254170767"/>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2416,37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4956203"/>
                  </a:ext>
                </a:extLst>
              </a:tr>
              <a:tr h="169652">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3010,3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29053871"/>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1007,22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5034525"/>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3010,3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8762252"/>
                  </a:ext>
                </a:extLst>
              </a:tr>
              <a:tr h="169652">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3125,91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56623319"/>
                  </a:ext>
                </a:extLst>
              </a:tr>
              <a:tr h="169652">
                <a:tc>
                  <a:txBody>
                    <a:bodyPr/>
                    <a:lstStyle/>
                    <a:p>
                      <a:pPr algn="l" fontAlgn="b"/>
                      <a:r>
                        <a:rPr lang="sl-SI" sz="800" b="0" i="0" u="none" strike="noStrike">
                          <a:solidFill>
                            <a:srgbClr val="000000"/>
                          </a:solidFill>
                          <a:effectLst/>
                          <a:latin typeface="Arial" panose="020B0604020202020204" pitchFamily="34" charset="0"/>
                        </a:rPr>
                        <a:t>[SK-PL] Lemesany - Krosno Iskrz 2 [OPP] [PL] / N-1 Nosovice - Wielopole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04267674"/>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798,01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945493953"/>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3125,91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9214283"/>
                  </a:ext>
                </a:extLst>
              </a:tr>
              <a:tr h="169652">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2208,2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8376023"/>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26345152"/>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2208,2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97499770"/>
                  </a:ext>
                </a:extLst>
              </a:tr>
              <a:tr h="169652">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1193,53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6396562"/>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5498596"/>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1193,53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1597866"/>
                  </a:ext>
                </a:extLst>
              </a:tr>
              <a:tr h="169652">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15262,63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265444"/>
                  </a:ext>
                </a:extLst>
              </a:tr>
              <a:tr h="169652">
                <a:tc>
                  <a:txBody>
                    <a:bodyPr/>
                    <a:lstStyle/>
                    <a:p>
                      <a:pPr algn="l" fontAlgn="b"/>
                      <a:r>
                        <a:rPr lang="de-DE" sz="800" b="0" i="0" u="none" strike="noStrike">
                          <a:solidFill>
                            <a:srgbClr val="000000"/>
                          </a:solidFill>
                          <a:effectLst/>
                          <a:latin typeface="Arial" panose="020B0604020202020204" pitchFamily="34" charset="0"/>
                        </a:rPr>
                        <a:t>[AT-AT] Zell am Ziller 1 - Zell am Ziller 2 ZZRHU41 [DIR] / N-1 Zell am Ziller 1 - Zell am Ziller 2 ZZRHU42</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68,44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747211"/>
                  </a:ext>
                </a:extLst>
              </a:tr>
              <a:tr h="169652">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30357472"/>
                  </a:ext>
                </a:extLst>
              </a:tr>
              <a:tr h="169652">
                <a:tc>
                  <a:txBody>
                    <a:bodyPr/>
                    <a:lstStyle/>
                    <a:p>
                      <a:pPr algn="l" fontAlgn="b"/>
                      <a:r>
                        <a:rPr lang="sl-SI" sz="800" b="0" i="0" u="none" strike="noStrike">
                          <a:solidFill>
                            <a:srgbClr val="000000"/>
                          </a:solidFill>
                          <a:effectLst/>
                          <a:latin typeface="Arial" panose="020B0604020202020204" pitchFamily="34" charset="0"/>
                        </a:rPr>
                        <a:t>[SK-PL] Lemesany - Krosno Iskrz 2 [OPP] [PL] / N-1 Nosovice - Wielopole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527,55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782503622"/>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277699567"/>
                  </a:ext>
                </a:extLst>
              </a:tr>
              <a:tr h="169652">
                <a:tc>
                  <a:txBody>
                    <a:bodyPr/>
                    <a:lstStyle/>
                    <a:p>
                      <a:pPr algn="l" fontAlgn="b"/>
                      <a:r>
                        <a:rPr lang="sl-SI" sz="800" b="0" i="0" u="none" strike="noStrike">
                          <a:solidFill>
                            <a:srgbClr val="000000"/>
                          </a:solidFill>
                          <a:effectLst/>
                          <a:latin typeface="Arial" panose="020B0604020202020204" pitchFamily="34" charset="0"/>
                        </a:rPr>
                        <a:t>[RO-RO] Portile de Fier - Urechesti [OPP]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8177,96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8353374"/>
                  </a:ext>
                </a:extLst>
              </a:tr>
              <a:tr h="169652">
                <a:tc>
                  <a:txBody>
                    <a:bodyPr/>
                    <a:lstStyle/>
                    <a:p>
                      <a:pPr algn="l" fontAlgn="b"/>
                      <a:r>
                        <a:rPr lang="it-IT" sz="800" b="0" i="0" u="none" strike="noStrike">
                          <a:solidFill>
                            <a:srgbClr val="000000"/>
                          </a:solidFill>
                          <a:effectLst/>
                          <a:latin typeface="Arial" panose="020B0604020202020204" pitchFamily="34" charset="0"/>
                        </a:rPr>
                        <a:t>[RO-RO] Tantareni - Urechesti [DIR]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15262,63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486283"/>
                  </a:ext>
                </a:extLst>
              </a:tr>
              <a:tr h="169652">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8509278"/>
                  </a:ext>
                </a:extLst>
              </a:tr>
              <a:tr h="169652">
                <a:tc>
                  <a:txBody>
                    <a:bodyPr/>
                    <a:lstStyle/>
                    <a:p>
                      <a:pPr algn="l" fontAlgn="b"/>
                      <a:r>
                        <a:rPr lang="sl-SI" sz="800" b="0" i="0" u="none" strike="noStrike">
                          <a:solidFill>
                            <a:srgbClr val="000000"/>
                          </a:solidFill>
                          <a:effectLst/>
                          <a:latin typeface="Arial" panose="020B0604020202020204" pitchFamily="34" charset="0"/>
                        </a:rPr>
                        <a:t>[AT-AT] Strass - Thaur 273B [DIR] / N-1 Strass - Thaur 274B</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865708"/>
                  </a:ext>
                </a:extLst>
              </a:tr>
              <a:tr h="169652">
                <a:tc>
                  <a:txBody>
                    <a:bodyPr/>
                    <a:lstStyle/>
                    <a:p>
                      <a:pPr algn="l" fontAlgn="b"/>
                      <a:r>
                        <a:rPr lang="sl-SI" sz="800" b="0" i="0" u="none" strike="noStrike">
                          <a:solidFill>
                            <a:srgbClr val="000000"/>
                          </a:solidFill>
                          <a:effectLst/>
                          <a:latin typeface="Arial" panose="020B0604020202020204" pitchFamily="34" charset="0"/>
                        </a:rPr>
                        <a:t>[SK-PL] Lemesany - Krosno Iskrz 2 [OPP] [PL] / N-1 Nosovice - Wielopole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20372312"/>
                  </a:ext>
                </a:extLst>
              </a:tr>
              <a:tr h="169652">
                <a:tc>
                  <a:txBody>
                    <a:bodyPr/>
                    <a:lstStyle/>
                    <a:p>
                      <a:pPr algn="l" fontAlgn="b"/>
                      <a:r>
                        <a:rPr lang="nb-NO" sz="800" b="0" i="0" u="none" strike="noStrike">
                          <a:solidFill>
                            <a:srgbClr val="000000"/>
                          </a:solidFill>
                          <a:effectLst/>
                          <a:latin typeface="Arial" panose="020B0604020202020204" pitchFamily="34" charset="0"/>
                        </a:rPr>
                        <a:t>[SK-PL] Lemesany - Krosno Iskrz 2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846897304"/>
                  </a:ext>
                </a:extLst>
              </a:tr>
              <a:tr h="169652">
                <a:tc>
                  <a:txBody>
                    <a:bodyPr/>
                    <a:lstStyle/>
                    <a:p>
                      <a:pPr algn="l" fontAlgn="b"/>
                      <a:r>
                        <a:rPr lang="nb-NO" sz="800" b="0" i="0" u="none" strike="noStrike">
                          <a:solidFill>
                            <a:srgbClr val="000000"/>
                          </a:solidFill>
                          <a:effectLst/>
                          <a:latin typeface="Arial" panose="020B0604020202020204" pitchFamily="34" charset="0"/>
                        </a:rPr>
                        <a:t>[BE-FR] Avelgem - Avelin 80 [OPP] [FR] / N-1 Avelgem - Mastaing 380.79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634675281"/>
                  </a:ext>
                </a:extLst>
              </a:tr>
              <a:tr h="169652">
                <a:tc>
                  <a:txBody>
                    <a:bodyPr/>
                    <a:lstStyle/>
                    <a:p>
                      <a:pPr algn="l" fontAlgn="b"/>
                      <a:r>
                        <a:rPr lang="sl-SI" sz="800" b="0" i="0" u="none" strike="noStrike">
                          <a:solidFill>
                            <a:srgbClr val="000000"/>
                          </a:solidFill>
                          <a:effectLst/>
                          <a:latin typeface="Arial" panose="020B0604020202020204" pitchFamily="34" charset="0"/>
                        </a:rPr>
                        <a:t>[NL-D2] Meeden-Diele  380 Z [DIR] [NL] / N-1 COBRA HVDC</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456709973"/>
                  </a:ext>
                </a:extLst>
              </a:tr>
              <a:tr h="169652">
                <a:tc>
                  <a:txBody>
                    <a:bodyPr/>
                    <a:lstStyle/>
                    <a:p>
                      <a:pPr algn="l" fontAlgn="b"/>
                      <a:r>
                        <a:rPr lang="it-IT" sz="800" b="0" i="0" u="none" strike="noStrike">
                          <a:solidFill>
                            <a:srgbClr val="000000"/>
                          </a:solidFill>
                          <a:effectLst/>
                          <a:latin typeface="Arial" panose="020B0604020202020204" pitchFamily="34" charset="0"/>
                        </a:rPr>
                        <a:t>[RO-RO] Tantareni - Urechesti [DIR] / N-1 Slatina - Portile de Fier</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184,52</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1143388"/>
                  </a:ext>
                </a:extLst>
              </a:tr>
            </a:tbl>
          </a:graphicData>
        </a:graphic>
      </p:graphicFrame>
    </p:spTree>
    <p:extLst>
      <p:ext uri="{BB962C8B-B14F-4D97-AF65-F5344CB8AC3E}">
        <p14:creationId xmlns:p14="http://schemas.microsoft.com/office/powerpoint/2010/main" val="17859959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20304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206B57E3-087C-FA00-4CE0-D562BCDF2A08}"/>
              </a:ext>
            </a:extLst>
          </p:cNvPr>
          <p:cNvGraphicFramePr>
            <a:graphicFrameLocks noGrp="1"/>
          </p:cNvGraphicFramePr>
          <p:nvPr>
            <p:extLst>
              <p:ext uri="{D42A27DB-BD31-4B8C-83A1-F6EECF244321}">
                <p14:modId xmlns:p14="http://schemas.microsoft.com/office/powerpoint/2010/main" val="3198044466"/>
              </p:ext>
            </p:extLst>
          </p:nvPr>
        </p:nvGraphicFramePr>
        <p:xfrm>
          <a:off x="868296" y="1079496"/>
          <a:ext cx="8221916" cy="5582577"/>
        </p:xfrm>
        <a:graphic>
          <a:graphicData uri="http://schemas.openxmlformats.org/drawingml/2006/table">
            <a:tbl>
              <a:tblPr/>
              <a:tblGrid>
                <a:gridCol w="6379674">
                  <a:extLst>
                    <a:ext uri="{9D8B030D-6E8A-4147-A177-3AD203B41FA5}">
                      <a16:colId xmlns:a16="http://schemas.microsoft.com/office/drawing/2014/main" val="3337377880"/>
                    </a:ext>
                  </a:extLst>
                </a:gridCol>
                <a:gridCol w="1360279">
                  <a:extLst>
                    <a:ext uri="{9D8B030D-6E8A-4147-A177-3AD203B41FA5}">
                      <a16:colId xmlns:a16="http://schemas.microsoft.com/office/drawing/2014/main" val="2237230086"/>
                    </a:ext>
                  </a:extLst>
                </a:gridCol>
                <a:gridCol w="481963">
                  <a:extLst>
                    <a:ext uri="{9D8B030D-6E8A-4147-A177-3AD203B41FA5}">
                      <a16:colId xmlns:a16="http://schemas.microsoft.com/office/drawing/2014/main" val="1387786562"/>
                    </a:ext>
                  </a:extLst>
                </a:gridCol>
              </a:tblGrid>
              <a:tr h="143143">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381,47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1693551"/>
                  </a:ext>
                </a:extLst>
              </a:tr>
              <a:tr h="143143">
                <a:tc>
                  <a:txBody>
                    <a:bodyPr/>
                    <a:lstStyle/>
                    <a:p>
                      <a:pPr algn="l" fontAlgn="b"/>
                      <a:r>
                        <a:rPr lang="sl-SI" sz="700" b="0" i="0" u="none" strike="noStrike">
                          <a:solidFill>
                            <a:srgbClr val="000000"/>
                          </a:solidFill>
                          <a:effectLst/>
                          <a:latin typeface="Arial" panose="020B0604020202020204" pitchFamily="34" charset="0"/>
                        </a:rPr>
                        <a:t>[HR-SI] 400kV Tumbri - Krsko 1 [OPP] [HR] / N-1 Tumbri - Krsko 2</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1559373"/>
                  </a:ext>
                </a:extLst>
              </a:tr>
              <a:tr h="143143">
                <a:tc>
                  <a:txBody>
                    <a:bodyPr/>
                    <a:lstStyle/>
                    <a:p>
                      <a:pPr algn="l" fontAlgn="b"/>
                      <a:r>
                        <a:rPr lang="sl-SI" sz="700" b="0" i="0" u="none" strike="noStrike">
                          <a:solidFill>
                            <a:srgbClr val="000000"/>
                          </a:solidFill>
                          <a:effectLst/>
                          <a:latin typeface="Arial" panose="020B0604020202020204" pitchFamily="34" charset="0"/>
                        </a:rPr>
                        <a:t>[CZ-D2] Hradec - Etzenricht 441 [DIR] [D2] / N-1 Prestice - Kocin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154549471"/>
                  </a:ext>
                </a:extLst>
              </a:tr>
              <a:tr h="143143">
                <a:tc>
                  <a:txBody>
                    <a:bodyPr/>
                    <a:lstStyle/>
                    <a:p>
                      <a:pPr algn="l" fontAlgn="b"/>
                      <a:r>
                        <a:rPr lang="sl-SI" sz="700" b="0" i="0" u="none" strike="noStrike">
                          <a:solidFill>
                            <a:srgbClr val="000000"/>
                          </a:solidFill>
                          <a:effectLst/>
                          <a:latin typeface="Arial" panose="020B0604020202020204" pitchFamily="34" charset="0"/>
                        </a:rPr>
                        <a:t>[AT-AT] Strass - Thaur 273B [DIR] / N-1 Strass - Thaur 274B</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991335137"/>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539693965"/>
                  </a:ext>
                </a:extLst>
              </a:tr>
              <a:tr h="143143">
                <a:tc>
                  <a:txBody>
                    <a:bodyPr/>
                    <a:lstStyle/>
                    <a:p>
                      <a:pPr algn="l" fontAlgn="b"/>
                      <a:r>
                        <a:rPr lang="nb-NO" sz="700" b="0" i="0" u="none" strike="noStrike">
                          <a:solidFill>
                            <a:srgbClr val="000000"/>
                          </a:solidFill>
                          <a:effectLst/>
                          <a:latin typeface="Arial" panose="020B0604020202020204" pitchFamily="34" charset="0"/>
                        </a:rPr>
                        <a:t>[BE-FR] Avelgem - Avelin 80 [OPP] [FR] / N-1 Avelgem - Mastaing 380.79</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625952915"/>
                  </a:ext>
                </a:extLst>
              </a:tr>
              <a:tr h="143143">
                <a:tc>
                  <a:txBody>
                    <a:bodyPr/>
                    <a:lstStyle/>
                    <a:p>
                      <a:pPr algn="l" fontAlgn="b"/>
                      <a:r>
                        <a:rPr lang="sl-SI" sz="700" b="0" i="0" u="none" strike="noStrike">
                          <a:solidFill>
                            <a:srgbClr val="000000"/>
                          </a:solidFill>
                          <a:effectLst/>
                          <a:latin typeface="Arial" panose="020B0604020202020204" pitchFamily="34" charset="0"/>
                        </a:rPr>
                        <a:t>[RO-RO] PST Arad 400/220 3 [OPP] / N-1 Mintia - Arad</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93,69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a:t>
                      </a:r>
                    </a:p>
                  </a:txBody>
                  <a:tcPr marL="0" marR="0" marT="0" marB="0" anchor="b">
                    <a:lnL>
                      <a:noFill/>
                    </a:lnL>
                    <a:lnR>
                      <a:noFill/>
                    </a:lnR>
                    <a:lnT>
                      <a:noFill/>
                    </a:lnT>
                    <a:lnB>
                      <a:noFill/>
                    </a:lnB>
                  </a:tcPr>
                </a:tc>
                <a:extLst>
                  <a:ext uri="{0D108BD9-81ED-4DB2-BD59-A6C34878D82A}">
                    <a16:rowId xmlns:a16="http://schemas.microsoft.com/office/drawing/2014/main" val="3951612434"/>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239,66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11007476"/>
                  </a:ext>
                </a:extLst>
              </a:tr>
              <a:tr h="143143">
                <a:tc>
                  <a:txBody>
                    <a:bodyPr/>
                    <a:lstStyle/>
                    <a:p>
                      <a:pPr algn="l" fontAlgn="b"/>
                      <a:r>
                        <a:rPr lang="sl-SI" sz="700" b="0" i="0" u="none" strike="noStrike">
                          <a:solidFill>
                            <a:srgbClr val="000000"/>
                          </a:solidFill>
                          <a:effectLst/>
                          <a:latin typeface="Arial" panose="020B0604020202020204" pitchFamily="34" charset="0"/>
                        </a:rPr>
                        <a:t>[RO-RO] TR Portile de Fier 400/220 3 [DIR] / N-1 TR Portile de Fier 400/220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381,47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6045799"/>
                  </a:ext>
                </a:extLst>
              </a:tr>
              <a:tr h="143143">
                <a:tc>
                  <a:txBody>
                    <a:bodyPr/>
                    <a:lstStyle/>
                    <a:p>
                      <a:pPr algn="l" fontAlgn="b"/>
                      <a:r>
                        <a:rPr lang="nl-NL" sz="700" b="0" i="0" u="none" strike="noStrike">
                          <a:solidFill>
                            <a:srgbClr val="000000"/>
                          </a:solidFill>
                          <a:effectLst/>
                          <a:latin typeface="Arial" panose="020B0604020202020204" pitchFamily="34" charset="0"/>
                        </a:rPr>
                        <a:t>[D7-FR] Ensdorf - Vigy VIGY2 S [OPP] [FR] / N-1 Achene - Lonny 380.19</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440680716"/>
                  </a:ext>
                </a:extLst>
              </a:tr>
              <a:tr h="143143">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63411255"/>
                  </a:ext>
                </a:extLst>
              </a:tr>
              <a:tr h="143143">
                <a:tc>
                  <a:txBody>
                    <a:bodyPr/>
                    <a:lstStyle/>
                    <a:p>
                      <a:pPr algn="l" fontAlgn="b"/>
                      <a:r>
                        <a:rPr lang="sl-SI" sz="700" b="0" i="0" u="none" strike="noStrike">
                          <a:solidFill>
                            <a:srgbClr val="000000"/>
                          </a:solidFill>
                          <a:effectLst/>
                          <a:latin typeface="Arial" panose="020B0604020202020204" pitchFamily="34" charset="0"/>
                        </a:rPr>
                        <a:t>[CZ-D2] Hradec - Etzenricht 441 [DIR] [D2] / N-1 Prestice - Kocin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6626178"/>
                  </a:ext>
                </a:extLst>
              </a:tr>
              <a:tr h="143143">
                <a:tc>
                  <a:txBody>
                    <a:bodyPr/>
                    <a:lstStyle/>
                    <a:p>
                      <a:pPr algn="l" fontAlgn="b"/>
                      <a:r>
                        <a:rPr lang="sl-SI" sz="700" b="0" i="0" u="none" strike="noStrike">
                          <a:solidFill>
                            <a:srgbClr val="000000"/>
                          </a:solidFill>
                          <a:effectLst/>
                          <a:latin typeface="Arial" panose="020B0604020202020204" pitchFamily="34" charset="0"/>
                        </a:rPr>
                        <a:t>[AT-AT] Strass - Thaur 273B [DIR] / N-1 Strass - Thaur 274B</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406791665"/>
                  </a:ext>
                </a:extLst>
              </a:tr>
              <a:tr h="143143">
                <a:tc>
                  <a:txBody>
                    <a:bodyPr/>
                    <a:lstStyle/>
                    <a:p>
                      <a:pPr algn="l" fontAlgn="b"/>
                      <a:r>
                        <a:rPr lang="sl-SI" sz="700" b="0" i="0" u="none" strike="noStrike">
                          <a:solidFill>
                            <a:srgbClr val="000000"/>
                          </a:solidFill>
                          <a:effectLst/>
                          <a:latin typeface="Arial" panose="020B0604020202020204" pitchFamily="34" charset="0"/>
                        </a:rPr>
                        <a:t>[AT-SI] Obersielach - Podlog 247 [OPP] [AT] / N-1 Cirkovce-Podlog</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121%</a:t>
                      </a:r>
                    </a:p>
                  </a:txBody>
                  <a:tcPr marL="0" marR="0" marT="0" marB="0" anchor="b">
                    <a:lnL>
                      <a:noFill/>
                    </a:lnL>
                    <a:lnR>
                      <a:noFill/>
                    </a:lnR>
                    <a:lnT>
                      <a:noFill/>
                    </a:lnT>
                    <a:lnB>
                      <a:noFill/>
                    </a:lnB>
                  </a:tcPr>
                </a:tc>
                <a:extLst>
                  <a:ext uri="{0D108BD9-81ED-4DB2-BD59-A6C34878D82A}">
                    <a16:rowId xmlns:a16="http://schemas.microsoft.com/office/drawing/2014/main" val="1476079826"/>
                  </a:ext>
                </a:extLst>
              </a:tr>
              <a:tr h="143143">
                <a:tc>
                  <a:txBody>
                    <a:bodyPr/>
                    <a:lstStyle/>
                    <a:p>
                      <a:pPr algn="l" fontAlgn="b"/>
                      <a:r>
                        <a:rPr lang="sl-SI" sz="700" b="0" i="0" u="none" strike="noStrike">
                          <a:solidFill>
                            <a:srgbClr val="000000"/>
                          </a:solidFill>
                          <a:effectLst/>
                          <a:latin typeface="Arial" panose="020B0604020202020204" pitchFamily="34" charset="0"/>
                        </a:rPr>
                        <a:t>[SK-PL] Lemesany - Krosno Iskrz 2 [OPP] [PL] / N-1 Nosovice - Wielopole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078834357"/>
                  </a:ext>
                </a:extLst>
              </a:tr>
              <a:tr h="143143">
                <a:tc>
                  <a:txBody>
                    <a:bodyPr/>
                    <a:lstStyle/>
                    <a:p>
                      <a:pPr algn="l" fontAlgn="b"/>
                      <a:r>
                        <a:rPr lang="nb-NO" sz="700" b="0" i="0" u="none" strike="noStrike">
                          <a:solidFill>
                            <a:srgbClr val="000000"/>
                          </a:solidFill>
                          <a:effectLst/>
                          <a:latin typeface="Arial" panose="020B0604020202020204" pitchFamily="34" charset="0"/>
                        </a:rPr>
                        <a:t>[BE-FR] Avelgem - Avelin 80 [OPP] [FR] / N-1 Avelgem - Mastaing 380.79</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462922145"/>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5072297"/>
                  </a:ext>
                </a:extLst>
              </a:tr>
              <a:tr h="143143">
                <a:tc>
                  <a:txBody>
                    <a:bodyPr/>
                    <a:lstStyle/>
                    <a:p>
                      <a:pPr algn="l" fontAlgn="b"/>
                      <a:r>
                        <a:rPr lang="sl-SI" sz="700" b="0" i="0" u="none" strike="noStrike">
                          <a:solidFill>
                            <a:srgbClr val="000000"/>
                          </a:solidFill>
                          <a:effectLst/>
                          <a:latin typeface="Arial" panose="020B0604020202020204" pitchFamily="34" charset="0"/>
                        </a:rPr>
                        <a:t>[RO-RO] TR Portile de Fier 400/220 3 [DIR] / N-1 TR Portile de Fier 400/220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391,73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9969537"/>
                  </a:ext>
                </a:extLst>
              </a:tr>
              <a:tr h="143143">
                <a:tc>
                  <a:txBody>
                    <a:bodyPr/>
                    <a:lstStyle/>
                    <a:p>
                      <a:pPr algn="l" fontAlgn="b"/>
                      <a:r>
                        <a:rPr lang="nl-NL" sz="700" b="0" i="0" u="none" strike="noStrike">
                          <a:solidFill>
                            <a:srgbClr val="000000"/>
                          </a:solidFill>
                          <a:effectLst/>
                          <a:latin typeface="Arial" panose="020B0604020202020204" pitchFamily="34" charset="0"/>
                        </a:rPr>
                        <a:t>[D7-FR] Ensdorf - Vigy VIGY2 S [OPP] [FR] / N-1 Achene - Lonny 380.19</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220112561"/>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PST Urechesti 400/220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5106484"/>
                  </a:ext>
                </a:extLst>
              </a:tr>
              <a:tr h="143143">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830,54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7681516"/>
                  </a:ext>
                </a:extLst>
              </a:tr>
              <a:tr h="143143">
                <a:tc>
                  <a:txBody>
                    <a:bodyPr/>
                    <a:lstStyle/>
                    <a:p>
                      <a:pPr algn="l" fontAlgn="b"/>
                      <a:r>
                        <a:rPr lang="sl-SI" sz="700" b="0" i="0" u="none" strike="noStrike">
                          <a:solidFill>
                            <a:srgbClr val="000000"/>
                          </a:solidFill>
                          <a:effectLst/>
                          <a:latin typeface="Arial" panose="020B0604020202020204" pitchFamily="34" charset="0"/>
                        </a:rPr>
                        <a:t>[AT-AT] Westtirol 1 - Westtirol 2 WTRHU41 [OPP] / N-1 Westtirol - Leupolz</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4504474"/>
                  </a:ext>
                </a:extLst>
              </a:tr>
              <a:tr h="143143">
                <a:tc>
                  <a:txBody>
                    <a:bodyPr/>
                    <a:lstStyle/>
                    <a:p>
                      <a:pPr algn="l" fontAlgn="b"/>
                      <a:r>
                        <a:rPr lang="sl-SI" sz="700" b="0" i="0" u="none" strike="noStrike">
                          <a:solidFill>
                            <a:srgbClr val="000000"/>
                          </a:solidFill>
                          <a:effectLst/>
                          <a:latin typeface="Arial" panose="020B0604020202020204" pitchFamily="34" charset="0"/>
                        </a:rPr>
                        <a:t>[RO-RO] TR Portile de Fier 400/220 1 [DIR] / N-1 TR Portile de Fier 400/220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222,86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4375247"/>
                  </a:ext>
                </a:extLst>
              </a:tr>
              <a:tr h="1431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4081793173"/>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3967906929"/>
                  </a:ext>
                </a:extLst>
              </a:tr>
              <a:tr h="143143">
                <a:tc>
                  <a:txBody>
                    <a:bodyPr/>
                    <a:lstStyle/>
                    <a:p>
                      <a:pPr algn="l" fontAlgn="b"/>
                      <a:r>
                        <a:rPr lang="de-DE" sz="700" b="0" i="0" u="none" strike="noStrike">
                          <a:solidFill>
                            <a:srgbClr val="000000"/>
                          </a:solidFill>
                          <a:effectLst/>
                          <a:latin typeface="Arial" panose="020B0604020202020204" pitchFamily="34" charset="0"/>
                        </a:rPr>
                        <a:t>[D2-D7] Oberbachern - Meitingen OBACHE S [DIR] [D7] / N-1 Grafenrheinfeld - Stalldorf rt (416)</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55329264"/>
                  </a:ext>
                </a:extLst>
              </a:tr>
              <a:tr h="143143">
                <a:tc>
                  <a:txBody>
                    <a:bodyPr/>
                    <a:lstStyle/>
                    <a:p>
                      <a:pPr algn="l" fontAlgn="b"/>
                      <a:r>
                        <a:rPr lang="en-US" sz="700" b="0" i="0" u="none" strike="noStrike">
                          <a:solidFill>
                            <a:srgbClr val="000000"/>
                          </a:solidFill>
                          <a:effectLst/>
                          <a:latin typeface="Arial" panose="020B0604020202020204" pitchFamily="34" charset="0"/>
                        </a:rPr>
                        <a:t>[BE-FR] Avelgem - Avelin 80 [DIR] [FR] / N-1 Avelin - Mastaing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009584948"/>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830,54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7418625"/>
                  </a:ext>
                </a:extLst>
              </a:tr>
              <a:tr h="143143">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1264,08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3509394"/>
                  </a:ext>
                </a:extLst>
              </a:tr>
              <a:tr h="143143">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06057538"/>
                  </a:ext>
                </a:extLst>
              </a:tr>
              <a:tr h="143143">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153862621"/>
                  </a:ext>
                </a:extLst>
              </a:tr>
              <a:tr h="1431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64530516"/>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497155322"/>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1264,08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1758190"/>
                  </a:ext>
                </a:extLst>
              </a:tr>
              <a:tr h="143143">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1225,67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76027317"/>
                  </a:ext>
                </a:extLst>
              </a:tr>
              <a:tr h="143143">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482,71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1462965"/>
                  </a:ext>
                </a:extLst>
              </a:tr>
              <a:tr h="143143">
                <a:tc>
                  <a:txBody>
                    <a:bodyPr/>
                    <a:lstStyle/>
                    <a:p>
                      <a:pPr algn="l" fontAlgn="b"/>
                      <a:r>
                        <a:rPr lang="en-US" sz="700" b="0" i="0" u="none" strike="noStrike">
                          <a:solidFill>
                            <a:srgbClr val="000000"/>
                          </a:solidFill>
                          <a:effectLst/>
                          <a:latin typeface="Arial" panose="020B0604020202020204" pitchFamily="34" charset="0"/>
                        </a:rPr>
                        <a:t>[BE-BE] Achene - Gramme 380.10 [OPP] / N-1 Y-Horta (Mercator - Rodenhuize) 380.74</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788650101"/>
                  </a:ext>
                </a:extLst>
              </a:tr>
              <a:tr h="143143">
                <a:tc>
                  <a:txBody>
                    <a:bodyPr/>
                    <a:lstStyle/>
                    <a:p>
                      <a:pPr algn="l" fontAlgn="b"/>
                      <a:r>
                        <a:rPr lang="sl-SI" sz="700" b="0" i="0" u="none" strike="noStrike">
                          <a:solidFill>
                            <a:srgbClr val="000000"/>
                          </a:solidFill>
                          <a:effectLst/>
                          <a:latin typeface="Arial" panose="020B0604020202020204" pitchFamily="34" charset="0"/>
                        </a:rPr>
                        <a:t>[BE-BE] Y-Mercator (-Doel - Lillo) 380.52 [DIR] / N-1 Doel - Mercator 380.54</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958618838"/>
                  </a:ext>
                </a:extLst>
              </a:tr>
              <a:tr h="143143">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1225,67</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92410216"/>
                  </a:ext>
                </a:extLst>
              </a:tr>
            </a:tbl>
          </a:graphicData>
        </a:graphic>
      </p:graphicFrame>
    </p:spTree>
    <p:extLst>
      <p:ext uri="{BB962C8B-B14F-4D97-AF65-F5344CB8AC3E}">
        <p14:creationId xmlns:p14="http://schemas.microsoft.com/office/powerpoint/2010/main" val="7726456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20304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EBCE4BB-0203-5F14-E12F-0B2EDC982290}"/>
              </a:ext>
            </a:extLst>
          </p:cNvPr>
          <p:cNvGraphicFramePr>
            <a:graphicFrameLocks noGrp="1"/>
          </p:cNvGraphicFramePr>
          <p:nvPr>
            <p:extLst>
              <p:ext uri="{D42A27DB-BD31-4B8C-83A1-F6EECF244321}">
                <p14:modId xmlns:p14="http://schemas.microsoft.com/office/powerpoint/2010/main" val="3440331677"/>
              </p:ext>
            </p:extLst>
          </p:nvPr>
        </p:nvGraphicFramePr>
        <p:xfrm>
          <a:off x="868297" y="1079497"/>
          <a:ext cx="7691716" cy="5498030"/>
        </p:xfrm>
        <a:graphic>
          <a:graphicData uri="http://schemas.openxmlformats.org/drawingml/2006/table">
            <a:tbl>
              <a:tblPr/>
              <a:tblGrid>
                <a:gridCol w="5968272">
                  <a:extLst>
                    <a:ext uri="{9D8B030D-6E8A-4147-A177-3AD203B41FA5}">
                      <a16:colId xmlns:a16="http://schemas.microsoft.com/office/drawing/2014/main" val="2733708302"/>
                    </a:ext>
                  </a:extLst>
                </a:gridCol>
                <a:gridCol w="1272560">
                  <a:extLst>
                    <a:ext uri="{9D8B030D-6E8A-4147-A177-3AD203B41FA5}">
                      <a16:colId xmlns:a16="http://schemas.microsoft.com/office/drawing/2014/main" val="175953622"/>
                    </a:ext>
                  </a:extLst>
                </a:gridCol>
                <a:gridCol w="450884">
                  <a:extLst>
                    <a:ext uri="{9D8B030D-6E8A-4147-A177-3AD203B41FA5}">
                      <a16:colId xmlns:a16="http://schemas.microsoft.com/office/drawing/2014/main" val="2411610426"/>
                    </a:ext>
                  </a:extLst>
                </a:gridCol>
              </a:tblGrid>
              <a:tr h="144685">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1444,22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9691311"/>
                  </a:ext>
                </a:extLst>
              </a:tr>
              <a:tr h="144685">
                <a:tc>
                  <a:txBody>
                    <a:bodyPr/>
                    <a:lstStyle/>
                    <a:p>
                      <a:pPr algn="l" fontAlgn="b"/>
                      <a:r>
                        <a:rPr lang="sl-SI" sz="700" b="0" i="0" u="none" strike="noStrike">
                          <a:solidFill>
                            <a:srgbClr val="000000"/>
                          </a:solidFill>
                          <a:effectLst/>
                          <a:latin typeface="Arial" panose="020B0604020202020204" pitchFamily="34" charset="0"/>
                        </a:rPr>
                        <a:t>[AT-D2] St. Peter 2 - Pleinting 258 [OPP] [AT] / N-1 St. Peter - Altheim_Simbach 233_230</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195,35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0417757"/>
                  </a:ext>
                </a:extLst>
              </a:tr>
              <a:tr h="144685">
                <a:tc>
                  <a:txBody>
                    <a:bodyPr/>
                    <a:lstStyle/>
                    <a:p>
                      <a:pPr algn="l" fontAlgn="b"/>
                      <a:r>
                        <a:rPr lang="en-US" sz="700" b="0" i="0" u="none" strike="noStrike">
                          <a:solidFill>
                            <a:srgbClr val="000000"/>
                          </a:solidFill>
                          <a:effectLst/>
                          <a:latin typeface="Arial" panose="020B0604020202020204" pitchFamily="34" charset="0"/>
                        </a:rPr>
                        <a:t>[BE-FR] Avelgem - Avelin 380.80 [DIR] [BE] / N-1 Achene - Lonny 380.19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534,94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001072027"/>
                  </a:ext>
                </a:extLst>
              </a:tr>
              <a:tr h="144685">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587618686"/>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493,64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3205539213"/>
                  </a:ext>
                </a:extLst>
              </a:tr>
              <a:tr h="144685">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1444,22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4408891"/>
                  </a:ext>
                </a:extLst>
              </a:tr>
              <a:tr h="144685">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1158,66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6768237"/>
                  </a:ext>
                </a:extLst>
              </a:tr>
              <a:tr h="144685">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41758859"/>
                  </a:ext>
                </a:extLst>
              </a:tr>
              <a:tr h="144685">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86704657"/>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582,92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193709156"/>
                  </a:ext>
                </a:extLst>
              </a:tr>
              <a:tr h="144685">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1158,66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58867"/>
                  </a:ext>
                </a:extLst>
              </a:tr>
              <a:tr h="144685">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1034,97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444616"/>
                  </a:ext>
                </a:extLst>
              </a:tr>
              <a:tr h="144685">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7284303"/>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681,79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766224040"/>
                  </a:ext>
                </a:extLst>
              </a:tr>
              <a:tr h="144685">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1034,97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8192187"/>
                  </a:ext>
                </a:extLst>
              </a:tr>
              <a:tr h="144685">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2510,56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528936"/>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335,41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2943404"/>
                  </a:ext>
                </a:extLst>
              </a:tr>
              <a:tr h="144685">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58073927"/>
                  </a:ext>
                </a:extLst>
              </a:tr>
              <a:tr h="144685">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2510,56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81126822"/>
                  </a:ext>
                </a:extLst>
              </a:tr>
              <a:tr h="144685">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791,76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13043935"/>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216,09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92702543"/>
                  </a:ext>
                </a:extLst>
              </a:tr>
              <a:tr h="144685">
                <a:tc>
                  <a:txBody>
                    <a:bodyPr/>
                    <a:lstStyle/>
                    <a:p>
                      <a:pPr algn="l" fontAlgn="b"/>
                      <a:r>
                        <a:rPr lang="sl-SI" sz="700" b="0" i="0" u="none" strike="noStrike">
                          <a:solidFill>
                            <a:srgbClr val="000000"/>
                          </a:solidFill>
                          <a:effectLst/>
                          <a:latin typeface="Arial" panose="020B0604020202020204" pitchFamily="34" charset="0"/>
                        </a:rPr>
                        <a:t>[RO-RO] TR Portile de Fier 400/220 1 [DIR] / N-1 TR Portile de Fier 400/220 3</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791,76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470606419"/>
                  </a:ext>
                </a:extLst>
              </a:tr>
              <a:tr h="144685">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994,73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750869"/>
                  </a:ext>
                </a:extLst>
              </a:tr>
              <a:tr h="144685">
                <a:tc>
                  <a:txBody>
                    <a:bodyPr/>
                    <a:lstStyle/>
                    <a:p>
                      <a:pPr algn="l" fontAlgn="b"/>
                      <a:r>
                        <a:rPr lang="sl-SI" sz="700" b="0" i="0" u="none" strike="noStrike">
                          <a:solidFill>
                            <a:srgbClr val="000000"/>
                          </a:solidFill>
                          <a:effectLst/>
                          <a:latin typeface="Arial" panose="020B0604020202020204" pitchFamily="34" charset="0"/>
                        </a:rPr>
                        <a:t>[D7-FR] Ensdorf - Vigy VIGY2 S [OPP] [FR] / N-1 Ensdorf - Vigy VIGY1 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85061702"/>
                  </a:ext>
                </a:extLst>
              </a:tr>
              <a:tr h="144685">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970847543"/>
                  </a:ext>
                </a:extLst>
              </a:tr>
              <a:tr h="144685">
                <a:tc>
                  <a:txBody>
                    <a:bodyPr/>
                    <a:lstStyle/>
                    <a:p>
                      <a:pPr algn="l" fontAlgn="b"/>
                      <a:r>
                        <a:rPr lang="sl-SI" sz="700" b="0" i="0" u="none" strike="noStrike">
                          <a:solidFill>
                            <a:srgbClr val="000000"/>
                          </a:solidFill>
                          <a:effectLst/>
                          <a:latin typeface="Arial" panose="020B0604020202020204" pitchFamily="34" charset="0"/>
                        </a:rPr>
                        <a:t>[RO-RO] TR Portile de Fier 400/220 1 [DIR] / N-1 TR Portile de Fier 400/220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994,73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3944510"/>
                  </a:ext>
                </a:extLst>
              </a:tr>
              <a:tr h="144685">
                <a:tc>
                  <a:txBody>
                    <a:bodyPr/>
                    <a:lstStyle/>
                    <a:p>
                      <a:pPr algn="l" fontAlgn="b"/>
                      <a:r>
                        <a:rPr lang="sl-SI" sz="700" b="0" i="0" u="none" strike="noStrike">
                          <a:solidFill>
                            <a:srgbClr val="000000"/>
                          </a:solidFill>
                          <a:effectLst/>
                          <a:latin typeface="Arial" panose="020B0604020202020204" pitchFamily="34" charset="0"/>
                        </a:rPr>
                        <a:t>[AT-AT] Strass - Thaur 273B [DIR] / N-1 Strass - Thaur 274B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930847934"/>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293509241"/>
                  </a:ext>
                </a:extLst>
              </a:tr>
              <a:tr h="144685">
                <a:tc>
                  <a:txBody>
                    <a:bodyPr/>
                    <a:lstStyle/>
                    <a:p>
                      <a:pPr algn="l" fontAlgn="b"/>
                      <a:r>
                        <a:rPr lang="nb-NO" sz="700" b="0" i="0" u="none" strike="noStrike">
                          <a:solidFill>
                            <a:srgbClr val="000000"/>
                          </a:solidFill>
                          <a:effectLst/>
                          <a:latin typeface="Arial" panose="020B0604020202020204" pitchFamily="34" charset="0"/>
                        </a:rPr>
                        <a:t>[BE-FR] Avelgem - Avelin 80 [OPP] [FR] / N-1 Avelgem - Mastaing 380.79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654768177"/>
                  </a:ext>
                </a:extLst>
              </a:tr>
              <a:tr h="144685">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699,31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33631339"/>
                  </a:ext>
                </a:extLst>
              </a:tr>
              <a:tr h="144685">
                <a:tc>
                  <a:txBody>
                    <a:bodyPr/>
                    <a:lstStyle/>
                    <a:p>
                      <a:pPr algn="l" fontAlgn="b"/>
                      <a:r>
                        <a:rPr lang="sl-SI" sz="700" b="0" i="0" u="none" strike="noStrike">
                          <a:solidFill>
                            <a:srgbClr val="000000"/>
                          </a:solidFill>
                          <a:effectLst/>
                          <a:latin typeface="Arial" panose="020B0604020202020204" pitchFamily="34" charset="0"/>
                        </a:rPr>
                        <a:t>[AT-HU] Wien Suedost - Gyoer 245 [DIR] [AT] / N-1 Gyor - Neusiedl</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7574940"/>
                  </a:ext>
                </a:extLst>
              </a:tr>
              <a:tr h="144685">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132012339"/>
                  </a:ext>
                </a:extLst>
              </a:tr>
              <a:tr h="144685">
                <a:tc>
                  <a:txBody>
                    <a:bodyPr/>
                    <a:lstStyle/>
                    <a:p>
                      <a:pPr algn="l" fontAlgn="b"/>
                      <a:r>
                        <a:rPr lang="sl-SI" sz="700" b="0" i="0" u="none" strike="noStrike">
                          <a:solidFill>
                            <a:srgbClr val="000000"/>
                          </a:solidFill>
                          <a:effectLst/>
                          <a:latin typeface="Arial" panose="020B0604020202020204" pitchFamily="34" charset="0"/>
                        </a:rPr>
                        <a:t>[D7-FR] Ensdorf - Vigy VIGY1 N [OPP] [FR] / N-1 Ensdorf - Vigy VIGY2 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952747454"/>
                  </a:ext>
                </a:extLst>
              </a:tr>
              <a:tr h="144685">
                <a:tc>
                  <a:txBody>
                    <a:bodyPr/>
                    <a:lstStyle/>
                    <a:p>
                      <a:pPr algn="l" fontAlgn="b"/>
                      <a:r>
                        <a:rPr lang="sl-SI" sz="700" b="0" i="0" u="none" strike="noStrike">
                          <a:solidFill>
                            <a:srgbClr val="000000"/>
                          </a:solidFill>
                          <a:effectLst/>
                          <a:latin typeface="Arial" panose="020B0604020202020204" pitchFamily="34" charset="0"/>
                        </a:rPr>
                        <a:t>[AT-AT] Strass - Thaur 273B [DIR] / N-1 Strass - Thaur 274B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787604121"/>
                  </a:ext>
                </a:extLst>
              </a:tr>
              <a:tr h="144685">
                <a:tc>
                  <a:txBody>
                    <a:bodyPr/>
                    <a:lstStyle/>
                    <a:p>
                      <a:pPr algn="l" fontAlgn="b"/>
                      <a:r>
                        <a:rPr lang="nb-NO" sz="700" b="0" i="0" u="none" strike="noStrike">
                          <a:solidFill>
                            <a:srgbClr val="000000"/>
                          </a:solidFill>
                          <a:effectLst/>
                          <a:latin typeface="Arial" panose="020B0604020202020204" pitchFamily="34" charset="0"/>
                        </a:rPr>
                        <a:t>[SK-PL] Lemesany - Krosno Iskrz 2 [OPP] [PL] / N-1 Nosovice - Varin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453611492"/>
                  </a:ext>
                </a:extLst>
              </a:tr>
              <a:tr h="144685">
                <a:tc>
                  <a:txBody>
                    <a:bodyPr/>
                    <a:lstStyle/>
                    <a:p>
                      <a:pPr algn="l" fontAlgn="b"/>
                      <a:r>
                        <a:rPr lang="nb-NO" sz="700" b="0" i="0" u="none" strike="noStrike">
                          <a:solidFill>
                            <a:srgbClr val="000000"/>
                          </a:solidFill>
                          <a:effectLst/>
                          <a:latin typeface="Arial" panose="020B0604020202020204" pitchFamily="34" charset="0"/>
                        </a:rPr>
                        <a:t>[BE-FR] Avelgem - Avelin 80 [OPP] [FR] / N-1 Avelgem - Mastaing 380.79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111312293"/>
                  </a:ext>
                </a:extLst>
              </a:tr>
              <a:tr h="144685">
                <a:tc>
                  <a:txBody>
                    <a:bodyPr/>
                    <a:lstStyle/>
                    <a:p>
                      <a:pPr algn="l" fontAlgn="b"/>
                      <a:r>
                        <a:rPr lang="it-IT" sz="700" b="0" i="0" u="none" strike="noStrike">
                          <a:solidFill>
                            <a:srgbClr val="000000"/>
                          </a:solidFill>
                          <a:effectLst/>
                          <a:latin typeface="Arial" panose="020B0604020202020204" pitchFamily="34" charset="0"/>
                        </a:rPr>
                        <a:t>[RO-RO] Tantareni - Urechesti [DIR] / N-1 Slatina - Portile de Fier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271,93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0008335"/>
                  </a:ext>
                </a:extLst>
              </a:tr>
              <a:tr h="144685">
                <a:tc>
                  <a:txBody>
                    <a:bodyPr/>
                    <a:lstStyle/>
                    <a:p>
                      <a:pPr algn="l" fontAlgn="b"/>
                      <a:r>
                        <a:rPr lang="sl-SI" sz="700" b="0" i="0" u="none" strike="noStrike">
                          <a:solidFill>
                            <a:srgbClr val="000000"/>
                          </a:solidFill>
                          <a:effectLst/>
                          <a:latin typeface="Arial" panose="020B0604020202020204" pitchFamily="34" charset="0"/>
                        </a:rPr>
                        <a:t>[RO-RO] TR Portile de Fier 400/220 1 [DIR] / N-1 TR Portile de Fier 400/220 3</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699,31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31337315"/>
                  </a:ext>
                </a:extLst>
              </a:tr>
            </a:tbl>
          </a:graphicData>
        </a:graphic>
      </p:graphicFrame>
    </p:spTree>
    <p:extLst>
      <p:ext uri="{BB962C8B-B14F-4D97-AF65-F5344CB8AC3E}">
        <p14:creationId xmlns:p14="http://schemas.microsoft.com/office/powerpoint/2010/main" val="24924105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20304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9A1B4D2-4A2D-EE08-7B6C-65998BED825A}"/>
              </a:ext>
            </a:extLst>
          </p:cNvPr>
          <p:cNvGraphicFramePr>
            <a:graphicFrameLocks noGrp="1"/>
          </p:cNvGraphicFramePr>
          <p:nvPr/>
        </p:nvGraphicFramePr>
        <p:xfrm>
          <a:off x="924719" y="1473994"/>
          <a:ext cx="8229600" cy="3562350"/>
        </p:xfrm>
        <a:graphic>
          <a:graphicData uri="http://schemas.openxmlformats.org/drawingml/2006/table">
            <a:tbl>
              <a:tblPr/>
              <a:tblGrid>
                <a:gridCol w="6385636">
                  <a:extLst>
                    <a:ext uri="{9D8B030D-6E8A-4147-A177-3AD203B41FA5}">
                      <a16:colId xmlns:a16="http://schemas.microsoft.com/office/drawing/2014/main" val="2270181413"/>
                    </a:ext>
                  </a:extLst>
                </a:gridCol>
                <a:gridCol w="1361550">
                  <a:extLst>
                    <a:ext uri="{9D8B030D-6E8A-4147-A177-3AD203B41FA5}">
                      <a16:colId xmlns:a16="http://schemas.microsoft.com/office/drawing/2014/main" val="194813416"/>
                    </a:ext>
                  </a:extLst>
                </a:gridCol>
                <a:gridCol w="482414">
                  <a:extLst>
                    <a:ext uri="{9D8B030D-6E8A-4147-A177-3AD203B41FA5}">
                      <a16:colId xmlns:a16="http://schemas.microsoft.com/office/drawing/2014/main" val="1359089202"/>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754,62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43223398"/>
                  </a:ext>
                </a:extLst>
              </a:tr>
              <a:tr h="161925">
                <a:tc>
                  <a:txBody>
                    <a:bodyPr/>
                    <a:lstStyle/>
                    <a:p>
                      <a:pPr algn="l" fontAlgn="b"/>
                      <a:r>
                        <a:rPr lang="sl-SI" sz="1000" b="0" i="0" u="none" strike="noStrike">
                          <a:solidFill>
                            <a:srgbClr val="000000"/>
                          </a:solidFill>
                          <a:effectLst/>
                          <a:latin typeface="Arial" panose="020B0604020202020204" pitchFamily="34" charset="0"/>
                        </a:rPr>
                        <a:t>[AT-AT] Westtirol 1 - Westtirol 2 WTRHU41 [OPP] / N-1 Buers - Westtirol ws (421)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1267098"/>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796600574"/>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1 [DIR] / N-1 TR Portile de Fier 400/220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754,62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00522828"/>
                  </a:ext>
                </a:extLst>
              </a:tr>
              <a:tr h="161925">
                <a:tc>
                  <a:txBody>
                    <a:bodyPr/>
                    <a:lstStyle/>
                    <a:p>
                      <a:pPr algn="l" fontAlgn="b"/>
                      <a:r>
                        <a:rPr lang="sl-SI" sz="1000" b="0" i="0" u="none" strike="noStrike">
                          <a:solidFill>
                            <a:srgbClr val="000000"/>
                          </a:solidFill>
                          <a:effectLst/>
                          <a:latin typeface="Arial" panose="020B0604020202020204" pitchFamily="34" charset="0"/>
                        </a:rPr>
                        <a:t>[AT-AT] Strass - Thaur 273B [DIR] / N-1 Strass - Thaur 274B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998265925"/>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896828990"/>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102,7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796569259"/>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5819720"/>
                  </a:ext>
                </a:extLst>
              </a:tr>
              <a:tr h="161925">
                <a:tc>
                  <a:txBody>
                    <a:bodyPr/>
                    <a:lstStyle/>
                    <a:p>
                      <a:pPr algn="l" fontAlgn="b"/>
                      <a:r>
                        <a:rPr lang="sl-SI" sz="1000" b="0" i="0" u="none" strike="noStrike">
                          <a:solidFill>
                            <a:srgbClr val="000000"/>
                          </a:solidFill>
                          <a:effectLst/>
                          <a:latin typeface="Arial" panose="020B0604020202020204" pitchFamily="34" charset="0"/>
                        </a:rPr>
                        <a:t>[AT-AT] Westtirol 1 - Westtirol 2 WTRHU41 [OPP] / N-1 Buers - Westtirol ws (421)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81572713"/>
                  </a:ext>
                </a:extLst>
              </a:tr>
              <a:tr h="16192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275655441"/>
                  </a:ext>
                </a:extLst>
              </a:tr>
              <a:tr h="161925">
                <a:tc>
                  <a:txBody>
                    <a:bodyPr/>
                    <a:lstStyle/>
                    <a:p>
                      <a:pPr algn="l" fontAlgn="b"/>
                      <a:r>
                        <a:rPr lang="sl-SI" sz="1000" b="0" i="0" u="none" strike="noStrike">
                          <a:solidFill>
                            <a:srgbClr val="000000"/>
                          </a:solidFill>
                          <a:effectLst/>
                          <a:latin typeface="Arial" panose="020B0604020202020204" pitchFamily="34" charset="0"/>
                        </a:rPr>
                        <a:t>[RO-RO] TR Portile de Fier 400/220 1 [DIR] / N-1 TR Portile de Fier 400/220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462,26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1514986658"/>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920328878"/>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65,57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069577318"/>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767,23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88920689"/>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144,99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0969419"/>
                  </a:ext>
                </a:extLst>
              </a:tr>
              <a:tr h="161925">
                <a:tc>
                  <a:txBody>
                    <a:bodyPr/>
                    <a:lstStyle/>
                    <a:p>
                      <a:pPr algn="l" fontAlgn="b"/>
                      <a:r>
                        <a:rPr lang="sl-SI" sz="1000" b="0" i="0" u="none" strike="noStrike">
                          <a:solidFill>
                            <a:srgbClr val="000000"/>
                          </a:solidFill>
                          <a:effectLst/>
                          <a:latin typeface="Arial" panose="020B0604020202020204" pitchFamily="34" charset="0"/>
                        </a:rPr>
                        <a:t>[D2-D7] Oberbachern - Meitingen OBACHE S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330,52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940342484"/>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767,23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1578762091"/>
                  </a:ext>
                </a:extLst>
              </a:tr>
              <a:tr h="161925">
                <a:tc>
                  <a:txBody>
                    <a:bodyPr/>
                    <a:lstStyle/>
                    <a:p>
                      <a:pPr algn="l" fontAlgn="b"/>
                      <a:r>
                        <a:rPr lang="pt-BR" sz="1000" b="0" i="0" u="none" strike="noStrike">
                          <a:solidFill>
                            <a:srgbClr val="000000"/>
                          </a:solidFill>
                          <a:effectLst/>
                          <a:latin typeface="Arial" panose="020B0604020202020204" pitchFamily="34" charset="0"/>
                        </a:rPr>
                        <a:t>[RO-RS]  Portile de Fier - Djerdap [DIR] [RO] / N-1 Mintia - Arad</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2594240692"/>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846,76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3950849"/>
                  </a:ext>
                </a:extLst>
              </a:tr>
              <a:tr h="161925">
                <a:tc>
                  <a:txBody>
                    <a:bodyPr/>
                    <a:lstStyle/>
                    <a:p>
                      <a:pPr algn="l" fontAlgn="b"/>
                      <a:r>
                        <a:rPr lang="sl-SI" sz="1000" b="0" i="0" u="none" strike="noStrike">
                          <a:solidFill>
                            <a:srgbClr val="000000"/>
                          </a:solidFill>
                          <a:effectLst/>
                          <a:latin typeface="Arial" panose="020B0604020202020204" pitchFamily="34" charset="0"/>
                        </a:rPr>
                        <a:t>[D2-D7] Oberbachern - Meitingen OBACHE S [DIR] [D7] / N-1 Goldshoefe - Kupferzell - Stalldorf gr-rt</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704,38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2132094"/>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2 [OPP] [PL] / N-1 Nosovice - Varin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846,76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845521"/>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15262,63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4545%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162670970"/>
                  </a:ext>
                </a:extLst>
              </a:tr>
            </a:tbl>
          </a:graphicData>
        </a:graphic>
      </p:graphicFrame>
    </p:spTree>
    <p:extLst>
      <p:ext uri="{BB962C8B-B14F-4D97-AF65-F5344CB8AC3E}">
        <p14:creationId xmlns:p14="http://schemas.microsoft.com/office/powerpoint/2010/main" val="110069828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20305</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C50A3EFD-6745-BE51-7B9F-71414A498FE3}"/>
              </a:ext>
            </a:extLst>
          </p:cNvPr>
          <p:cNvGraphicFramePr>
            <a:graphicFrameLocks noGrp="1"/>
          </p:cNvGraphicFramePr>
          <p:nvPr>
            <p:extLst>
              <p:ext uri="{D42A27DB-BD31-4B8C-83A1-F6EECF244321}">
                <p14:modId xmlns:p14="http://schemas.microsoft.com/office/powerpoint/2010/main" val="2634324885"/>
              </p:ext>
            </p:extLst>
          </p:nvPr>
        </p:nvGraphicFramePr>
        <p:xfrm>
          <a:off x="514831" y="1079506"/>
          <a:ext cx="8936530" cy="5651514"/>
        </p:xfrm>
        <a:graphic>
          <a:graphicData uri="http://schemas.openxmlformats.org/drawingml/2006/table">
            <a:tbl>
              <a:tblPr/>
              <a:tblGrid>
                <a:gridCol w="6934168">
                  <a:extLst>
                    <a:ext uri="{9D8B030D-6E8A-4147-A177-3AD203B41FA5}">
                      <a16:colId xmlns:a16="http://schemas.microsoft.com/office/drawing/2014/main" val="907844998"/>
                    </a:ext>
                  </a:extLst>
                </a:gridCol>
                <a:gridCol w="1478508">
                  <a:extLst>
                    <a:ext uri="{9D8B030D-6E8A-4147-A177-3AD203B41FA5}">
                      <a16:colId xmlns:a16="http://schemas.microsoft.com/office/drawing/2014/main" val="516999842"/>
                    </a:ext>
                  </a:extLst>
                </a:gridCol>
                <a:gridCol w="523854">
                  <a:extLst>
                    <a:ext uri="{9D8B030D-6E8A-4147-A177-3AD203B41FA5}">
                      <a16:colId xmlns:a16="http://schemas.microsoft.com/office/drawing/2014/main" val="1840488403"/>
                    </a:ext>
                  </a:extLst>
                </a:gridCol>
              </a:tblGrid>
              <a:tr h="122859">
                <a:tc>
                  <a:txBody>
                    <a:bodyPr/>
                    <a:lstStyle/>
                    <a:p>
                      <a:pPr algn="l" fontAlgn="b"/>
                      <a:r>
                        <a:rPr lang="sl-SI"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60049555"/>
                  </a:ext>
                </a:extLst>
              </a:tr>
              <a:tr h="122859">
                <a:tc>
                  <a:txBody>
                    <a:bodyPr/>
                    <a:lstStyle/>
                    <a:p>
                      <a:pPr algn="l" fontAlgn="b"/>
                      <a:r>
                        <a:rPr lang="sl-SI"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60,19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6255909"/>
                  </a:ext>
                </a:extLst>
              </a:tr>
              <a:tr h="122859">
                <a:tc>
                  <a:txBody>
                    <a:bodyPr/>
                    <a:lstStyle/>
                    <a:p>
                      <a:pPr algn="l" fontAlgn="b"/>
                      <a:r>
                        <a:rPr lang="en-US" sz="600" b="0" i="0" u="none" strike="noStrike">
                          <a:solidFill>
                            <a:srgbClr val="000000"/>
                          </a:solidFill>
                          <a:effectLst/>
                          <a:latin typeface="Arial" panose="020B0604020202020204" pitchFamily="34" charset="0"/>
                        </a:rPr>
                        <a:t>[BE-BE] PST Van Eyck 2 [DIR] [BE] / N-1 PST Van Eyck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60,19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89295597"/>
                  </a:ext>
                </a:extLst>
              </a:tr>
              <a:tr h="122859">
                <a:tc>
                  <a:txBody>
                    <a:bodyPr/>
                    <a:lstStyle/>
                    <a:p>
                      <a:pPr algn="l" fontAlgn="b"/>
                      <a:r>
                        <a:rPr lang="sl-SI"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388,55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1915122"/>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388,55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9640944"/>
                  </a:ext>
                </a:extLst>
              </a:tr>
              <a:tr h="12285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115,88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734158644"/>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2 [DIR] [BE] / N-1 PST Zandvliet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283134097"/>
                  </a:ext>
                </a:extLst>
              </a:tr>
              <a:tr h="122859">
                <a:tc>
                  <a:txBody>
                    <a:bodyPr/>
                    <a:lstStyle/>
                    <a:p>
                      <a:pPr algn="l" fontAlgn="b"/>
                      <a:r>
                        <a:rPr lang="sl-SI"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276,07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6251015"/>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276,07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1418102"/>
                  </a:ext>
                </a:extLst>
              </a:tr>
              <a:tr h="12285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105,24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186214485"/>
                  </a:ext>
                </a:extLst>
              </a:tr>
              <a:tr h="122859">
                <a:tc>
                  <a:txBody>
                    <a:bodyPr/>
                    <a:lstStyle/>
                    <a:p>
                      <a:pPr algn="l" fontAlgn="b"/>
                      <a:r>
                        <a:rPr lang="sl-SI"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434,07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1197994"/>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434,07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9074742"/>
                  </a:ext>
                </a:extLst>
              </a:tr>
              <a:tr h="12285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171,49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205314899"/>
                  </a:ext>
                </a:extLst>
              </a:tr>
              <a:tr h="122859">
                <a:tc>
                  <a:txBody>
                    <a:bodyPr/>
                    <a:lstStyle/>
                    <a:p>
                      <a:pPr algn="l" fontAlgn="b"/>
                      <a:r>
                        <a:rPr lang="sl-SI"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564,08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85184338"/>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17,17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68725737"/>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1 [DIR] [BE] / N-1 PST Zandvliet 2</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68,45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770426100"/>
                  </a:ext>
                </a:extLst>
              </a:tr>
              <a:tr h="122859">
                <a:tc>
                  <a:txBody>
                    <a:bodyPr/>
                    <a:lstStyle/>
                    <a:p>
                      <a:pPr algn="l" fontAlgn="b"/>
                      <a:r>
                        <a:rPr lang="sl-SI" sz="600" b="0" i="0" u="none" strike="noStrike">
                          <a:solidFill>
                            <a:srgbClr val="000000"/>
                          </a:solidFill>
                          <a:effectLst/>
                          <a:latin typeface="Arial" panose="020B0604020202020204" pitchFamily="34" charset="0"/>
                        </a:rPr>
                        <a:t>[D2-D7] Grosskrotzenburg - Urberach UMAIN N2 [DIR] [D7] / N-1 Dettingen - Grosskrotzenburg UMAIN S1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564,08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4070111406"/>
                  </a:ext>
                </a:extLst>
              </a:tr>
              <a:tr h="122859">
                <a:tc>
                  <a:txBody>
                    <a:bodyPr/>
                    <a:lstStyle/>
                    <a:p>
                      <a:pPr algn="l" fontAlgn="b"/>
                      <a:r>
                        <a:rPr lang="sl-SI"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1357,97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38968649"/>
                  </a:ext>
                </a:extLst>
              </a:tr>
              <a:tr h="1228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696,22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105%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72818267"/>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1 [DIR] [BE] / N-1 PST Zandvliet 2</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179,79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224563179"/>
                  </a:ext>
                </a:extLst>
              </a:tr>
              <a:tr h="122859">
                <a:tc>
                  <a:txBody>
                    <a:bodyPr/>
                    <a:lstStyle/>
                    <a:p>
                      <a:pPr algn="l" fontAlgn="b"/>
                      <a:r>
                        <a:rPr lang="sl-SI" sz="6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1357,97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736942578"/>
                  </a:ext>
                </a:extLst>
              </a:tr>
              <a:tr h="122859">
                <a:tc>
                  <a:txBody>
                    <a:bodyPr/>
                    <a:lstStyle/>
                    <a:p>
                      <a:pPr algn="l" fontAlgn="b"/>
                      <a:r>
                        <a:rPr lang="sl-SI"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1250,97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9007324"/>
                  </a:ext>
                </a:extLst>
              </a:tr>
              <a:tr h="122859">
                <a:tc>
                  <a:txBody>
                    <a:bodyPr/>
                    <a:lstStyle/>
                    <a:p>
                      <a:pPr algn="l" fontAlgn="b"/>
                      <a:r>
                        <a:rPr lang="sl-SI" sz="600" b="0" i="0" u="none" strike="noStrike">
                          <a:solidFill>
                            <a:srgbClr val="000000"/>
                          </a:solidFill>
                          <a:effectLst/>
                          <a:latin typeface="Arial" panose="020B0604020202020204" pitchFamily="34" charset="0"/>
                        </a:rPr>
                        <a:t>[AT-D2] St. Peter 2 - Pleinting 258 [OPP] [AT] / N-1 Pleinting - Pirach 257</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921,24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8709615"/>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175001507"/>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2 [DIR] [BE] / N-1 PST Zandvliet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403,05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73117397"/>
                  </a:ext>
                </a:extLst>
              </a:tr>
              <a:tr h="122859">
                <a:tc>
                  <a:txBody>
                    <a:bodyPr/>
                    <a:lstStyle/>
                    <a:p>
                      <a:pPr algn="l" fontAlgn="b"/>
                      <a:r>
                        <a:rPr lang="sl-SI" sz="6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1250,97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831301260"/>
                  </a:ext>
                </a:extLst>
              </a:tr>
              <a:tr h="122859">
                <a:tc>
                  <a:txBody>
                    <a:bodyPr/>
                    <a:lstStyle/>
                    <a:p>
                      <a:pPr algn="l" fontAlgn="b"/>
                      <a:r>
                        <a:rPr lang="sl-SI" sz="6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130,28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461959845"/>
                  </a:ext>
                </a:extLst>
              </a:tr>
              <a:tr h="122859">
                <a:tc>
                  <a:txBody>
                    <a:bodyPr/>
                    <a:lstStyle/>
                    <a:p>
                      <a:pPr algn="l" fontAlgn="b"/>
                      <a:r>
                        <a:rPr lang="sl-SI" sz="6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1864,57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95877410"/>
                  </a:ext>
                </a:extLst>
              </a:tr>
              <a:tr h="122859">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1864,57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965136"/>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266518141"/>
                  </a:ext>
                </a:extLst>
              </a:tr>
              <a:tr h="122859">
                <a:tc>
                  <a:txBody>
                    <a:bodyPr/>
                    <a:lstStyle/>
                    <a:p>
                      <a:pPr algn="l" fontAlgn="b"/>
                      <a:r>
                        <a:rPr lang="en-US" sz="600" b="0" i="0" u="none" strike="noStrike">
                          <a:solidFill>
                            <a:srgbClr val="000000"/>
                          </a:solidFill>
                          <a:effectLst/>
                          <a:latin typeface="Arial" panose="020B0604020202020204" pitchFamily="34" charset="0"/>
                        </a:rPr>
                        <a:t>[BE-BE] PST Van Eyck 2 [DIR] [BE] / N-1 PST Van Eyck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442732485"/>
                  </a:ext>
                </a:extLst>
              </a:tr>
              <a:tr h="122859">
                <a:tc>
                  <a:txBody>
                    <a:bodyPr/>
                    <a:lstStyle/>
                    <a:p>
                      <a:pPr algn="l" fontAlgn="b"/>
                      <a:r>
                        <a:rPr lang="sl-SI" sz="6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59360417"/>
                  </a:ext>
                </a:extLst>
              </a:tr>
              <a:tr h="122859">
                <a:tc>
                  <a:txBody>
                    <a:bodyPr/>
                    <a:lstStyle/>
                    <a:p>
                      <a:pPr algn="l" fontAlgn="b"/>
                      <a:r>
                        <a:rPr lang="en-US" sz="600" b="0" i="0" u="none" strike="noStrike">
                          <a:solidFill>
                            <a:srgbClr val="000000"/>
                          </a:solidFill>
                          <a:effectLst/>
                          <a:latin typeface="Arial" panose="020B0604020202020204" pitchFamily="34" charset="0"/>
                        </a:rPr>
                        <a:t>[BE-BE] Achene - Gramme 380.10 [OPP] / N-1 Y-Horta (Mercator - Rodenhuize) 380.74</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353,79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629046701"/>
                  </a:ext>
                </a:extLst>
              </a:tr>
              <a:tr h="122859">
                <a:tc>
                  <a:txBody>
                    <a:bodyPr/>
                    <a:lstStyle/>
                    <a:p>
                      <a:pPr algn="l" fontAlgn="b"/>
                      <a:r>
                        <a:rPr lang="sl-SI" sz="600" b="0" i="0" u="none" strike="noStrike">
                          <a:solidFill>
                            <a:srgbClr val="000000"/>
                          </a:solidFill>
                          <a:effectLst/>
                          <a:latin typeface="Arial" panose="020B0604020202020204" pitchFamily="34" charset="0"/>
                        </a:rPr>
                        <a:t>[AT-D7] Westtirol - Leupolz FUESSN O [OPP] [D7] / N-1 Dellmensingen - Obermooweiler gn</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1192,58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337077328"/>
                  </a:ext>
                </a:extLst>
              </a:tr>
              <a:tr h="122859">
                <a:tc>
                  <a:txBody>
                    <a:bodyPr/>
                    <a:lstStyle/>
                    <a:p>
                      <a:pPr algn="l" fontAlgn="b"/>
                      <a:r>
                        <a:rPr lang="sl-SI" sz="6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2240,66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7118282"/>
                  </a:ext>
                </a:extLst>
              </a:tr>
              <a:tr h="122859">
                <a:tc>
                  <a:txBody>
                    <a:bodyPr/>
                    <a:lstStyle/>
                    <a:p>
                      <a:pPr algn="l" fontAlgn="b"/>
                      <a:r>
                        <a:rPr lang="sl-SI" sz="600" b="0" i="0" u="none" strike="noStrike">
                          <a:solidFill>
                            <a:srgbClr val="000000"/>
                          </a:solidFill>
                          <a:effectLst/>
                          <a:latin typeface="Arial" panose="020B0604020202020204" pitchFamily="34" charset="0"/>
                        </a:rPr>
                        <a:t>[AT-CH] Westtirol 1 - Pradella 427 [DIR] [AT] / N-1 Westtirol 1 - Pradella 428</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1375,02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25764282"/>
                  </a:ext>
                </a:extLst>
              </a:tr>
              <a:tr h="122859">
                <a:tc>
                  <a:txBody>
                    <a:bodyPr/>
                    <a:lstStyle/>
                    <a:p>
                      <a:pPr algn="l" fontAlgn="b"/>
                      <a:r>
                        <a:rPr lang="sl-SI" sz="6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2240,66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32575911"/>
                  </a:ext>
                </a:extLst>
              </a:tr>
              <a:tr h="122859">
                <a:tc>
                  <a:txBody>
                    <a:bodyPr/>
                    <a:lstStyle/>
                    <a:p>
                      <a:pPr algn="l" fontAlgn="b"/>
                      <a:r>
                        <a:rPr lang="sl-SI" sz="6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685,24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8465144"/>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520,39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9271889"/>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2 [DIR] [BE] / N-1 PST Zandvliet 1</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035308203"/>
                  </a:ext>
                </a:extLst>
              </a:tr>
              <a:tr h="122859">
                <a:tc>
                  <a:txBody>
                    <a:bodyPr/>
                    <a:lstStyle/>
                    <a:p>
                      <a:pPr algn="l" fontAlgn="b"/>
                      <a:r>
                        <a:rPr lang="sl-SI" sz="600" b="0" i="0" u="none" strike="noStrike">
                          <a:solidFill>
                            <a:srgbClr val="000000"/>
                          </a:solidFill>
                          <a:effectLst/>
                          <a:latin typeface="Arial" panose="020B0604020202020204" pitchFamily="34" charset="0"/>
                        </a:rPr>
                        <a:t>[AT-D7] Westtirol - Leupolz FUESSN O [OPP] [D7] / N-1 Buers - Westtirol rt (422)</a:t>
                      </a:r>
                    </a:p>
                  </a:txBody>
                  <a:tcPr marL="6677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685,24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918314106"/>
                  </a:ext>
                </a:extLst>
              </a:tr>
              <a:tr h="122859">
                <a:tc>
                  <a:txBody>
                    <a:bodyPr/>
                    <a:lstStyle/>
                    <a:p>
                      <a:pPr algn="l" fontAlgn="b"/>
                      <a:r>
                        <a:rPr lang="sl-SI" sz="6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219,93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4804371"/>
                  </a:ext>
                </a:extLst>
              </a:tr>
              <a:tr h="122859">
                <a:tc>
                  <a:txBody>
                    <a:bodyPr/>
                    <a:lstStyle/>
                    <a:p>
                      <a:pPr algn="l" fontAlgn="b"/>
                      <a:r>
                        <a:rPr lang="sl-SI" sz="600" b="0" i="0" u="none" strike="noStrike">
                          <a:solidFill>
                            <a:srgbClr val="000000"/>
                          </a:solidFill>
                          <a:effectLst/>
                          <a:latin typeface="Arial" panose="020B0604020202020204" pitchFamily="34" charset="0"/>
                        </a:rPr>
                        <a:t>[SK-PL] Lemesany - Krosno Iskrz 2 [OPP] [PL] / N-1 Lemesany - Krosno Iskrz 1</a:t>
                      </a:r>
                    </a:p>
                  </a:txBody>
                  <a:tcPr marL="6677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219,93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48348522"/>
                  </a:ext>
                </a:extLst>
              </a:tr>
              <a:tr h="122859">
                <a:tc>
                  <a:txBody>
                    <a:bodyPr/>
                    <a:lstStyle/>
                    <a:p>
                      <a:pPr algn="l" fontAlgn="b"/>
                      <a:r>
                        <a:rPr lang="sl-SI" sz="6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3390005"/>
                  </a:ext>
                </a:extLst>
              </a:tr>
              <a:tr h="122859">
                <a:tc>
                  <a:txBody>
                    <a:bodyPr/>
                    <a:lstStyle/>
                    <a:p>
                      <a:pPr algn="l" fontAlgn="b"/>
                      <a:r>
                        <a:rPr lang="en-US" sz="600" b="0" i="0" u="none" strike="noStrike">
                          <a:solidFill>
                            <a:srgbClr val="000000"/>
                          </a:solidFill>
                          <a:effectLst/>
                          <a:latin typeface="Arial" panose="020B0604020202020204" pitchFamily="34" charset="0"/>
                        </a:rPr>
                        <a:t>[BE-BE] PST Zandvliet 2 [DIR] [BE] / N-1 PST Zandvliet 1</a:t>
                      </a:r>
                    </a:p>
                  </a:txBody>
                  <a:tcPr marL="66772"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35,06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6475123"/>
                  </a:ext>
                </a:extLst>
              </a:tr>
              <a:tr h="122859">
                <a:tc>
                  <a:txBody>
                    <a:bodyPr/>
                    <a:lstStyle/>
                    <a:p>
                      <a:pPr algn="l" fontAlgn="b"/>
                      <a:r>
                        <a:rPr lang="sl-SI" sz="6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a:solidFill>
                            <a:srgbClr val="000000"/>
                          </a:solidFill>
                          <a:effectLst/>
                          <a:latin typeface="Arial" panose="020B0604020202020204" pitchFamily="34" charset="0"/>
                        </a:rPr>
                        <a:t>2240,66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600" b="1" i="0" u="none" strike="noStrike" dirty="0">
                          <a:solidFill>
                            <a:srgbClr val="000000"/>
                          </a:solidFill>
                          <a:effectLst/>
                          <a:latin typeface="Arial" panose="020B0604020202020204" pitchFamily="34" charset="0"/>
                        </a:rPr>
                        <a:t>1736%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963748096"/>
                  </a:ext>
                </a:extLst>
              </a:tr>
            </a:tbl>
          </a:graphicData>
        </a:graphic>
      </p:graphicFrame>
    </p:spTree>
    <p:extLst>
      <p:ext uri="{BB962C8B-B14F-4D97-AF65-F5344CB8AC3E}">
        <p14:creationId xmlns:p14="http://schemas.microsoft.com/office/powerpoint/2010/main" val="38453449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20306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F72E2E7-4FBC-D6C3-2A27-7FD8E993A989}"/>
              </a:ext>
            </a:extLst>
          </p:cNvPr>
          <p:cNvGraphicFramePr>
            <a:graphicFrameLocks noGrp="1"/>
          </p:cNvGraphicFramePr>
          <p:nvPr>
            <p:extLst>
              <p:ext uri="{D42A27DB-BD31-4B8C-83A1-F6EECF244321}">
                <p14:modId xmlns:p14="http://schemas.microsoft.com/office/powerpoint/2010/main" val="3525589986"/>
              </p:ext>
            </p:extLst>
          </p:nvPr>
        </p:nvGraphicFramePr>
        <p:xfrm>
          <a:off x="437991" y="1079509"/>
          <a:ext cx="9044106" cy="5651505"/>
        </p:xfrm>
        <a:graphic>
          <a:graphicData uri="http://schemas.openxmlformats.org/drawingml/2006/table">
            <a:tbl>
              <a:tblPr/>
              <a:tblGrid>
                <a:gridCol w="6932966">
                  <a:extLst>
                    <a:ext uri="{9D8B030D-6E8A-4147-A177-3AD203B41FA5}">
                      <a16:colId xmlns:a16="http://schemas.microsoft.com/office/drawing/2014/main" val="335953535"/>
                    </a:ext>
                  </a:extLst>
                </a:gridCol>
                <a:gridCol w="1558828">
                  <a:extLst>
                    <a:ext uri="{9D8B030D-6E8A-4147-A177-3AD203B41FA5}">
                      <a16:colId xmlns:a16="http://schemas.microsoft.com/office/drawing/2014/main" val="1909637028"/>
                    </a:ext>
                  </a:extLst>
                </a:gridCol>
                <a:gridCol w="552312">
                  <a:extLst>
                    <a:ext uri="{9D8B030D-6E8A-4147-A177-3AD203B41FA5}">
                      <a16:colId xmlns:a16="http://schemas.microsoft.com/office/drawing/2014/main" val="2642155005"/>
                    </a:ext>
                  </a:extLst>
                </a:gridCol>
              </a:tblGrid>
              <a:tr h="125589">
                <a:tc>
                  <a:txBody>
                    <a:bodyPr/>
                    <a:lstStyle/>
                    <a:p>
                      <a:pPr algn="l" fontAlgn="b"/>
                      <a:r>
                        <a:rPr lang="sl-SI" sz="6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6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026253057"/>
                  </a:ext>
                </a:extLst>
              </a:tr>
              <a:tr h="125589">
                <a:tc>
                  <a:txBody>
                    <a:bodyPr/>
                    <a:lstStyle/>
                    <a:p>
                      <a:pPr algn="l" fontAlgn="b"/>
                      <a:r>
                        <a:rPr lang="sl-SI" sz="6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143,16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15395196"/>
                  </a:ext>
                </a:extLst>
              </a:tr>
              <a:tr h="125589">
                <a:tc>
                  <a:txBody>
                    <a:bodyPr/>
                    <a:lstStyle/>
                    <a:p>
                      <a:pPr algn="l" fontAlgn="b"/>
                      <a:r>
                        <a:rPr lang="en-US" sz="600" b="0" i="0" u="none" strike="noStrike">
                          <a:solidFill>
                            <a:srgbClr val="000000"/>
                          </a:solidFill>
                          <a:effectLst/>
                          <a:latin typeface="Arial" panose="020B0604020202020204" pitchFamily="34" charset="0"/>
                        </a:rPr>
                        <a:t>[BE-BE] PST Zandvliet 1 [DIR] [BE] / N-1 PST Zandvliet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1400266"/>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143,16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814908687"/>
                  </a:ext>
                </a:extLst>
              </a:tr>
              <a:tr h="125589">
                <a:tc>
                  <a:txBody>
                    <a:bodyPr/>
                    <a:lstStyle/>
                    <a:p>
                      <a:pPr algn="l" fontAlgn="b"/>
                      <a:r>
                        <a:rPr lang="sl-SI" sz="6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240,01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6230125"/>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240,01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01220387"/>
                  </a:ext>
                </a:extLst>
              </a:tr>
              <a:tr h="125589">
                <a:tc>
                  <a:txBody>
                    <a:bodyPr/>
                    <a:lstStyle/>
                    <a:p>
                      <a:pPr algn="l" fontAlgn="b"/>
                      <a:r>
                        <a:rPr lang="en-US" sz="600" b="0" i="0" u="none" strike="noStrike">
                          <a:solidFill>
                            <a:srgbClr val="000000"/>
                          </a:solidFill>
                          <a:effectLst/>
                          <a:latin typeface="Arial" panose="020B0604020202020204" pitchFamily="34" charset="0"/>
                        </a:rPr>
                        <a:t>[BE-BE] PST Zandvliet 1 [DIR] [BE] / N-1 PST Zandvliet 2</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6,53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729399050"/>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753946189"/>
                  </a:ext>
                </a:extLst>
              </a:tr>
              <a:tr h="125589">
                <a:tc>
                  <a:txBody>
                    <a:bodyPr/>
                    <a:lstStyle/>
                    <a:p>
                      <a:pPr algn="l" fontAlgn="b"/>
                      <a:r>
                        <a:rPr lang="sl-SI" sz="6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1854767"/>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07424015"/>
                  </a:ext>
                </a:extLst>
              </a:tr>
              <a:tr h="125589">
                <a:tc>
                  <a:txBody>
                    <a:bodyPr/>
                    <a:lstStyle/>
                    <a:p>
                      <a:pPr algn="l" fontAlgn="b"/>
                      <a:r>
                        <a:rPr lang="sl-SI" sz="6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312,75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28839558"/>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211,22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5733857"/>
                  </a:ext>
                </a:extLst>
              </a:tr>
              <a:tr h="125589">
                <a:tc>
                  <a:txBody>
                    <a:bodyPr/>
                    <a:lstStyle/>
                    <a:p>
                      <a:pPr algn="l" fontAlgn="b"/>
                      <a:r>
                        <a:rPr lang="de-DE" sz="600" b="0" i="0" u="none" strike="noStrike">
                          <a:solidFill>
                            <a:srgbClr val="000000"/>
                          </a:solidFill>
                          <a:effectLst/>
                          <a:latin typeface="Arial" panose="020B0604020202020204" pitchFamily="34" charset="0"/>
                        </a:rPr>
                        <a:t>[AT-AT] Ernsthofen 2 - Weissenbach 202 [DIR] / N-1 Ernsthofen 2 - Klaus 201B</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312,75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28089489"/>
                  </a:ext>
                </a:extLst>
              </a:tr>
              <a:tr h="125589">
                <a:tc>
                  <a:txBody>
                    <a:bodyPr/>
                    <a:lstStyle/>
                    <a:p>
                      <a:pPr algn="l" fontAlgn="b"/>
                      <a:r>
                        <a:rPr lang="sl-SI" sz="6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326,02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851613"/>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326,02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0968670"/>
                  </a:ext>
                </a:extLst>
              </a:tr>
              <a:tr h="125589">
                <a:tc>
                  <a:txBody>
                    <a:bodyPr/>
                    <a:lstStyle/>
                    <a:p>
                      <a:pPr algn="l" fontAlgn="b"/>
                      <a:r>
                        <a:rPr lang="sl-SI" sz="6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743,51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9514225"/>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743,51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3525790"/>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14,73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577507459"/>
                  </a:ext>
                </a:extLst>
              </a:tr>
              <a:tr h="125589">
                <a:tc>
                  <a:txBody>
                    <a:bodyPr/>
                    <a:lstStyle/>
                    <a:p>
                      <a:pPr algn="l" fontAlgn="b"/>
                      <a:r>
                        <a:rPr lang="sl-SI" sz="6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649,35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73846771"/>
                  </a:ext>
                </a:extLst>
              </a:tr>
              <a:tr h="125589">
                <a:tc>
                  <a:txBody>
                    <a:bodyPr/>
                    <a:lstStyle/>
                    <a:p>
                      <a:pPr algn="l" fontAlgn="b"/>
                      <a:r>
                        <a:rPr lang="sl-SI" sz="600" b="0" i="0" u="none" strike="noStrike">
                          <a:solidFill>
                            <a:srgbClr val="000000"/>
                          </a:solidFill>
                          <a:effectLst/>
                          <a:latin typeface="Arial" panose="020B0604020202020204" pitchFamily="34" charset="0"/>
                        </a:rPr>
                        <a:t>[AT-AT] Salzburg - Tauern 231A [DIR] / N-1 Salzburg - Tauern 232A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493,59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5486339"/>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533,92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727780344"/>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649,35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400211643"/>
                  </a:ext>
                </a:extLst>
              </a:tr>
              <a:tr h="125589">
                <a:tc>
                  <a:txBody>
                    <a:bodyPr/>
                    <a:lstStyle/>
                    <a:p>
                      <a:pPr algn="l" fontAlgn="b"/>
                      <a:r>
                        <a:rPr lang="sl-SI" sz="6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1170,33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97880478"/>
                  </a:ext>
                </a:extLst>
              </a:tr>
              <a:tr h="125589">
                <a:tc>
                  <a:txBody>
                    <a:bodyPr/>
                    <a:lstStyle/>
                    <a:p>
                      <a:pPr algn="l" fontAlgn="b"/>
                      <a:r>
                        <a:rPr lang="sl-SI" sz="600" b="0" i="0" u="none" strike="noStrike">
                          <a:solidFill>
                            <a:srgbClr val="000000"/>
                          </a:solidFill>
                          <a:effectLst/>
                          <a:latin typeface="Arial" panose="020B0604020202020204" pitchFamily="34" charset="0"/>
                        </a:rPr>
                        <a:t>[AT-AT] Salzburg - Tauern 231A [DIR] / N-1 Salzburg - Tauern 232A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349,51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7546918"/>
                  </a:ext>
                </a:extLst>
              </a:tr>
              <a:tr h="125589">
                <a:tc>
                  <a:txBody>
                    <a:bodyPr/>
                    <a:lstStyle/>
                    <a:p>
                      <a:pPr algn="l" fontAlgn="b"/>
                      <a:r>
                        <a:rPr lang="sl-SI" sz="600" b="0" i="0" u="none" strike="noStrike">
                          <a:solidFill>
                            <a:srgbClr val="000000"/>
                          </a:solidFill>
                          <a:effectLst/>
                          <a:latin typeface="Arial" panose="020B0604020202020204" pitchFamily="34" charset="0"/>
                        </a:rPr>
                        <a:t>[D8-D8] Roehrsdorf - Roehrsdorf PST442 [DIR] / N-1 Hradec - Rohrsdorf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1170,33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527636452"/>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402,12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889966718"/>
                  </a:ext>
                </a:extLst>
              </a:tr>
              <a:tr h="125589">
                <a:tc>
                  <a:txBody>
                    <a:bodyPr/>
                    <a:lstStyle/>
                    <a:p>
                      <a:pPr algn="l" fontAlgn="b"/>
                      <a:r>
                        <a:rPr lang="pt-BR" sz="600" b="0" i="0" u="none" strike="noStrike">
                          <a:solidFill>
                            <a:srgbClr val="000000"/>
                          </a:solidFill>
                          <a:effectLst/>
                          <a:latin typeface="Arial" panose="020B0604020202020204" pitchFamily="34" charset="0"/>
                        </a:rPr>
                        <a:t>[BE-FR] Avelgem - Avelin 80 [DIR] [FR] / N-1 Avelgem - Mastaing 380.79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242,92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588734148"/>
                  </a:ext>
                </a:extLst>
              </a:tr>
              <a:tr h="125589">
                <a:tc>
                  <a:txBody>
                    <a:bodyPr/>
                    <a:lstStyle/>
                    <a:p>
                      <a:pPr algn="l" fontAlgn="b"/>
                      <a:r>
                        <a:rPr lang="sl-SI" sz="6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608,81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266847"/>
                  </a:ext>
                </a:extLst>
              </a:tr>
              <a:tr h="125589">
                <a:tc>
                  <a:txBody>
                    <a:bodyPr/>
                    <a:lstStyle/>
                    <a:p>
                      <a:pPr algn="l" fontAlgn="b"/>
                      <a:r>
                        <a:rPr lang="sl-SI" sz="600" b="0" i="0" u="none" strike="noStrike">
                          <a:solidFill>
                            <a:srgbClr val="000000"/>
                          </a:solidFill>
                          <a:effectLst/>
                          <a:latin typeface="Arial" panose="020B0604020202020204" pitchFamily="34" charset="0"/>
                        </a:rPr>
                        <a:t>[AT-AT] Salzburg - Tauern 231A [DIR] / N-1 Salzburg - Tauern 232A</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335,13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5800338"/>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608,81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005704391"/>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217,34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356404060"/>
                  </a:ext>
                </a:extLst>
              </a:tr>
              <a:tr h="125589">
                <a:tc>
                  <a:txBody>
                    <a:bodyPr/>
                    <a:lstStyle/>
                    <a:p>
                      <a:pPr algn="l" fontAlgn="b"/>
                      <a:r>
                        <a:rPr lang="pt-BR" sz="600" b="0" i="0" u="none" strike="noStrike">
                          <a:solidFill>
                            <a:srgbClr val="000000"/>
                          </a:solidFill>
                          <a:effectLst/>
                          <a:latin typeface="Arial" panose="020B0604020202020204" pitchFamily="34" charset="0"/>
                        </a:rPr>
                        <a:t>[BE-FR] Avelgem - Avelin 80 [DIR] [FR] / N-1 Avelgem - Mastaing 380.79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246,11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066454686"/>
                  </a:ext>
                </a:extLst>
              </a:tr>
              <a:tr h="125589">
                <a:tc>
                  <a:txBody>
                    <a:bodyPr/>
                    <a:lstStyle/>
                    <a:p>
                      <a:pPr algn="l" fontAlgn="b"/>
                      <a:r>
                        <a:rPr lang="sl-SI"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634,94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65714632"/>
                  </a:ext>
                </a:extLst>
              </a:tr>
              <a:tr h="125589">
                <a:tc>
                  <a:txBody>
                    <a:bodyPr/>
                    <a:lstStyle/>
                    <a:p>
                      <a:pPr algn="l" fontAlgn="b"/>
                      <a:r>
                        <a:rPr lang="sl-SI" sz="600" b="0" i="0" u="none" strike="noStrike">
                          <a:solidFill>
                            <a:srgbClr val="000000"/>
                          </a:solidFill>
                          <a:effectLst/>
                          <a:latin typeface="Arial" panose="020B0604020202020204" pitchFamily="34" charset="0"/>
                        </a:rPr>
                        <a:t>[CZ-PL] Wielopole - Nosovice [DIR] [PL] / N-1 Albrechtice - Dobrzen</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634,94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17489521"/>
                  </a:ext>
                </a:extLst>
              </a:tr>
              <a:tr h="125589">
                <a:tc>
                  <a:txBody>
                    <a:bodyPr/>
                    <a:lstStyle/>
                    <a:p>
                      <a:pPr algn="l" fontAlgn="b"/>
                      <a:r>
                        <a:rPr lang="sl-SI" sz="600" b="0" i="0" u="none" strike="noStrike">
                          <a:solidFill>
                            <a:srgbClr val="000000"/>
                          </a:solidFill>
                          <a:effectLst/>
                          <a:latin typeface="Arial" panose="020B0604020202020204" pitchFamily="34" charset="0"/>
                        </a:rPr>
                        <a:t>[AT-AT] Tauern - Tauern TAPST [DIR] / N-1 Westtirol 1 - Westtirol 2 WTRHU41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611,63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538964314"/>
                  </a:ext>
                </a:extLst>
              </a:tr>
              <a:tr h="125589">
                <a:tc>
                  <a:txBody>
                    <a:bodyPr/>
                    <a:lstStyle/>
                    <a:p>
                      <a:pPr algn="l" fontAlgn="b"/>
                      <a:r>
                        <a:rPr lang="en-US" sz="600" b="0" i="0" u="none" strike="noStrike">
                          <a:solidFill>
                            <a:srgbClr val="000000"/>
                          </a:solidFill>
                          <a:effectLst/>
                          <a:latin typeface="Arial" panose="020B0604020202020204" pitchFamily="34" charset="0"/>
                        </a:rPr>
                        <a:t>[BE-BE] PST Van Eyck 2 [DIR] [BE] / N-1 PST Van Eyck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14,27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extLst>
                  <a:ext uri="{0D108BD9-81ED-4DB2-BD59-A6C34878D82A}">
                    <a16:rowId xmlns:a16="http://schemas.microsoft.com/office/drawing/2014/main" val="1487276047"/>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042916283"/>
                  </a:ext>
                </a:extLst>
              </a:tr>
              <a:tr h="125589">
                <a:tc>
                  <a:txBody>
                    <a:bodyPr/>
                    <a:lstStyle/>
                    <a:p>
                      <a:pPr algn="l" fontAlgn="b"/>
                      <a:r>
                        <a:rPr lang="pt-BR" sz="600" b="0" i="0" u="none" strike="noStrike">
                          <a:solidFill>
                            <a:srgbClr val="000000"/>
                          </a:solidFill>
                          <a:effectLst/>
                          <a:latin typeface="Arial" panose="020B0604020202020204" pitchFamily="34" charset="0"/>
                        </a:rPr>
                        <a:t>[BE-FR] Avelgem - Avelin 80 [DIR] [FR] / N-1 Avelgem - Mastaing 380.79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267,23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654713091"/>
                  </a:ext>
                </a:extLst>
              </a:tr>
              <a:tr h="125589">
                <a:tc>
                  <a:txBody>
                    <a:bodyPr/>
                    <a:lstStyle/>
                    <a:p>
                      <a:pPr algn="l" fontAlgn="b"/>
                      <a:r>
                        <a:rPr lang="sl-SI"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4744,29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7657625"/>
                  </a:ext>
                </a:extLst>
              </a:tr>
              <a:tr h="125589">
                <a:tc>
                  <a:txBody>
                    <a:bodyPr/>
                    <a:lstStyle/>
                    <a:p>
                      <a:pPr algn="l" fontAlgn="b"/>
                      <a:r>
                        <a:rPr lang="sl-SI" sz="600" b="0" i="0" u="none" strike="noStrike">
                          <a:solidFill>
                            <a:srgbClr val="000000"/>
                          </a:solidFill>
                          <a:effectLst/>
                          <a:latin typeface="Arial" panose="020B0604020202020204" pitchFamily="34" charset="0"/>
                        </a:rPr>
                        <a:t>[SK-PL] Lemesany - Krosno Iskrz 1 [OPP] [PL] / N-1 Lemesany - Krosno Iskrz 2</a:t>
                      </a:r>
                    </a:p>
                  </a:txBody>
                  <a:tcPr marL="68256"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124,2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6237039"/>
                  </a:ext>
                </a:extLst>
              </a:tr>
              <a:tr h="125589">
                <a:tc>
                  <a:txBody>
                    <a:bodyPr/>
                    <a:lstStyle/>
                    <a:p>
                      <a:pPr algn="l" fontAlgn="b"/>
                      <a:r>
                        <a:rPr lang="sl-SI" sz="600" b="0" i="0" u="none" strike="noStrike">
                          <a:solidFill>
                            <a:srgbClr val="000000"/>
                          </a:solidFill>
                          <a:effectLst/>
                          <a:latin typeface="Arial" panose="020B0604020202020204" pitchFamily="34" charset="0"/>
                        </a:rPr>
                        <a:t>[NL-D2] Meeden-Diele  380 Z [OPP] [NL] / N-1 Gronau - Gronau TR 441 E</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289,29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887329339"/>
                  </a:ext>
                </a:extLst>
              </a:tr>
              <a:tr h="125589">
                <a:tc>
                  <a:txBody>
                    <a:bodyPr/>
                    <a:lstStyle/>
                    <a:p>
                      <a:pPr algn="l" fontAlgn="b"/>
                      <a:r>
                        <a:rPr lang="sl-SI" sz="600" b="0" i="0" u="none" strike="noStrike">
                          <a:solidFill>
                            <a:srgbClr val="000000"/>
                          </a:solidFill>
                          <a:effectLst/>
                          <a:latin typeface="Arial" panose="020B0604020202020204" pitchFamily="34" charset="0"/>
                        </a:rPr>
                        <a:t>[AT-AT] Tauern - Tauern TAPST [DIR] / N-1 Westtirol 1 - Westtirol 2 WTRHU41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4744,29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349083971"/>
                  </a:ext>
                </a:extLst>
              </a:tr>
              <a:tr h="125589">
                <a:tc>
                  <a:txBody>
                    <a:bodyPr/>
                    <a:lstStyle/>
                    <a:p>
                      <a:pPr algn="l" fontAlgn="b"/>
                      <a:r>
                        <a:rPr lang="en-US" sz="600" b="0" i="0" u="none" strike="noStrike">
                          <a:solidFill>
                            <a:srgbClr val="000000"/>
                          </a:solidFill>
                          <a:effectLst/>
                          <a:latin typeface="Arial" panose="020B0604020202020204" pitchFamily="34" charset="0"/>
                        </a:rPr>
                        <a:t>[BE-BE] PST Van Eyck 2 [DIR] [BE] / N-1 PST Van Eyck 1</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17,66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1349419797"/>
                  </a:ext>
                </a:extLst>
              </a:tr>
              <a:tr h="125589">
                <a:tc>
                  <a:txBody>
                    <a:bodyPr/>
                    <a:lstStyle/>
                    <a:p>
                      <a:pPr algn="l" fontAlgn="b"/>
                      <a:r>
                        <a:rPr lang="sl-SI" sz="600" b="0" i="0" u="none" strike="noStrike">
                          <a:solidFill>
                            <a:srgbClr val="000000"/>
                          </a:solidFill>
                          <a:effectLst/>
                          <a:latin typeface="Arial" panose="020B0604020202020204" pitchFamily="34" charset="0"/>
                        </a:rPr>
                        <a:t>[D2-D7] Oberbachern - Meitingen OBACHE S [DIR] [D7] / N-1 Goldshoefe - Kupferzell - Stalldorf gr-rt</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163908754"/>
                  </a:ext>
                </a:extLst>
              </a:tr>
              <a:tr h="125589">
                <a:tc>
                  <a:txBody>
                    <a:bodyPr/>
                    <a:lstStyle/>
                    <a:p>
                      <a:pPr algn="l" fontAlgn="b"/>
                      <a:r>
                        <a:rPr lang="sl-SI" sz="600" b="0" i="0" u="none" strike="noStrike">
                          <a:solidFill>
                            <a:srgbClr val="000000"/>
                          </a:solidFill>
                          <a:effectLst/>
                          <a:latin typeface="Arial" panose="020B0604020202020204" pitchFamily="34" charset="0"/>
                        </a:rPr>
                        <a:t>[BE-FR] Avelgem - Avelin 380.80 [DIR] [BE] / N-1 Avelgem - Mastaing 380.79</a:t>
                      </a:r>
                    </a:p>
                  </a:txBody>
                  <a:tcPr marL="68256"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635</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3460498903"/>
                  </a:ext>
                </a:extLst>
              </a:tr>
            </a:tbl>
          </a:graphicData>
        </a:graphic>
      </p:graphicFrame>
    </p:spTree>
    <p:extLst>
      <p:ext uri="{BB962C8B-B14F-4D97-AF65-F5344CB8AC3E}">
        <p14:creationId xmlns:p14="http://schemas.microsoft.com/office/powerpoint/2010/main" val="30841401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20306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0ACEC79-3323-84EF-CBB6-2D27B98FA5AD}"/>
              </a:ext>
            </a:extLst>
          </p:cNvPr>
          <p:cNvGraphicFramePr>
            <a:graphicFrameLocks noGrp="1"/>
          </p:cNvGraphicFramePr>
          <p:nvPr>
            <p:extLst>
              <p:ext uri="{D42A27DB-BD31-4B8C-83A1-F6EECF244321}">
                <p14:modId xmlns:p14="http://schemas.microsoft.com/office/powerpoint/2010/main" val="3468663434"/>
              </p:ext>
            </p:extLst>
          </p:nvPr>
        </p:nvGraphicFramePr>
        <p:xfrm>
          <a:off x="634999" y="1019741"/>
          <a:ext cx="8393739" cy="5711270"/>
        </p:xfrm>
        <a:graphic>
          <a:graphicData uri="http://schemas.openxmlformats.org/drawingml/2006/table">
            <a:tbl>
              <a:tblPr/>
              <a:tblGrid>
                <a:gridCol w="6434412">
                  <a:extLst>
                    <a:ext uri="{9D8B030D-6E8A-4147-A177-3AD203B41FA5}">
                      <a16:colId xmlns:a16="http://schemas.microsoft.com/office/drawing/2014/main" val="3019593579"/>
                    </a:ext>
                  </a:extLst>
                </a:gridCol>
                <a:gridCol w="1446732">
                  <a:extLst>
                    <a:ext uri="{9D8B030D-6E8A-4147-A177-3AD203B41FA5}">
                      <a16:colId xmlns:a16="http://schemas.microsoft.com/office/drawing/2014/main" val="1722905508"/>
                    </a:ext>
                  </a:extLst>
                </a:gridCol>
                <a:gridCol w="512595">
                  <a:extLst>
                    <a:ext uri="{9D8B030D-6E8A-4147-A177-3AD203B41FA5}">
                      <a16:colId xmlns:a16="http://schemas.microsoft.com/office/drawing/2014/main" val="2579034893"/>
                    </a:ext>
                  </a:extLst>
                </a:gridCol>
              </a:tblGrid>
              <a:tr h="158817">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4487,66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7766080"/>
                  </a:ext>
                </a:extLst>
              </a:tr>
              <a:tr h="158817">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125,46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0314069"/>
                  </a:ext>
                </a:extLst>
              </a:tr>
              <a:tr h="158817">
                <a:tc>
                  <a:txBody>
                    <a:bodyPr/>
                    <a:lstStyle/>
                    <a:p>
                      <a:pPr algn="l" fontAlgn="b"/>
                      <a:r>
                        <a:rPr lang="sl-SI" sz="800" b="0" i="0" u="none" strike="noStrike">
                          <a:solidFill>
                            <a:srgbClr val="000000"/>
                          </a:solidFill>
                          <a:effectLst/>
                          <a:latin typeface="Arial" panose="020B0604020202020204" pitchFamily="34" charset="0"/>
                        </a:rPr>
                        <a:t>[NL-D2] Meeden-Diele  380 Z [OPP] [NL] / N-1 Gronau - Gronau TR 441 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200,74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973556143"/>
                  </a:ext>
                </a:extLst>
              </a:tr>
              <a:tr h="158817">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1896252496"/>
                  </a:ext>
                </a:extLst>
              </a:tr>
              <a:tr h="158817">
                <a:tc>
                  <a:txBody>
                    <a:bodyPr/>
                    <a:lstStyle/>
                    <a:p>
                      <a:pPr algn="l" fontAlgn="b"/>
                      <a:r>
                        <a:rPr lang="sl-SI" sz="800" b="0" i="0" u="none" strike="noStrike">
                          <a:solidFill>
                            <a:srgbClr val="000000"/>
                          </a:solidFill>
                          <a:effectLst/>
                          <a:latin typeface="Arial" panose="020B0604020202020204" pitchFamily="34" charset="0"/>
                        </a:rPr>
                        <a:t>[BE-FR] Avelgem - Avelin 380.80 [DIR] [BE] / N-1 Avelgem - Mastaing 380.79</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541,89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4270303177"/>
                  </a:ext>
                </a:extLst>
              </a:tr>
              <a:tr h="158817">
                <a:tc>
                  <a:txBody>
                    <a:bodyPr/>
                    <a:lstStyle/>
                    <a:p>
                      <a:pPr algn="l" fontAlgn="b"/>
                      <a:r>
                        <a:rPr lang="de-DE" sz="800" b="0" i="0" u="none" strike="noStrike">
                          <a:solidFill>
                            <a:srgbClr val="000000"/>
                          </a:solidFill>
                          <a:effectLst/>
                          <a:latin typeface="Arial" panose="020B0604020202020204" pitchFamily="34" charset="0"/>
                        </a:rPr>
                        <a:t>[AT-AT] Tauern - Tauern TAPST [DIR] / N-1 Schwarzenbach - Tauern 417B</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4487,66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640240602"/>
                  </a:ext>
                </a:extLst>
              </a:tr>
              <a:tr h="158817">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2971,34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5818745"/>
                  </a:ext>
                </a:extLst>
              </a:tr>
              <a:tr h="158817">
                <a:tc>
                  <a:txBody>
                    <a:bodyPr/>
                    <a:lstStyle/>
                    <a:p>
                      <a:pPr algn="l" fontAlgn="b"/>
                      <a:r>
                        <a:rPr lang="sl-SI" sz="800" b="0" i="0" u="none" strike="noStrike">
                          <a:solidFill>
                            <a:srgbClr val="000000"/>
                          </a:solidFill>
                          <a:effectLst/>
                          <a:latin typeface="Arial" panose="020B0604020202020204" pitchFamily="34" charset="0"/>
                        </a:rPr>
                        <a:t>[AT-AT] Tauern - Tauern TAPST [DIR] / N-1 Westtirol 1 - Westtirol 2 WTRHU41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2971,34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98707833"/>
                  </a:ext>
                </a:extLst>
              </a:tr>
              <a:tr h="158817">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1689073953"/>
                  </a:ext>
                </a:extLst>
              </a:tr>
              <a:tr h="158817">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741327621"/>
                  </a:ext>
                </a:extLst>
              </a:tr>
              <a:tr h="158817">
                <a:tc>
                  <a:txBody>
                    <a:bodyPr/>
                    <a:lstStyle/>
                    <a:p>
                      <a:pPr algn="l" fontAlgn="b"/>
                      <a:r>
                        <a:rPr lang="sl-SI" sz="800" b="0" i="0" u="none" strike="noStrike">
                          <a:solidFill>
                            <a:srgbClr val="000000"/>
                          </a:solidFill>
                          <a:effectLst/>
                          <a:latin typeface="Arial" panose="020B0604020202020204" pitchFamily="34" charset="0"/>
                        </a:rPr>
                        <a:t>[BE-FR] Avelgem - Avelin 380.80 [DIR] [BE] / N-1 Avelgem - Mastaing 380.79</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457,81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891427894"/>
                  </a:ext>
                </a:extLst>
              </a:tr>
              <a:tr h="158817">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1515,24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9834729"/>
                  </a:ext>
                </a:extLst>
              </a:tr>
              <a:tr h="158817">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1515,24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2145804"/>
                  </a:ext>
                </a:extLst>
              </a:tr>
              <a:tr h="158817">
                <a:tc>
                  <a:txBody>
                    <a:bodyPr/>
                    <a:lstStyle/>
                    <a:p>
                      <a:pPr algn="l" fontAlgn="b"/>
                      <a:r>
                        <a:rPr lang="sl-SI" sz="800" b="0" i="0" u="none" strike="noStrike">
                          <a:solidFill>
                            <a:srgbClr val="000000"/>
                          </a:solidFill>
                          <a:effectLst/>
                          <a:latin typeface="Arial" panose="020B0604020202020204" pitchFamily="34" charset="0"/>
                        </a:rPr>
                        <a:t>[NL-D2] Meeden-Diele  380 Z [OPP] [NL] / N-1 Gronau - Hanekenfaehr GRONAU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482,97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1413100796"/>
                  </a:ext>
                </a:extLst>
              </a:tr>
              <a:tr h="158817">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109,13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352878559"/>
                  </a:ext>
                </a:extLst>
              </a:tr>
              <a:tr h="158817">
                <a:tc>
                  <a:txBody>
                    <a:bodyPr/>
                    <a:lstStyle/>
                    <a:p>
                      <a:pPr algn="l" fontAlgn="b"/>
                      <a:r>
                        <a:rPr lang="sl-SI" sz="800" b="0" i="0" u="none" strike="noStrike">
                          <a:solidFill>
                            <a:srgbClr val="000000"/>
                          </a:solidFill>
                          <a:effectLst/>
                          <a:latin typeface="Arial" panose="020B0604020202020204" pitchFamily="34" charset="0"/>
                        </a:rPr>
                        <a:t>[AT-SI] Obersielach - Podlog 247 [DIR] [AT] / N-1 Cirkovce-Podlog</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2952729"/>
                  </a:ext>
                </a:extLst>
              </a:tr>
              <a:tr h="158817">
                <a:tc>
                  <a:txBody>
                    <a:bodyPr/>
                    <a:lstStyle/>
                    <a:p>
                      <a:pPr algn="l" fontAlgn="b"/>
                      <a:r>
                        <a:rPr lang="en-US" sz="800" b="0" i="0" u="none" strike="noStrike">
                          <a:solidFill>
                            <a:srgbClr val="000000"/>
                          </a:solidFill>
                          <a:effectLst/>
                          <a:latin typeface="Arial" panose="020B0604020202020204" pitchFamily="34" charset="0"/>
                        </a:rPr>
                        <a:t>[BE-FR] Avelgem - Avelin 80 [DIR] [FR] / N-1 Avelin - Mastaing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92%</a:t>
                      </a:r>
                    </a:p>
                  </a:txBody>
                  <a:tcPr marL="0" marR="0" marT="0" marB="0" anchor="b">
                    <a:lnL>
                      <a:noFill/>
                    </a:lnL>
                    <a:lnR>
                      <a:noFill/>
                    </a:lnR>
                    <a:lnT>
                      <a:noFill/>
                    </a:lnT>
                    <a:lnB>
                      <a:noFill/>
                    </a:lnB>
                  </a:tcPr>
                </a:tc>
                <a:extLst>
                  <a:ext uri="{0D108BD9-81ED-4DB2-BD59-A6C34878D82A}">
                    <a16:rowId xmlns:a16="http://schemas.microsoft.com/office/drawing/2014/main" val="941086780"/>
                  </a:ext>
                </a:extLst>
              </a:tr>
              <a:tr h="158817">
                <a:tc>
                  <a:txBody>
                    <a:bodyPr/>
                    <a:lstStyle/>
                    <a:p>
                      <a:pPr algn="l" fontAlgn="b"/>
                      <a:r>
                        <a:rPr lang="de-DE" sz="800" b="0" i="0" u="none" strike="noStrike">
                          <a:solidFill>
                            <a:srgbClr val="000000"/>
                          </a:solidFill>
                          <a:effectLst/>
                          <a:latin typeface="Arial" panose="020B0604020202020204" pitchFamily="34" charset="0"/>
                        </a:rPr>
                        <a:t>[AT-AT] Tauern - Tauern TAPST [DIR] / N-1 Zell am Ziller 1 - Zell am Ziller 2 ZZRHU42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255,05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75132593"/>
                  </a:ext>
                </a:extLst>
              </a:tr>
              <a:tr h="158817">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2645,96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1853162"/>
                  </a:ext>
                </a:extLst>
              </a:tr>
              <a:tr h="158817">
                <a:tc>
                  <a:txBody>
                    <a:bodyPr/>
                    <a:lstStyle/>
                    <a:p>
                      <a:pPr algn="l" fontAlgn="b"/>
                      <a:r>
                        <a:rPr lang="sl-SI" sz="800" b="0" i="0" u="none" strike="noStrike">
                          <a:solidFill>
                            <a:srgbClr val="000000"/>
                          </a:solidFill>
                          <a:effectLst/>
                          <a:latin typeface="Arial" panose="020B0604020202020204" pitchFamily="34" charset="0"/>
                        </a:rPr>
                        <a:t>[SK-PL] Lemesany - Krosno Iskrz 2 [OPP] [PL] / N-1 Lemesany - Krosno Iskrz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376,93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40649750"/>
                  </a:ext>
                </a:extLst>
              </a:tr>
              <a:tr h="158817">
                <a:tc>
                  <a:txBody>
                    <a:bodyPr/>
                    <a:lstStyle/>
                    <a:p>
                      <a:pPr algn="l" fontAlgn="b"/>
                      <a:r>
                        <a:rPr lang="sl-SI" sz="800" b="0" i="0" u="none" strike="noStrike">
                          <a:solidFill>
                            <a:srgbClr val="000000"/>
                          </a:solidFill>
                          <a:effectLst/>
                          <a:latin typeface="Arial" panose="020B0604020202020204" pitchFamily="34" charset="0"/>
                        </a:rPr>
                        <a:t>[AT-AT] Tauern - Tauern TAPST [DIR] / N-1 Westtirol 1 - Westtirol 2 WTRHU41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2645,96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71462782"/>
                  </a:ext>
                </a:extLst>
              </a:tr>
              <a:tr h="158817">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extLst>
                  <a:ext uri="{0D108BD9-81ED-4DB2-BD59-A6C34878D82A}">
                    <a16:rowId xmlns:a16="http://schemas.microsoft.com/office/drawing/2014/main" val="3246626023"/>
                  </a:ext>
                </a:extLst>
              </a:tr>
              <a:tr h="158817">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1248025390"/>
                  </a:ext>
                </a:extLst>
              </a:tr>
              <a:tr h="158817">
                <a:tc>
                  <a:txBody>
                    <a:bodyPr/>
                    <a:lstStyle/>
                    <a:p>
                      <a:pPr algn="l" fontAlgn="b"/>
                      <a:r>
                        <a:rPr lang="pt-BR" sz="800" b="0" i="0" u="none" strike="noStrike">
                          <a:solidFill>
                            <a:srgbClr val="000000"/>
                          </a:solidFill>
                          <a:effectLst/>
                          <a:latin typeface="Arial" panose="020B0604020202020204" pitchFamily="34" charset="0"/>
                        </a:rPr>
                        <a:t>[BE-FR] Avelgem - Avelin 80 [DIR] [FR] / N-1 Avelgem - Mastaing 380.79</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206,95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1300160920"/>
                  </a:ext>
                </a:extLst>
              </a:tr>
              <a:tr h="158817">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2015,61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27339400"/>
                  </a:ext>
                </a:extLst>
              </a:tr>
              <a:tr h="158817">
                <a:tc>
                  <a:txBody>
                    <a:bodyPr/>
                    <a:lstStyle/>
                    <a:p>
                      <a:pPr algn="l" fontAlgn="b"/>
                      <a:r>
                        <a:rPr lang="sl-SI" sz="800" b="0" i="0" u="none" strike="noStrike">
                          <a:solidFill>
                            <a:srgbClr val="000000"/>
                          </a:solidFill>
                          <a:effectLst/>
                          <a:latin typeface="Arial" panose="020B0604020202020204" pitchFamily="34" charset="0"/>
                        </a:rPr>
                        <a:t>[AT-SI] Kainachtal - Maribor 473 [DIR] [AT] / N-1 Maribor-Kainachtal 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0534895"/>
                  </a:ext>
                </a:extLst>
              </a:tr>
              <a:tr h="158817">
                <a:tc>
                  <a:txBody>
                    <a:bodyPr/>
                    <a:lstStyle/>
                    <a:p>
                      <a:pPr algn="l" fontAlgn="b"/>
                      <a:r>
                        <a:rPr lang="sl-SI" sz="800" b="0" i="0" u="none" strike="noStrike">
                          <a:solidFill>
                            <a:srgbClr val="000000"/>
                          </a:solidFill>
                          <a:effectLst/>
                          <a:latin typeface="Arial" panose="020B0604020202020204" pitchFamily="34" charset="0"/>
                        </a:rPr>
                        <a:t>[NL-D2] Meeden-Diele  380 Z [OPP] [NL] / N-1 Gronau - Gronau TR 441 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791917787"/>
                  </a:ext>
                </a:extLst>
              </a:tr>
              <a:tr h="158817">
                <a:tc>
                  <a:txBody>
                    <a:bodyPr/>
                    <a:lstStyle/>
                    <a:p>
                      <a:pPr algn="l" fontAlgn="b"/>
                      <a:r>
                        <a:rPr lang="sl-SI" sz="800" b="0" i="0" u="none" strike="noStrike">
                          <a:solidFill>
                            <a:srgbClr val="000000"/>
                          </a:solidFill>
                          <a:effectLst/>
                          <a:latin typeface="Arial" panose="020B0604020202020204" pitchFamily="34" charset="0"/>
                        </a:rPr>
                        <a:t>[AT-AT] Tauern - Tauern TAPST [DIR] / N-1 Westtirol 1 - Westtirol 2 WTRHU41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2015,61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672654117"/>
                  </a:ext>
                </a:extLst>
              </a:tr>
              <a:tr h="158817">
                <a:tc>
                  <a:txBody>
                    <a:bodyPr/>
                    <a:lstStyle/>
                    <a:p>
                      <a:pPr algn="l" fontAlgn="b"/>
                      <a:r>
                        <a:rPr lang="sl-SI" sz="800" b="0" i="0" u="none" strike="noStrike">
                          <a:solidFill>
                            <a:srgbClr val="000000"/>
                          </a:solidFill>
                          <a:effectLst/>
                          <a:latin typeface="Arial" panose="020B0604020202020204" pitchFamily="34" charset="0"/>
                        </a:rPr>
                        <a:t>[SK-PL] Lemesany - Krosno Iskrz 2 [DIR] [SK]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571,79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930588897"/>
                  </a:ext>
                </a:extLst>
              </a:tr>
              <a:tr h="158817">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1183,48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6050026"/>
                  </a:ext>
                </a:extLst>
              </a:tr>
              <a:tr h="158817">
                <a:tc>
                  <a:txBody>
                    <a:bodyPr/>
                    <a:lstStyle/>
                    <a:p>
                      <a:pPr algn="l" fontAlgn="b"/>
                      <a:r>
                        <a:rPr lang="sl-SI" sz="800" b="0" i="0" u="none" strike="noStrike">
                          <a:solidFill>
                            <a:srgbClr val="000000"/>
                          </a:solidFill>
                          <a:effectLst/>
                          <a:latin typeface="Arial" panose="020B0604020202020204" pitchFamily="34" charset="0"/>
                        </a:rPr>
                        <a:t>[AT-AT] Tauern - Tauern TAPST [DIR] / N-1 Westtirol 1 - Westtirol 2 WTRHU41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1183,48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0285799"/>
                  </a:ext>
                </a:extLst>
              </a:tr>
              <a:tr h="158817">
                <a:tc>
                  <a:txBody>
                    <a:bodyPr/>
                    <a:lstStyle/>
                    <a:p>
                      <a:pPr algn="l" fontAlgn="b"/>
                      <a:r>
                        <a:rPr lang="sl-SI" sz="800" b="0" i="0" u="none" strike="noStrike">
                          <a:solidFill>
                            <a:srgbClr val="000000"/>
                          </a:solidFill>
                          <a:effectLst/>
                          <a:latin typeface="Arial" panose="020B0604020202020204" pitchFamily="34" charset="0"/>
                        </a:rPr>
                        <a:t>[SK-PL] Lemesany - Krosno Iskrz 2 [DIR] [SK] / N-1 Lemesany - Krosno Iskrz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214,63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4217204256"/>
                  </a:ext>
                </a:extLst>
              </a:tr>
              <a:tr h="158817">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6545900"/>
                  </a:ext>
                </a:extLst>
              </a:tr>
              <a:tr h="311492">
                <a:tc>
                  <a:txBody>
                    <a:bodyPr/>
                    <a:lstStyle/>
                    <a:p>
                      <a:pPr algn="l" fontAlgn="b"/>
                      <a:r>
                        <a:rPr lang="sl-SI" sz="800" b="0" i="0" u="none" strike="noStrike">
                          <a:solidFill>
                            <a:srgbClr val="000000"/>
                          </a:solidFill>
                          <a:effectLst/>
                          <a:latin typeface="Arial" panose="020B0604020202020204" pitchFamily="34" charset="0"/>
                        </a:rPr>
                        <a:t>[D2-D7] Oberbachern - Meitingen OBACHE S [DIR] [D7] / N-1 Goldshoefe - Kupferzell - Stalldorf gr-rt</a:t>
                      </a:r>
                    </a:p>
                  </a:txBody>
                  <a:tcPr marL="87758"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342,21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4594334"/>
                  </a:ext>
                </a:extLst>
              </a:tr>
              <a:tr h="158817">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4744,29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3687%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838915599"/>
                  </a:ext>
                </a:extLst>
              </a:tr>
            </a:tbl>
          </a:graphicData>
        </a:graphic>
      </p:graphicFrame>
    </p:spTree>
    <p:extLst>
      <p:ext uri="{BB962C8B-B14F-4D97-AF65-F5344CB8AC3E}">
        <p14:creationId xmlns:p14="http://schemas.microsoft.com/office/powerpoint/2010/main" val="33729427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20307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A2F18D3-EE09-9EE3-F12A-AB304209DACD}"/>
              </a:ext>
            </a:extLst>
          </p:cNvPr>
          <p:cNvGraphicFramePr>
            <a:graphicFrameLocks noGrp="1"/>
          </p:cNvGraphicFramePr>
          <p:nvPr>
            <p:extLst>
              <p:ext uri="{D42A27DB-BD31-4B8C-83A1-F6EECF244321}">
                <p14:modId xmlns:p14="http://schemas.microsoft.com/office/powerpoint/2010/main" val="2347733417"/>
              </p:ext>
            </p:extLst>
          </p:nvPr>
        </p:nvGraphicFramePr>
        <p:xfrm>
          <a:off x="635000" y="1079508"/>
          <a:ext cx="8562787" cy="5697880"/>
        </p:xfrm>
        <a:graphic>
          <a:graphicData uri="http://schemas.openxmlformats.org/drawingml/2006/table">
            <a:tbl>
              <a:tblPr/>
              <a:tblGrid>
                <a:gridCol w="6670440">
                  <a:extLst>
                    <a:ext uri="{9D8B030D-6E8A-4147-A177-3AD203B41FA5}">
                      <a16:colId xmlns:a16="http://schemas.microsoft.com/office/drawing/2014/main" val="3108261574"/>
                    </a:ext>
                  </a:extLst>
                </a:gridCol>
                <a:gridCol w="1397275">
                  <a:extLst>
                    <a:ext uri="{9D8B030D-6E8A-4147-A177-3AD203B41FA5}">
                      <a16:colId xmlns:a16="http://schemas.microsoft.com/office/drawing/2014/main" val="848173366"/>
                    </a:ext>
                  </a:extLst>
                </a:gridCol>
                <a:gridCol w="495072">
                  <a:extLst>
                    <a:ext uri="{9D8B030D-6E8A-4147-A177-3AD203B41FA5}">
                      <a16:colId xmlns:a16="http://schemas.microsoft.com/office/drawing/2014/main" val="1911703736"/>
                    </a:ext>
                  </a:extLst>
                </a:gridCol>
              </a:tblGrid>
              <a:tr h="142447">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03576629"/>
                  </a:ext>
                </a:extLst>
              </a:tr>
              <a:tr h="142447">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326,56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118419"/>
                  </a:ext>
                </a:extLst>
              </a:tr>
              <a:tr h="142447">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15472204"/>
                  </a:ext>
                </a:extLst>
              </a:tr>
              <a:tr h="1424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326,56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519149805"/>
                  </a:ext>
                </a:extLst>
              </a:tr>
              <a:tr h="142447">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1648,51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1443141"/>
                  </a:ext>
                </a:extLst>
              </a:tr>
              <a:tr h="142447">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1648,51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786563"/>
                  </a:ext>
                </a:extLst>
              </a:tr>
              <a:tr h="142447">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713082833"/>
                  </a:ext>
                </a:extLst>
              </a:tr>
              <a:tr h="142447">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150,72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106877171"/>
                  </a:ext>
                </a:extLst>
              </a:tr>
              <a:tr h="142447">
                <a:tc>
                  <a:txBody>
                    <a:bodyPr/>
                    <a:lstStyle/>
                    <a:p>
                      <a:pPr algn="l" fontAlgn="b"/>
                      <a:r>
                        <a:rPr lang="sl-SI" sz="700" b="0" i="0" u="none" strike="noStrike">
                          <a:solidFill>
                            <a:srgbClr val="000000"/>
                          </a:solidFill>
                          <a:effectLst/>
                          <a:latin typeface="Arial" panose="020B0604020202020204" pitchFamily="34" charset="0"/>
                        </a:rPr>
                        <a:t>[SK-PL] Lemesany - Krosno Iskrz 2 [DIR] [SK] / N-1 Lemesany - Krosno Iskrz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96,45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33789016"/>
                  </a:ext>
                </a:extLst>
              </a:tr>
              <a:tr h="142447">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1188,41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5029827"/>
                  </a:ext>
                </a:extLst>
              </a:tr>
              <a:tr h="142447">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1188,41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45581113"/>
                  </a:ext>
                </a:extLst>
              </a:tr>
              <a:tr h="142447">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322,22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776301576"/>
                  </a:ext>
                </a:extLst>
              </a:tr>
              <a:tr h="142447">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478149211"/>
                  </a:ext>
                </a:extLst>
              </a:tr>
              <a:tr h="142447">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1848,47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3353537"/>
                  </a:ext>
                </a:extLst>
              </a:tr>
              <a:tr h="142447">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1848,47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8539741"/>
                  </a:ext>
                </a:extLst>
              </a:tr>
              <a:tr h="142447">
                <a:tc>
                  <a:txBody>
                    <a:bodyPr/>
                    <a:lstStyle/>
                    <a:p>
                      <a:pPr algn="l" fontAlgn="b"/>
                      <a:r>
                        <a:rPr lang="en-US" sz="700" b="0" i="0" u="none" strike="noStrike">
                          <a:solidFill>
                            <a:srgbClr val="000000"/>
                          </a:solidFill>
                          <a:effectLst/>
                          <a:latin typeface="Arial" panose="020B0604020202020204" pitchFamily="34" charset="0"/>
                        </a:rPr>
                        <a:t>[BE-BE] PST Zandvliet 2 [DIR] [BE] / N-1 PST Zandvliet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30372418"/>
                  </a:ext>
                </a:extLst>
              </a:tr>
              <a:tr h="142447">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988,74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11453881"/>
                  </a:ext>
                </a:extLst>
              </a:tr>
              <a:tr h="142447">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988,74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5738927"/>
                  </a:ext>
                </a:extLst>
              </a:tr>
              <a:tr h="142447">
                <a:tc>
                  <a:txBody>
                    <a:bodyPr/>
                    <a:lstStyle/>
                    <a:p>
                      <a:pPr algn="l" fontAlgn="b"/>
                      <a:r>
                        <a:rPr lang="sl-SI" sz="700" b="0" i="0" u="none" strike="noStrike">
                          <a:solidFill>
                            <a:srgbClr val="000000"/>
                          </a:solidFill>
                          <a:effectLst/>
                          <a:latin typeface="Arial" panose="020B0604020202020204" pitchFamily="34" charset="0"/>
                        </a:rPr>
                        <a:t>[SK-PL] Lemesany - Krosno Iskrz 2 [DIR] [SK] / N-1 Lemesany - Krosno Iskrz 1</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573,66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704511438"/>
                  </a:ext>
                </a:extLst>
              </a:tr>
              <a:tr h="142447">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1966015"/>
                  </a:ext>
                </a:extLst>
              </a:tr>
              <a:tr h="14244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9120144"/>
                  </a:ext>
                </a:extLst>
              </a:tr>
              <a:tr h="142447">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5541210"/>
                  </a:ext>
                </a:extLst>
              </a:tr>
              <a:tr h="142447">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31743866"/>
                  </a:ext>
                </a:extLst>
              </a:tr>
              <a:tr h="142447">
                <a:tc>
                  <a:txBody>
                    <a:bodyPr/>
                    <a:lstStyle/>
                    <a:p>
                      <a:pPr algn="l" fontAlgn="b"/>
                      <a:r>
                        <a:rPr lang="sl-SI" sz="700" b="0" i="0" u="none" strike="noStrike">
                          <a:solidFill>
                            <a:srgbClr val="000000"/>
                          </a:solidFill>
                          <a:effectLst/>
                          <a:latin typeface="Arial" panose="020B0604020202020204" pitchFamily="34" charset="0"/>
                        </a:rPr>
                        <a:t>[BE-BE] Y-Mercator (-Doel - Lillo) 380.51 [DIR] / N-1 Doel - Mercator 380.53</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4097358"/>
                  </a:ext>
                </a:extLst>
              </a:tr>
              <a:tr h="142447">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541,82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04030510"/>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207,77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2945953"/>
                  </a:ext>
                </a:extLst>
              </a:tr>
              <a:tr h="14244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1061477651"/>
                  </a:ext>
                </a:extLst>
              </a:tr>
              <a:tr h="142447">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338,36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905358811"/>
                  </a:ext>
                </a:extLst>
              </a:tr>
              <a:tr h="142447">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541,82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323364103"/>
                  </a:ext>
                </a:extLst>
              </a:tr>
              <a:tr h="142447">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574,72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5711345"/>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8378566"/>
                  </a:ext>
                </a:extLst>
              </a:tr>
              <a:tr h="1424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269,42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729557010"/>
                  </a:ext>
                </a:extLst>
              </a:tr>
              <a:tr h="14244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405,63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2947250360"/>
                  </a:ext>
                </a:extLst>
              </a:tr>
              <a:tr h="142447">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574,72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701305470"/>
                  </a:ext>
                </a:extLst>
              </a:tr>
              <a:tr h="142447">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768,65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378096"/>
                  </a:ext>
                </a:extLst>
              </a:tr>
              <a:tr h="14244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678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06923368"/>
                  </a:ext>
                </a:extLst>
              </a:tr>
              <a:tr h="142447">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145,06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531511755"/>
                  </a:ext>
                </a:extLst>
              </a:tr>
              <a:tr h="142447">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877848615"/>
                  </a:ext>
                </a:extLst>
              </a:tr>
              <a:tr h="142447">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268,68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2277489392"/>
                  </a:ext>
                </a:extLst>
              </a:tr>
              <a:tr h="142447">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76788"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768,65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627985029"/>
                  </a:ext>
                </a:extLst>
              </a:tr>
            </a:tbl>
          </a:graphicData>
        </a:graphic>
      </p:graphicFrame>
    </p:spTree>
    <p:extLst>
      <p:ext uri="{BB962C8B-B14F-4D97-AF65-F5344CB8AC3E}">
        <p14:creationId xmlns:p14="http://schemas.microsoft.com/office/powerpoint/2010/main" val="416949978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20307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0578553-6D9A-3639-6D29-793B6AF2ED06}"/>
              </a:ext>
            </a:extLst>
          </p:cNvPr>
          <p:cNvGraphicFramePr>
            <a:graphicFrameLocks noGrp="1"/>
          </p:cNvGraphicFramePr>
          <p:nvPr/>
        </p:nvGraphicFramePr>
        <p:xfrm>
          <a:off x="1035557" y="1079499"/>
          <a:ext cx="8007924" cy="4351340"/>
        </p:xfrm>
        <a:graphic>
          <a:graphicData uri="http://schemas.openxmlformats.org/drawingml/2006/table">
            <a:tbl>
              <a:tblPr/>
              <a:tblGrid>
                <a:gridCol w="6238201">
                  <a:extLst>
                    <a:ext uri="{9D8B030D-6E8A-4147-A177-3AD203B41FA5}">
                      <a16:colId xmlns:a16="http://schemas.microsoft.com/office/drawing/2014/main" val="144536387"/>
                    </a:ext>
                  </a:extLst>
                </a:gridCol>
                <a:gridCol w="1306732">
                  <a:extLst>
                    <a:ext uri="{9D8B030D-6E8A-4147-A177-3AD203B41FA5}">
                      <a16:colId xmlns:a16="http://schemas.microsoft.com/office/drawing/2014/main" val="2202542325"/>
                    </a:ext>
                  </a:extLst>
                </a:gridCol>
                <a:gridCol w="462991">
                  <a:extLst>
                    <a:ext uri="{9D8B030D-6E8A-4147-A177-3AD203B41FA5}">
                      <a16:colId xmlns:a16="http://schemas.microsoft.com/office/drawing/2014/main" val="676892603"/>
                    </a:ext>
                  </a:extLst>
                </a:gridCol>
              </a:tblGrid>
              <a:tr h="155405">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844,14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8818113"/>
                  </a:ext>
                </a:extLst>
              </a:tr>
              <a:tr h="155405">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436,76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6867309"/>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844,14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261128421"/>
                  </a:ext>
                </a:extLst>
              </a:tr>
              <a:tr h="155405">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844,48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18977413"/>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844,48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51433131"/>
                  </a:ext>
                </a:extLst>
              </a:tr>
              <a:tr h="155405">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628,98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67600007"/>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628,98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05161601"/>
                  </a:ext>
                </a:extLst>
              </a:tr>
              <a:tr h="155405">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20571284"/>
                  </a:ext>
                </a:extLst>
              </a:tr>
              <a:tr h="15540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215436"/>
                  </a:ext>
                </a:extLst>
              </a:tr>
              <a:tr h="15540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195,35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9746663"/>
                  </a:ext>
                </a:extLst>
              </a:tr>
              <a:tr h="155405">
                <a:tc>
                  <a:txBody>
                    <a:bodyPr/>
                    <a:lstStyle/>
                    <a:p>
                      <a:pPr algn="l" fontAlgn="b"/>
                      <a:r>
                        <a:rPr lang="sl-SI" sz="1000" b="0" i="0" u="none" strike="noStrike">
                          <a:solidFill>
                            <a:srgbClr val="000000"/>
                          </a:solidFill>
                          <a:effectLst/>
                          <a:latin typeface="Arial" panose="020B0604020202020204" pitchFamily="34" charset="0"/>
                        </a:rPr>
                        <a:t>[RO-RO] TR Rosiori 400/220 1 [DIR] / N-1 TR Iernut 400/220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761107"/>
                  </a:ext>
                </a:extLst>
              </a:tr>
              <a:tr h="155405">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997445047"/>
                  </a:ext>
                </a:extLst>
              </a:tr>
              <a:tr h="15540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195,35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62167406"/>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72,53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423277458"/>
                  </a:ext>
                </a:extLst>
              </a:tr>
              <a:tr h="15540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112,63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1778152"/>
                  </a:ext>
                </a:extLst>
              </a:tr>
              <a:tr h="15540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54580727"/>
                  </a:ext>
                </a:extLst>
              </a:tr>
              <a:tr h="155405">
                <a:tc>
                  <a:txBody>
                    <a:bodyPr/>
                    <a:lstStyle/>
                    <a:p>
                      <a:pPr algn="l" fontAlgn="b"/>
                      <a:r>
                        <a:rPr lang="en-US" sz="1000" b="0" i="0" u="none" strike="noStrike">
                          <a:solidFill>
                            <a:srgbClr val="000000"/>
                          </a:solidFill>
                          <a:effectLst/>
                          <a:latin typeface="Arial" panose="020B0604020202020204" pitchFamily="34" charset="0"/>
                        </a:rPr>
                        <a:t>[BE-BE] PST Zandvliet 1 [DIR] [BE] / N-1 Rilland - Zandvliet 380 Grey/29</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18,82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90628623"/>
                  </a:ext>
                </a:extLst>
              </a:tr>
              <a:tr h="15540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82242656"/>
                  </a:ext>
                </a:extLst>
              </a:tr>
              <a:tr h="155405">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111,61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4310823"/>
                  </a:ext>
                </a:extLst>
              </a:tr>
              <a:tr h="155405">
                <a:tc>
                  <a:txBody>
                    <a:bodyPr/>
                    <a:lstStyle/>
                    <a:p>
                      <a:pPr algn="l" fontAlgn="b"/>
                      <a:r>
                        <a:rPr lang="sl-SI" sz="1000" b="0" i="0" u="none" strike="noStrike">
                          <a:solidFill>
                            <a:srgbClr val="000000"/>
                          </a:solidFill>
                          <a:effectLst/>
                          <a:latin typeface="Arial" panose="020B0604020202020204" pitchFamily="34" charset="0"/>
                        </a:rPr>
                        <a:t>[NL-D2] Meeden-Diele  380 Z [DIR]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093103441"/>
                  </a:ext>
                </a:extLst>
              </a:tr>
              <a:tr h="155405">
                <a:tc>
                  <a:txBody>
                    <a:bodyPr/>
                    <a:lstStyle/>
                    <a:p>
                      <a:pPr algn="l" fontAlgn="b"/>
                      <a:r>
                        <a:rPr lang="sl-SI" sz="1000" b="0" i="0" u="none" strike="noStrike">
                          <a:solidFill>
                            <a:srgbClr val="000000"/>
                          </a:solidFill>
                          <a:effectLst/>
                          <a:latin typeface="Arial" panose="020B0604020202020204" pitchFamily="34" charset="0"/>
                        </a:rPr>
                        <a:t>[BE-BE] Y-Mercator (-Doel - Lillo) 380.51 [DIR] / N-1 Doel - Mercator 380.53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02657142"/>
                  </a:ext>
                </a:extLst>
              </a:tr>
              <a:tr h="15540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172,73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6108522"/>
                  </a:ext>
                </a:extLst>
              </a:tr>
              <a:tr h="155405">
                <a:tc>
                  <a:txBody>
                    <a:bodyPr/>
                    <a:lstStyle/>
                    <a:p>
                      <a:pPr algn="l" fontAlgn="b"/>
                      <a:r>
                        <a:rPr lang="pt-BR" sz="1000" b="0" i="0" u="none" strike="noStrike">
                          <a:solidFill>
                            <a:srgbClr val="000000"/>
                          </a:solidFill>
                          <a:effectLst/>
                          <a:latin typeface="Arial" panose="020B0604020202020204" pitchFamily="34" charset="0"/>
                        </a:rPr>
                        <a:t>[BE-FR] Avelgem - Avelin 80 [DIR] [FR] / N-1 Avelgem - Mastaing 380.79</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535308"/>
                  </a:ext>
                </a:extLst>
              </a:tr>
              <a:tr h="155405">
                <a:tc>
                  <a:txBody>
                    <a:bodyPr/>
                    <a:lstStyle/>
                    <a:p>
                      <a:pPr algn="l" fontAlgn="b"/>
                      <a:r>
                        <a:rPr lang="sl-SI" sz="1000" b="0" i="0" u="none" strike="noStrike">
                          <a:solidFill>
                            <a:srgbClr val="000000"/>
                          </a:solidFill>
                          <a:effectLst/>
                          <a:latin typeface="Arial" panose="020B0604020202020204" pitchFamily="34" charset="0"/>
                        </a:rPr>
                        <a:t>[BE-BE] Y-Mercator (-Doel - Lillo) 380.51 [DIR] / N-1 Doel - Mercator 380.53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172,73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57361686"/>
                  </a:ext>
                </a:extLst>
              </a:tr>
              <a:tr h="15540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593,78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7261395"/>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266,51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1034076"/>
                  </a:ext>
                </a:extLst>
              </a:tr>
              <a:tr h="155405">
                <a:tc>
                  <a:txBody>
                    <a:bodyPr/>
                    <a:lstStyle/>
                    <a:p>
                      <a:pPr algn="l" fontAlgn="b"/>
                      <a:r>
                        <a:rPr lang="sl-SI" sz="1000" b="0" i="0" u="none" strike="noStrike">
                          <a:solidFill>
                            <a:srgbClr val="000000"/>
                          </a:solidFill>
                          <a:effectLst/>
                          <a:latin typeface="Arial" panose="020B0604020202020204" pitchFamily="34" charset="0"/>
                        </a:rPr>
                        <a:t>[BE-BE] Y-Mercator (-Doel - Lillo) 380.51 [DIR] / N-1 Doel - Mercator 380.53</a:t>
                      </a:r>
                    </a:p>
                  </a:txBody>
                  <a:tcPr marL="10969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593,78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32424020"/>
                  </a:ext>
                </a:extLst>
              </a:tr>
              <a:tr h="15540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1848,47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2927%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904242785"/>
                  </a:ext>
                </a:extLst>
              </a:tr>
            </a:tbl>
          </a:graphicData>
        </a:graphic>
      </p:graphicFrame>
    </p:spTree>
    <p:extLst>
      <p:ext uri="{BB962C8B-B14F-4D97-AF65-F5344CB8AC3E}">
        <p14:creationId xmlns:p14="http://schemas.microsoft.com/office/powerpoint/2010/main" val="131868286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20308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3F791ED-9E74-9E4D-9AF5-6AE3E14A8C91}"/>
              </a:ext>
            </a:extLst>
          </p:cNvPr>
          <p:cNvGraphicFramePr>
            <a:graphicFrameLocks noGrp="1"/>
          </p:cNvGraphicFramePr>
          <p:nvPr>
            <p:extLst>
              <p:ext uri="{D42A27DB-BD31-4B8C-83A1-F6EECF244321}">
                <p14:modId xmlns:p14="http://schemas.microsoft.com/office/powerpoint/2010/main" val="3691897818"/>
              </p:ext>
            </p:extLst>
          </p:nvPr>
        </p:nvGraphicFramePr>
        <p:xfrm>
          <a:off x="430306" y="1079494"/>
          <a:ext cx="8974950" cy="5778512"/>
        </p:xfrm>
        <a:graphic>
          <a:graphicData uri="http://schemas.openxmlformats.org/drawingml/2006/table">
            <a:tbl>
              <a:tblPr/>
              <a:tblGrid>
                <a:gridCol w="6991517">
                  <a:extLst>
                    <a:ext uri="{9D8B030D-6E8A-4147-A177-3AD203B41FA5}">
                      <a16:colId xmlns:a16="http://schemas.microsoft.com/office/drawing/2014/main" val="834620308"/>
                    </a:ext>
                  </a:extLst>
                </a:gridCol>
                <a:gridCol w="1464532">
                  <a:extLst>
                    <a:ext uri="{9D8B030D-6E8A-4147-A177-3AD203B41FA5}">
                      <a16:colId xmlns:a16="http://schemas.microsoft.com/office/drawing/2014/main" val="1581341417"/>
                    </a:ext>
                  </a:extLst>
                </a:gridCol>
                <a:gridCol w="518901">
                  <a:extLst>
                    <a:ext uri="{9D8B030D-6E8A-4147-A177-3AD203B41FA5}">
                      <a16:colId xmlns:a16="http://schemas.microsoft.com/office/drawing/2014/main" val="2605225877"/>
                    </a:ext>
                  </a:extLst>
                </a:gridCol>
              </a:tblGrid>
              <a:tr h="156176">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541129524"/>
                  </a:ext>
                </a:extLst>
              </a:tr>
              <a:tr h="156176">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1372,36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8270464"/>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1036,6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59650589"/>
                  </a:ext>
                </a:extLst>
              </a:tr>
              <a:tr h="156176">
                <a:tc>
                  <a:txBody>
                    <a:bodyPr/>
                    <a:lstStyle/>
                    <a:p>
                      <a:pPr algn="l" fontAlgn="b"/>
                      <a:r>
                        <a:rPr lang="de-DE" sz="700" b="0" i="0" u="none" strike="noStrike">
                          <a:solidFill>
                            <a:srgbClr val="000000"/>
                          </a:solidFill>
                          <a:effectLst/>
                          <a:latin typeface="Arial" panose="020B0604020202020204" pitchFamily="34" charset="0"/>
                        </a:rPr>
                        <a:t>[AT-AT] Ernsthofen 2 - Weissenbach 202 [DIR] / N-1 Phyrn - Weissenbach 201A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1372,36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890303732"/>
                  </a:ext>
                </a:extLst>
              </a:tr>
              <a:tr h="156176">
                <a:tc>
                  <a:txBody>
                    <a:bodyPr/>
                    <a:lstStyle/>
                    <a:p>
                      <a:pPr algn="l" fontAlgn="b"/>
                      <a:r>
                        <a:rPr lang="sl-SI" sz="700" b="0" i="0" u="none" strike="noStrike">
                          <a:solidFill>
                            <a:srgbClr val="000000"/>
                          </a:solidFill>
                          <a:effectLst/>
                          <a:latin typeface="Arial" panose="020B0604020202020204" pitchFamily="34" charset="0"/>
                        </a:rPr>
                        <a:t>[BE-BE] Y-Mercator (-Doel - Lillo) 380.51 [DIR] / N-1 Doel - Mercator 380.53</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356826290"/>
                  </a:ext>
                </a:extLst>
              </a:tr>
              <a:tr h="156176">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1147,32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35472918"/>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1147,32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59621895"/>
                  </a:ext>
                </a:extLst>
              </a:tr>
              <a:tr h="156176">
                <a:tc>
                  <a:txBody>
                    <a:bodyPr/>
                    <a:lstStyle/>
                    <a:p>
                      <a:pPr algn="l" fontAlgn="b"/>
                      <a:r>
                        <a:rPr lang="sl-SI" sz="700" b="0" i="0" u="none" strike="noStrike">
                          <a:solidFill>
                            <a:srgbClr val="000000"/>
                          </a:solidFill>
                          <a:effectLst/>
                          <a:latin typeface="Arial" panose="020B0604020202020204" pitchFamily="34" charset="0"/>
                        </a:rPr>
                        <a:t>[BE-BE] Y-Mercator (-Doel - Lillo) 380.51 [DIR] / N-1 Doel - Mercator 380.53</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100,06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506046281"/>
                  </a:ext>
                </a:extLst>
              </a:tr>
              <a:tr h="156176">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3480,33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10254208"/>
                  </a:ext>
                </a:extLst>
              </a:tr>
              <a:tr h="156176">
                <a:tc>
                  <a:txBody>
                    <a:bodyPr/>
                    <a:lstStyle/>
                    <a:p>
                      <a:pPr algn="l" fontAlgn="b"/>
                      <a:r>
                        <a:rPr lang="sl-SI" sz="700" b="0" i="0" u="none" strike="noStrike">
                          <a:solidFill>
                            <a:srgbClr val="000000"/>
                          </a:solidFill>
                          <a:effectLst/>
                          <a:latin typeface="Arial" panose="020B0604020202020204" pitchFamily="34" charset="0"/>
                        </a:rPr>
                        <a:t>[AT-AT] Hessenberg - Ternitz 225A [OPP] / N-1 Hessenberg - Ternitz 226A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3480,33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02920858"/>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1 [OPP] [PL] / N-1 Nosovice - Wielopole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899,11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3593850198"/>
                  </a:ext>
                </a:extLst>
              </a:tr>
              <a:tr h="15617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3000,97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9048265"/>
                  </a:ext>
                </a:extLst>
              </a:tr>
              <a:tr h="156176">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163,78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6021275"/>
                  </a:ext>
                </a:extLst>
              </a:tr>
              <a:tr h="15617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3032066"/>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024924453"/>
                  </a:ext>
                </a:extLst>
              </a:tr>
              <a:tr h="156176">
                <a:tc>
                  <a:txBody>
                    <a:bodyPr/>
                    <a:lstStyle/>
                    <a:p>
                      <a:pPr algn="l" fontAlgn="b"/>
                      <a:r>
                        <a:rPr lang="de-DE" sz="700" b="0" i="0" u="none" strike="noStrike">
                          <a:solidFill>
                            <a:srgbClr val="000000"/>
                          </a:solidFill>
                          <a:effectLst/>
                          <a:latin typeface="Arial" panose="020B0604020202020204" pitchFamily="34" charset="0"/>
                        </a:rPr>
                        <a:t>[AT-AT] Phyrn - Weissenbach 201A [DIR] / N-1 Ernsthofen 2 - Weissenbach 202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3000,97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96804319"/>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1 [OPP] [PL] / N-1 Nosovice - Wielopole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635,66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560185098"/>
                  </a:ext>
                </a:extLst>
              </a:tr>
              <a:tr h="15617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1983,06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4327327"/>
                  </a:ext>
                </a:extLst>
              </a:tr>
              <a:tr h="15617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198,94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45722271"/>
                  </a:ext>
                </a:extLst>
              </a:tr>
              <a:tr h="15617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563,07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2380598276"/>
                  </a:ext>
                </a:extLst>
              </a:tr>
              <a:tr h="156176">
                <a:tc>
                  <a:txBody>
                    <a:bodyPr/>
                    <a:lstStyle/>
                    <a:p>
                      <a:pPr algn="l" fontAlgn="b"/>
                      <a:r>
                        <a:rPr lang="en-US" sz="700" b="0" i="0" u="none" strike="noStrike">
                          <a:solidFill>
                            <a:srgbClr val="000000"/>
                          </a:solidFill>
                          <a:effectLst/>
                          <a:latin typeface="Arial" panose="020B0604020202020204" pitchFamily="34" charset="0"/>
                        </a:rPr>
                        <a:t>[BE-BE] PST Van Eyck 2 [DIR] [BE] / N-1 PST Van Eyck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911777372"/>
                  </a:ext>
                </a:extLst>
              </a:tr>
              <a:tr h="156176">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1983,06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542513406"/>
                  </a:ext>
                </a:extLst>
              </a:tr>
              <a:tr h="156176">
                <a:tc>
                  <a:txBody>
                    <a:bodyPr/>
                    <a:lstStyle/>
                    <a:p>
                      <a:pPr algn="l" fontAlgn="b"/>
                      <a:r>
                        <a:rPr lang="sl-SI" sz="700" b="0" i="0" u="none" strike="noStrike">
                          <a:solidFill>
                            <a:srgbClr val="000000"/>
                          </a:solidFill>
                          <a:effectLst/>
                          <a:latin typeface="Arial" panose="020B0604020202020204" pitchFamily="34" charset="0"/>
                        </a:rPr>
                        <a:t>[SK-PL] Lemesany - Krosno Iskrz 1 [OPP] [PL] / N-1 Nosovice - Wielopole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312,64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622855886"/>
                  </a:ext>
                </a:extLst>
              </a:tr>
              <a:tr h="156176">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338,09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87929859"/>
                  </a:ext>
                </a:extLst>
              </a:tr>
              <a:tr h="15617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338,09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4746873"/>
                  </a:ext>
                </a:extLst>
              </a:tr>
              <a:tr h="156176">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4233921046"/>
                  </a:ext>
                </a:extLst>
              </a:tr>
              <a:tr h="15617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20194005"/>
                  </a:ext>
                </a:extLst>
              </a:tr>
              <a:tr h="15617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51,79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9785370"/>
                  </a:ext>
                </a:extLst>
              </a:tr>
              <a:tr h="156176">
                <a:tc>
                  <a:txBody>
                    <a:bodyPr/>
                    <a:lstStyle/>
                    <a:p>
                      <a:pPr algn="l" fontAlgn="b"/>
                      <a:r>
                        <a:rPr lang="de-DE" sz="700" b="0" i="0" u="none" strike="noStrike">
                          <a:solidFill>
                            <a:srgbClr val="000000"/>
                          </a:solidFill>
                          <a:effectLst/>
                          <a:latin typeface="Arial" panose="020B0604020202020204" pitchFamily="34" charset="0"/>
                        </a:rPr>
                        <a:t>[AT-AT] Zell am Ziller 1 - Zell am Ziller 2 ZZRHU41 [OPP] / N-1 Zell am Ziller 1 - Zell am Ziller 2 ZZRHU42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152%</a:t>
                      </a:r>
                    </a:p>
                  </a:txBody>
                  <a:tcPr marL="0" marR="0" marT="0" marB="0" anchor="b">
                    <a:lnL>
                      <a:noFill/>
                    </a:lnL>
                    <a:lnR>
                      <a:noFill/>
                    </a:lnR>
                    <a:lnT>
                      <a:noFill/>
                    </a:lnT>
                    <a:lnB>
                      <a:noFill/>
                    </a:lnB>
                  </a:tcPr>
                </a:tc>
                <a:extLst>
                  <a:ext uri="{0D108BD9-81ED-4DB2-BD59-A6C34878D82A}">
                    <a16:rowId xmlns:a16="http://schemas.microsoft.com/office/drawing/2014/main" val="2867225995"/>
                  </a:ext>
                </a:extLst>
              </a:tr>
              <a:tr h="156176">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26765"/>
                  </a:ext>
                </a:extLst>
              </a:tr>
              <a:tr h="156176">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341,27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75360482"/>
                  </a:ext>
                </a:extLst>
              </a:tr>
              <a:tr h="156176">
                <a:tc>
                  <a:txBody>
                    <a:bodyPr/>
                    <a:lstStyle/>
                    <a:p>
                      <a:pPr algn="l" fontAlgn="b"/>
                      <a:r>
                        <a:rPr lang="sl-SI" sz="700" b="0" i="0" u="none" strike="noStrike">
                          <a:solidFill>
                            <a:srgbClr val="000000"/>
                          </a:solidFill>
                          <a:effectLst/>
                          <a:latin typeface="Arial" panose="020B0604020202020204" pitchFamily="34" charset="0"/>
                        </a:rPr>
                        <a:t>[BE-BE] PST Van Eyck 2 [DIR] [BE] / N-1 Y-Bruegel (-Mercator - Verbrande Brug) 380.36</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749562501"/>
                  </a:ext>
                </a:extLst>
              </a:tr>
              <a:tr h="15617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2624,43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807488"/>
                  </a:ext>
                </a:extLst>
              </a:tr>
              <a:tr h="156176">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2624,43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54086507"/>
                  </a:ext>
                </a:extLst>
              </a:tr>
              <a:tr h="156176">
                <a:tc>
                  <a:txBody>
                    <a:bodyPr/>
                    <a:lstStyle/>
                    <a:p>
                      <a:pPr algn="l" fontAlgn="b"/>
                      <a:r>
                        <a:rPr lang="en-US" sz="700" b="0" i="0" u="none" strike="noStrike">
                          <a:solidFill>
                            <a:srgbClr val="000000"/>
                          </a:solidFill>
                          <a:effectLst/>
                          <a:latin typeface="Arial" panose="020B0604020202020204" pitchFamily="34" charset="0"/>
                        </a:rPr>
                        <a:t>[BE-FR] Avelgem - Avelin 80 [DIR] [FR] / N-1 Avelin - Mastaing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1016,96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744078267"/>
                  </a:ext>
                </a:extLst>
              </a:tr>
              <a:tr h="156176">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604,12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3210632286"/>
                  </a:ext>
                </a:extLst>
              </a:tr>
              <a:tr h="156176">
                <a:tc>
                  <a:txBody>
                    <a:bodyPr/>
                    <a:lstStyle/>
                    <a:p>
                      <a:pPr algn="l" fontAlgn="b"/>
                      <a:r>
                        <a:rPr lang="sl-SI" sz="700" b="0" i="0" u="none" strike="noStrike">
                          <a:solidFill>
                            <a:srgbClr val="000000"/>
                          </a:solidFill>
                          <a:effectLst/>
                          <a:latin typeface="Arial" panose="020B0604020202020204" pitchFamily="34" charset="0"/>
                        </a:rPr>
                        <a:t>[BE-BE] Y-Mercator (-Doel - Lillo) 380.51 [DIR] / N-1 Doel - Mercator 380.53</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349,5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506308069"/>
                  </a:ext>
                </a:extLst>
              </a:tr>
            </a:tbl>
          </a:graphicData>
        </a:graphic>
      </p:graphicFrame>
    </p:spTree>
    <p:extLst>
      <p:ext uri="{BB962C8B-B14F-4D97-AF65-F5344CB8AC3E}">
        <p14:creationId xmlns:p14="http://schemas.microsoft.com/office/powerpoint/2010/main" val="817871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5449957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20308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EF0557B-8B2B-9E1D-7A2F-C25836B3C70E}"/>
              </a:ext>
            </a:extLst>
          </p:cNvPr>
          <p:cNvGraphicFramePr>
            <a:graphicFrameLocks noGrp="1"/>
          </p:cNvGraphicFramePr>
          <p:nvPr>
            <p:extLst>
              <p:ext uri="{D42A27DB-BD31-4B8C-83A1-F6EECF244321}">
                <p14:modId xmlns:p14="http://schemas.microsoft.com/office/powerpoint/2010/main" val="520466426"/>
              </p:ext>
            </p:extLst>
          </p:nvPr>
        </p:nvGraphicFramePr>
        <p:xfrm>
          <a:off x="722300" y="1079503"/>
          <a:ext cx="8137391" cy="5574880"/>
        </p:xfrm>
        <a:graphic>
          <a:graphicData uri="http://schemas.openxmlformats.org/drawingml/2006/table">
            <a:tbl>
              <a:tblPr/>
              <a:tblGrid>
                <a:gridCol w="6339056">
                  <a:extLst>
                    <a:ext uri="{9D8B030D-6E8A-4147-A177-3AD203B41FA5}">
                      <a16:colId xmlns:a16="http://schemas.microsoft.com/office/drawing/2014/main" val="2623507473"/>
                    </a:ext>
                  </a:extLst>
                </a:gridCol>
                <a:gridCol w="1327859">
                  <a:extLst>
                    <a:ext uri="{9D8B030D-6E8A-4147-A177-3AD203B41FA5}">
                      <a16:colId xmlns:a16="http://schemas.microsoft.com/office/drawing/2014/main" val="3028685783"/>
                    </a:ext>
                  </a:extLst>
                </a:gridCol>
                <a:gridCol w="470476">
                  <a:extLst>
                    <a:ext uri="{9D8B030D-6E8A-4147-A177-3AD203B41FA5}">
                      <a16:colId xmlns:a16="http://schemas.microsoft.com/office/drawing/2014/main" val="1320212535"/>
                    </a:ext>
                  </a:extLst>
                </a:gridCol>
              </a:tblGrid>
              <a:tr h="174215">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1507,26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92363968"/>
                  </a:ext>
                </a:extLst>
              </a:tr>
              <a:tr h="17421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875,7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45395621"/>
                  </a:ext>
                </a:extLst>
              </a:tr>
              <a:tr h="174215">
                <a:tc>
                  <a:txBody>
                    <a:bodyPr/>
                    <a:lstStyle/>
                    <a:p>
                      <a:pPr algn="l" fontAlgn="b"/>
                      <a:r>
                        <a:rPr lang="pt-BR" sz="800" b="0" i="0" u="none" strike="noStrike">
                          <a:solidFill>
                            <a:srgbClr val="000000"/>
                          </a:solidFill>
                          <a:effectLst/>
                          <a:latin typeface="Arial" panose="020B0604020202020204" pitchFamily="34" charset="0"/>
                        </a:rPr>
                        <a:t>[BE-FR] Avelgem - Avelin 80 [DIR] [FR] / N-1 Avelgem - Mastaing 380.79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1507,26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139708710"/>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908,16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516233138"/>
                  </a:ext>
                </a:extLst>
              </a:tr>
              <a:tr h="174215">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1230,46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3576859"/>
                  </a:ext>
                </a:extLst>
              </a:tr>
              <a:tr h="17421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644,82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0109246"/>
                  </a:ext>
                </a:extLst>
              </a:tr>
              <a:tr h="174215">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633889906"/>
                  </a:ext>
                </a:extLst>
              </a:tr>
              <a:tr h="174215">
                <a:tc>
                  <a:txBody>
                    <a:bodyPr/>
                    <a:lstStyle/>
                    <a:p>
                      <a:pPr algn="l" fontAlgn="b"/>
                      <a:r>
                        <a:rPr lang="pt-BR" sz="800" b="0" i="0" u="none" strike="noStrike">
                          <a:solidFill>
                            <a:srgbClr val="000000"/>
                          </a:solidFill>
                          <a:effectLst/>
                          <a:latin typeface="Arial" panose="020B0604020202020204" pitchFamily="34" charset="0"/>
                        </a:rPr>
                        <a:t>[BE-FR] Avelgem - Avelin 80 [DIR] [FR] / N-1 Avelgem - Mastaing 380.79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1230,46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1053078986"/>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888,87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493839498"/>
                  </a:ext>
                </a:extLst>
              </a:tr>
              <a:tr h="174215">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1847,14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95509072"/>
                  </a:ext>
                </a:extLst>
              </a:tr>
              <a:tr h="17421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1847,14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64511144"/>
                  </a:ext>
                </a:extLst>
              </a:tr>
              <a:tr h="174215">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737637454"/>
                  </a:ext>
                </a:extLst>
              </a:tr>
              <a:tr h="174215">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1484,87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672622026"/>
                  </a:ext>
                </a:extLst>
              </a:tr>
              <a:tr h="174215">
                <a:tc>
                  <a:txBody>
                    <a:bodyPr/>
                    <a:lstStyle/>
                    <a:p>
                      <a:pPr algn="l" fontAlgn="b"/>
                      <a:r>
                        <a:rPr lang="pt-BR" sz="800" b="0" i="0" u="none" strike="noStrike">
                          <a:solidFill>
                            <a:srgbClr val="000000"/>
                          </a:solidFill>
                          <a:effectLst/>
                          <a:latin typeface="Arial" panose="020B0604020202020204" pitchFamily="34" charset="0"/>
                        </a:rPr>
                        <a:t>[BE-FR] Avelgem - Avelin 80 [DIR] [FR] / N-1 Avelgem - Mastaing 380.79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632,15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tcPr>
                </a:tc>
                <a:extLst>
                  <a:ext uri="{0D108BD9-81ED-4DB2-BD59-A6C34878D82A}">
                    <a16:rowId xmlns:a16="http://schemas.microsoft.com/office/drawing/2014/main" val="538862337"/>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538,57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075918841"/>
                  </a:ext>
                </a:extLst>
              </a:tr>
              <a:tr h="174215">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949,49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222539"/>
                  </a:ext>
                </a:extLst>
              </a:tr>
              <a:tr h="17421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949,49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6758225"/>
                  </a:ext>
                </a:extLst>
              </a:tr>
              <a:tr h="174215">
                <a:tc>
                  <a:txBody>
                    <a:bodyPr/>
                    <a:lstStyle/>
                    <a:p>
                      <a:pPr algn="l" fontAlgn="b"/>
                      <a:r>
                        <a:rPr lang="de-DE" sz="800" b="0" i="0" u="none" strike="noStrike">
                          <a:solidFill>
                            <a:srgbClr val="000000"/>
                          </a:solidFill>
                          <a:effectLst/>
                          <a:latin typeface="Arial" panose="020B0604020202020204" pitchFamily="34" charset="0"/>
                        </a:rPr>
                        <a:t>[D4-D7] Daxlanden - Weingarten GERMHM S [OPP] [D7]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269,93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86489759"/>
                  </a:ext>
                </a:extLst>
              </a:tr>
              <a:tr h="174215">
                <a:tc>
                  <a:txBody>
                    <a:bodyPr/>
                    <a:lstStyle/>
                    <a:p>
                      <a:pPr algn="l" fontAlgn="b"/>
                      <a:r>
                        <a:rPr lang="pt-BR" sz="800" b="0" i="0" u="none" strike="noStrike">
                          <a:solidFill>
                            <a:srgbClr val="000000"/>
                          </a:solidFill>
                          <a:effectLst/>
                          <a:latin typeface="Arial" panose="020B0604020202020204" pitchFamily="34" charset="0"/>
                        </a:rPr>
                        <a:t>[BE-FR] Avelgem - Avelin 80 [DIR] [FR] / N-1 Avelgem - Mastaing 380.79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309,79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extLst>
                  <a:ext uri="{0D108BD9-81ED-4DB2-BD59-A6C34878D82A}">
                    <a16:rowId xmlns:a16="http://schemas.microsoft.com/office/drawing/2014/main" val="1027097165"/>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821,22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791540205"/>
                  </a:ext>
                </a:extLst>
              </a:tr>
              <a:tr h="174215">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1093,2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01628634"/>
                  </a:ext>
                </a:extLst>
              </a:tr>
              <a:tr h="17421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134,81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99885576"/>
                  </a:ext>
                </a:extLst>
              </a:tr>
              <a:tr h="174215">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175,07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52116232"/>
                  </a:ext>
                </a:extLst>
              </a:tr>
              <a:tr h="174215">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522,51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4849383"/>
                  </a:ext>
                </a:extLst>
              </a:tr>
              <a:tr h="174215">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143,56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482821955"/>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1093,2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447461907"/>
                  </a:ext>
                </a:extLst>
              </a:tr>
              <a:tr h="174215">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1167,15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0590875"/>
                  </a:ext>
                </a:extLst>
              </a:tr>
              <a:tr h="174215">
                <a:tc>
                  <a:txBody>
                    <a:bodyPr/>
                    <a:lstStyle/>
                    <a:p>
                      <a:pPr algn="l" fontAlgn="b"/>
                      <a:r>
                        <a:rPr lang="en-US" sz="800" b="0" i="0" u="none" strike="noStrike">
                          <a:solidFill>
                            <a:srgbClr val="000000"/>
                          </a:solidFill>
                          <a:effectLst/>
                          <a:latin typeface="Arial" panose="020B0604020202020204" pitchFamily="34" charset="0"/>
                        </a:rPr>
                        <a:t>[BE-FR] Avelgem - Avelin 380.80 [DIR] [BE] / N-1 Achene - Lonny 380.19</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4032311"/>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1167,15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625725997"/>
                  </a:ext>
                </a:extLst>
              </a:tr>
              <a:tr h="174215">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104,75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35470854"/>
                  </a:ext>
                </a:extLst>
              </a:tr>
              <a:tr h="174215">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3780383"/>
                  </a:ext>
                </a:extLst>
              </a:tr>
              <a:tr h="174215">
                <a:tc>
                  <a:txBody>
                    <a:bodyPr/>
                    <a:lstStyle/>
                    <a:p>
                      <a:pPr algn="l" fontAlgn="b"/>
                      <a:r>
                        <a:rPr lang="nb-NO" sz="800" b="0" i="0" u="none" strike="noStrike">
                          <a:solidFill>
                            <a:srgbClr val="000000"/>
                          </a:solidFill>
                          <a:effectLst/>
                          <a:latin typeface="Arial" panose="020B0604020202020204" pitchFamily="34" charset="0"/>
                        </a:rPr>
                        <a:t>[SK-PL] Lemesany - Krosno Iskrz 1 [OPP] [PL]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104,75</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062686053"/>
                  </a:ext>
                </a:extLst>
              </a:tr>
            </a:tbl>
          </a:graphicData>
        </a:graphic>
      </p:graphicFrame>
    </p:spTree>
    <p:extLst>
      <p:ext uri="{BB962C8B-B14F-4D97-AF65-F5344CB8AC3E}">
        <p14:creationId xmlns:p14="http://schemas.microsoft.com/office/powerpoint/2010/main" val="104726378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20308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17BB86E-C22A-A1C0-B638-FC830E3006E7}"/>
              </a:ext>
            </a:extLst>
          </p:cNvPr>
          <p:cNvGraphicFramePr>
            <a:graphicFrameLocks noGrp="1"/>
          </p:cNvGraphicFramePr>
          <p:nvPr/>
        </p:nvGraphicFramePr>
        <p:xfrm>
          <a:off x="867569" y="1878806"/>
          <a:ext cx="8343900" cy="2752725"/>
        </p:xfrm>
        <a:graphic>
          <a:graphicData uri="http://schemas.openxmlformats.org/drawingml/2006/table">
            <a:tbl>
              <a:tblPr/>
              <a:tblGrid>
                <a:gridCol w="6499927">
                  <a:extLst>
                    <a:ext uri="{9D8B030D-6E8A-4147-A177-3AD203B41FA5}">
                      <a16:colId xmlns:a16="http://schemas.microsoft.com/office/drawing/2014/main" val="2138398983"/>
                    </a:ext>
                  </a:extLst>
                </a:gridCol>
                <a:gridCol w="1361557">
                  <a:extLst>
                    <a:ext uri="{9D8B030D-6E8A-4147-A177-3AD203B41FA5}">
                      <a16:colId xmlns:a16="http://schemas.microsoft.com/office/drawing/2014/main" val="1084367275"/>
                    </a:ext>
                  </a:extLst>
                </a:gridCol>
                <a:gridCol w="482416">
                  <a:extLst>
                    <a:ext uri="{9D8B030D-6E8A-4147-A177-3AD203B41FA5}">
                      <a16:colId xmlns:a16="http://schemas.microsoft.com/office/drawing/2014/main" val="4070928205"/>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20946845"/>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71,63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4456995"/>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1255,76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491509"/>
                  </a:ext>
                </a:extLst>
              </a:tr>
              <a:tr h="161925">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140,14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8700113"/>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1255,76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43601257"/>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575,23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055778055"/>
                  </a:ext>
                </a:extLst>
              </a:tr>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1627,77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75045979"/>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1627,77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1689628"/>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1030,06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643449994"/>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2019,29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91467441"/>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2019,29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40992352"/>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830,97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709904751"/>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1247,61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3647394"/>
                  </a:ext>
                </a:extLst>
              </a:tr>
              <a:tr h="161925">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1247,61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5438324"/>
                  </a:ext>
                </a:extLst>
              </a:tr>
              <a:tr h="161925">
                <a:tc>
                  <a:txBody>
                    <a:bodyPr/>
                    <a:lstStyle/>
                    <a:p>
                      <a:pPr algn="l" fontAlgn="b"/>
                      <a:r>
                        <a:rPr lang="sl-SI" sz="1000" b="0" i="0" u="none" strike="noStrike">
                          <a:solidFill>
                            <a:srgbClr val="000000"/>
                          </a:solidFill>
                          <a:effectLst/>
                          <a:latin typeface="Arial" panose="020B0604020202020204" pitchFamily="34" charset="0"/>
                        </a:rPr>
                        <a:t>[D7-D7] Paffendorf - Rommerskirchen PAFFEN S [OPP] / N-1 Halfeshof - Opladen LEICHL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1041,09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51211847"/>
                  </a:ext>
                </a:extLst>
              </a:tr>
              <a:tr h="16192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998,59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7566791"/>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3480,33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3796%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238193133"/>
                  </a:ext>
                </a:extLst>
              </a:tr>
            </a:tbl>
          </a:graphicData>
        </a:graphic>
      </p:graphicFrame>
    </p:spTree>
    <p:extLst>
      <p:ext uri="{BB962C8B-B14F-4D97-AF65-F5344CB8AC3E}">
        <p14:creationId xmlns:p14="http://schemas.microsoft.com/office/powerpoint/2010/main" val="363906246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88103EA4-E4BB-3B03-D7A1-80C2B078636E}"/>
              </a:ext>
            </a:extLst>
          </p:cNvPr>
          <p:cNvGraphicFramePr>
            <a:graphicFrameLocks noGrp="1"/>
          </p:cNvGraphicFramePr>
          <p:nvPr>
            <p:extLst>
              <p:ext uri="{D42A27DB-BD31-4B8C-83A1-F6EECF244321}">
                <p14:modId xmlns:p14="http://schemas.microsoft.com/office/powerpoint/2010/main" val="542935640"/>
              </p:ext>
            </p:extLst>
          </p:nvPr>
        </p:nvGraphicFramePr>
        <p:xfrm>
          <a:off x="635000" y="1079496"/>
          <a:ext cx="8893202" cy="5651490"/>
        </p:xfrm>
        <a:graphic>
          <a:graphicData uri="http://schemas.openxmlformats.org/drawingml/2006/table">
            <a:tbl>
              <a:tblPr/>
              <a:tblGrid>
                <a:gridCol w="6974544">
                  <a:extLst>
                    <a:ext uri="{9D8B030D-6E8A-4147-A177-3AD203B41FA5}">
                      <a16:colId xmlns:a16="http://schemas.microsoft.com/office/drawing/2014/main" val="3275261307"/>
                    </a:ext>
                  </a:extLst>
                </a:gridCol>
                <a:gridCol w="1416703">
                  <a:extLst>
                    <a:ext uri="{9D8B030D-6E8A-4147-A177-3AD203B41FA5}">
                      <a16:colId xmlns:a16="http://schemas.microsoft.com/office/drawing/2014/main" val="3892806528"/>
                    </a:ext>
                  </a:extLst>
                </a:gridCol>
                <a:gridCol w="501955">
                  <a:extLst>
                    <a:ext uri="{9D8B030D-6E8A-4147-A177-3AD203B41FA5}">
                      <a16:colId xmlns:a16="http://schemas.microsoft.com/office/drawing/2014/main" val="568332618"/>
                    </a:ext>
                  </a:extLst>
                </a:gridCol>
              </a:tblGrid>
              <a:tr h="144910">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52632834"/>
                  </a:ext>
                </a:extLst>
              </a:tr>
              <a:tr h="144910">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11328,55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80685116"/>
                  </a:ext>
                </a:extLst>
              </a:tr>
              <a:tr h="144910">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1362,06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27357684"/>
                  </a:ext>
                </a:extLst>
              </a:tr>
              <a:tr h="144910">
                <a:tc>
                  <a:txBody>
                    <a:bodyPr/>
                    <a:lstStyle/>
                    <a:p>
                      <a:pPr algn="l" fontAlgn="b"/>
                      <a:r>
                        <a:rPr lang="sl-SI" sz="700" b="0" i="0" u="none" strike="noStrike">
                          <a:solidFill>
                            <a:srgbClr val="000000"/>
                          </a:solidFill>
                          <a:effectLst/>
                          <a:latin typeface="Arial" panose="020B0604020202020204" pitchFamily="34" charset="0"/>
                        </a:rPr>
                        <a:t>[CZ-D8] Hradec - Rohrsdorf 446 [OPP] [D8] / N-1 Hradec - Rohrsdorf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467,93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25963802"/>
                  </a:ext>
                </a:extLst>
              </a:tr>
              <a:tr h="144910">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2399374978"/>
                  </a:ext>
                </a:extLst>
              </a:tr>
              <a:tr h="144910">
                <a:tc>
                  <a:txBody>
                    <a:bodyPr/>
                    <a:lstStyle/>
                    <a:p>
                      <a:pPr algn="l" fontAlgn="b"/>
                      <a:r>
                        <a:rPr lang="de-DE" sz="700" b="0" i="0" u="none" strike="noStrike">
                          <a:solidFill>
                            <a:srgbClr val="000000"/>
                          </a:solidFill>
                          <a:effectLst/>
                          <a:latin typeface="Arial" panose="020B0604020202020204" pitchFamily="34" charset="0"/>
                        </a:rPr>
                        <a:t>[D4-FR] Eichstetten - Muhlbach rt [OPP] [D4] / N-1 Muhlbach - Sierentz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960,42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48261602"/>
                  </a:ext>
                </a:extLst>
              </a:tr>
              <a:tr h="144910">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6307,18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98925120"/>
                  </a:ext>
                </a:extLst>
              </a:tr>
              <a:tr h="144910">
                <a:tc>
                  <a:txBody>
                    <a:bodyPr/>
                    <a:lstStyle/>
                    <a:p>
                      <a:pPr algn="l" fontAlgn="b"/>
                      <a:r>
                        <a:rPr lang="pt-BR" sz="700" b="0" i="0" u="none" strike="noStrike">
                          <a:solidFill>
                            <a:srgbClr val="000000"/>
                          </a:solidFill>
                          <a:effectLst/>
                          <a:latin typeface="Arial" panose="020B0604020202020204" pitchFamily="34" charset="0"/>
                        </a:rPr>
                        <a:t>[RO-RO] TR Iernut 400/220 1 [DIR] / N-1 TR Rosiori 400/220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324358990"/>
                  </a:ext>
                </a:extLst>
              </a:tr>
              <a:tr h="144910">
                <a:tc>
                  <a:txBody>
                    <a:bodyPr/>
                    <a:lstStyle/>
                    <a:p>
                      <a:pPr algn="l" fontAlgn="b"/>
                      <a:r>
                        <a:rPr lang="sl-SI" sz="700" b="0" i="0" u="none" strike="noStrike">
                          <a:solidFill>
                            <a:srgbClr val="000000"/>
                          </a:solidFill>
                          <a:effectLst/>
                          <a:latin typeface="Arial" panose="020B0604020202020204" pitchFamily="34" charset="0"/>
                        </a:rPr>
                        <a:t>[NL-NL] Krimpen a/d IJssel-Geertruidenberg 380 W [OPP] / N-1 Krimpen a/d IJssel-Geertruidenberg 380 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241,73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91292281"/>
                  </a:ext>
                </a:extLst>
              </a:tr>
              <a:tr h="144910">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11328,55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48641799"/>
                  </a:ext>
                </a:extLst>
              </a:tr>
              <a:tr h="144910">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2105,58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1986779"/>
                  </a:ext>
                </a:extLst>
              </a:tr>
              <a:tr h="144910">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139,85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867442732"/>
                  </a:ext>
                </a:extLst>
              </a:tr>
              <a:tr h="144910">
                <a:tc>
                  <a:txBody>
                    <a:bodyPr/>
                    <a:lstStyle/>
                    <a:p>
                      <a:pPr algn="l" fontAlgn="b"/>
                      <a:r>
                        <a:rPr lang="sl-SI" sz="700" b="0" i="0" u="none" strike="noStrike">
                          <a:solidFill>
                            <a:srgbClr val="000000"/>
                          </a:solidFill>
                          <a:effectLst/>
                          <a:latin typeface="Arial" panose="020B0604020202020204" pitchFamily="34" charset="0"/>
                        </a:rPr>
                        <a:t>[D7-D7] Rheinau - Hoheneck KUGELB W [DIR] / N-1 Lambsheim - Weingarten  LAMBSH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5243,39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2625546"/>
                  </a:ext>
                </a:extLst>
              </a:tr>
              <a:tr h="144910">
                <a:tc>
                  <a:txBody>
                    <a:bodyPr/>
                    <a:lstStyle/>
                    <a:p>
                      <a:pPr algn="l" fontAlgn="b"/>
                      <a:r>
                        <a:rPr lang="de-DE" sz="700" b="0" i="0" u="none" strike="noStrike">
                          <a:solidFill>
                            <a:srgbClr val="000000"/>
                          </a:solidFill>
                          <a:effectLst/>
                          <a:latin typeface="Arial" panose="020B0604020202020204" pitchFamily="34" charset="0"/>
                        </a:rPr>
                        <a:t>[D4-CH] Kuehmoos - Laufenburg rt (Murg) [DIR] [D4] / N-1 Laufenburg - Tiengen  ANDLSB</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2750,97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7867392"/>
                  </a:ext>
                </a:extLst>
              </a:tr>
              <a:tr h="144910">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52096,27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4811408"/>
                  </a:ext>
                </a:extLst>
              </a:tr>
              <a:tr h="144910">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92504117"/>
                  </a:ext>
                </a:extLst>
              </a:tr>
              <a:tr h="144910">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240,45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230347227"/>
                  </a:ext>
                </a:extLst>
              </a:tr>
              <a:tr h="144910">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20900,81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96635229"/>
                  </a:ext>
                </a:extLst>
              </a:tr>
              <a:tr h="144910">
                <a:tc>
                  <a:txBody>
                    <a:bodyPr/>
                    <a:lstStyle/>
                    <a:p>
                      <a:pPr algn="l" fontAlgn="b"/>
                      <a:r>
                        <a:rPr lang="sl-SI" sz="700" b="0" i="0" u="none" strike="noStrike">
                          <a:solidFill>
                            <a:srgbClr val="000000"/>
                          </a:solidFill>
                          <a:effectLst/>
                          <a:latin typeface="Arial" panose="020B0604020202020204" pitchFamily="34" charset="0"/>
                        </a:rPr>
                        <a:t>[AT-D2] St. Peter 2 - Pleinting 258 [DIR] [AT] / N-1 Pleinting - Pirach 257</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387,33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791133088"/>
                  </a:ext>
                </a:extLst>
              </a:tr>
              <a:tr h="144910">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14151,9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08767668"/>
                  </a:ext>
                </a:extLst>
              </a:tr>
              <a:tr h="144910">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52096,27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03208715"/>
                  </a:ext>
                </a:extLst>
              </a:tr>
              <a:tr h="144910">
                <a:tc>
                  <a:txBody>
                    <a:bodyPr/>
                    <a:lstStyle/>
                    <a:p>
                      <a:pPr algn="l" fontAlgn="b"/>
                      <a:r>
                        <a:rPr lang="sl-SI" sz="700" b="0" i="0" u="none" strike="noStrike">
                          <a:solidFill>
                            <a:srgbClr val="000000"/>
                          </a:solidFill>
                          <a:effectLst/>
                          <a:latin typeface="Arial" panose="020B0604020202020204" pitchFamily="34" charset="0"/>
                        </a:rPr>
                        <a:t>[NL-NL] Diemen-Lelystad 380 W [OPP] / N-1 Krimpen a/d IJssel-Geertruidenberg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5906902"/>
                  </a:ext>
                </a:extLst>
              </a:tr>
              <a:tr h="144910">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2787,48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2087990"/>
                  </a:ext>
                </a:extLst>
              </a:tr>
              <a:tr h="144910">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622,69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462578166"/>
                  </a:ext>
                </a:extLst>
              </a:tr>
              <a:tr h="144910">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Buerstadt - Lambsheim BUERST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9200,64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9654395"/>
                  </a:ext>
                </a:extLst>
              </a:tr>
              <a:tr h="144910">
                <a:tc>
                  <a:txBody>
                    <a:bodyPr/>
                    <a:lstStyle/>
                    <a:p>
                      <a:pPr algn="l" fontAlgn="b"/>
                      <a:r>
                        <a:rPr lang="sl-SI" sz="700" b="0" i="0" u="none" strike="noStrike">
                          <a:solidFill>
                            <a:srgbClr val="000000"/>
                          </a:solidFill>
                          <a:effectLst/>
                          <a:latin typeface="Arial" panose="020B0604020202020204" pitchFamily="34" charset="0"/>
                        </a:rPr>
                        <a:t>[D7-D7] Rheinau - Hoheneck KUGELB W [DIR] / N-1 Lambsheim - Weingarten  LAMBSH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3718,78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11465920"/>
                  </a:ext>
                </a:extLst>
              </a:tr>
              <a:tr h="144910">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52473,68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709802"/>
                  </a:ext>
                </a:extLst>
              </a:tr>
              <a:tr h="144910">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92604281"/>
                  </a:ext>
                </a:extLst>
              </a:tr>
              <a:tr h="144910">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95%</a:t>
                      </a:r>
                    </a:p>
                  </a:txBody>
                  <a:tcPr marL="0" marR="0" marT="0" marB="0" anchor="b">
                    <a:lnL>
                      <a:noFill/>
                    </a:lnL>
                    <a:lnR>
                      <a:noFill/>
                    </a:lnR>
                    <a:lnT>
                      <a:noFill/>
                    </a:lnT>
                    <a:lnB>
                      <a:noFill/>
                    </a:lnB>
                  </a:tcPr>
                </a:tc>
                <a:extLst>
                  <a:ext uri="{0D108BD9-81ED-4DB2-BD59-A6C34878D82A}">
                    <a16:rowId xmlns:a16="http://schemas.microsoft.com/office/drawing/2014/main" val="1311278361"/>
                  </a:ext>
                </a:extLst>
              </a:tr>
              <a:tr h="144910">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1964,67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578335920"/>
                  </a:ext>
                </a:extLst>
              </a:tr>
              <a:tr h="144910">
                <a:tc>
                  <a:txBody>
                    <a:bodyPr/>
                    <a:lstStyle/>
                    <a:p>
                      <a:pPr algn="l" fontAlgn="b"/>
                      <a:r>
                        <a:rPr lang="sl-SI" sz="700" b="0" i="0" u="none" strike="noStrike">
                          <a:solidFill>
                            <a:srgbClr val="000000"/>
                          </a:solidFill>
                          <a:effectLst/>
                          <a:latin typeface="Arial" panose="020B0604020202020204" pitchFamily="34" charset="0"/>
                        </a:rPr>
                        <a:t>[AT-D2] St. Peter 2 - Pleinting 258 [DIR] [AT] / N-1 Pleinting - Pirach 257</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401,26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7550442"/>
                  </a:ext>
                </a:extLst>
              </a:tr>
              <a:tr h="144910">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14029,26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6318984"/>
                  </a:ext>
                </a:extLst>
              </a:tr>
              <a:tr h="144910">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52473,68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44428238"/>
                  </a:ext>
                </a:extLst>
              </a:tr>
              <a:tr h="144910">
                <a:tc>
                  <a:txBody>
                    <a:bodyPr/>
                    <a:lstStyle/>
                    <a:p>
                      <a:pPr algn="l" fontAlgn="b"/>
                      <a:r>
                        <a:rPr lang="sl-SI" sz="700" b="0" i="0" u="none" strike="noStrike">
                          <a:solidFill>
                            <a:srgbClr val="000000"/>
                          </a:solidFill>
                          <a:effectLst/>
                          <a:latin typeface="Arial" panose="020B0604020202020204" pitchFamily="34" charset="0"/>
                        </a:rPr>
                        <a:t>[NL-NL] Diemen-Lelystad 380 W [OPP] / N-1 Krimpen a/d IJssel-Geertruidenberg 380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2505,45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7600221"/>
                  </a:ext>
                </a:extLst>
              </a:tr>
              <a:tr h="144910">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2601,6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230361"/>
                  </a:ext>
                </a:extLst>
              </a:tr>
              <a:tr h="144910">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505,11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9237781"/>
                  </a:ext>
                </a:extLst>
              </a:tr>
              <a:tr h="144910">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Buerstadt - Lambsheim BUERST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8114,2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75353329"/>
                  </a:ext>
                </a:extLst>
              </a:tr>
              <a:tr h="144910">
                <a:tc>
                  <a:txBody>
                    <a:bodyPr/>
                    <a:lstStyle/>
                    <a:p>
                      <a:pPr algn="l" fontAlgn="b"/>
                      <a:r>
                        <a:rPr lang="sl-SI" sz="700" b="0" i="0" u="none" strike="noStrike">
                          <a:solidFill>
                            <a:srgbClr val="000000"/>
                          </a:solidFill>
                          <a:effectLst/>
                          <a:latin typeface="Arial" panose="020B0604020202020204" pitchFamily="34" charset="0"/>
                        </a:rPr>
                        <a:t>[D7-D7] Rheinau - Hoheneck KUGELB W [DIR] / N-1 Lambsheim - Weingarten  LAMBSH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4000,83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87305523"/>
                  </a:ext>
                </a:extLst>
              </a:tr>
              <a:tr h="144910">
                <a:tc>
                  <a:txBody>
                    <a:bodyPr/>
                    <a:lstStyle/>
                    <a:p>
                      <a:pPr algn="l" fontAlgn="b"/>
                      <a:r>
                        <a:rPr lang="de-DE" sz="700" b="0" i="0" u="none" strike="noStrike">
                          <a:solidFill>
                            <a:srgbClr val="000000"/>
                          </a:solidFill>
                          <a:effectLst/>
                          <a:latin typeface="Arial" panose="020B0604020202020204" pitchFamily="34" charset="0"/>
                        </a:rPr>
                        <a:t>[D2-D2] Diele - Doerpen West [DIR] / N-1 Gronau - Gronau TR 441 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35442,39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8171103"/>
                  </a:ext>
                </a:extLst>
              </a:tr>
            </a:tbl>
          </a:graphicData>
        </a:graphic>
      </p:graphicFrame>
    </p:spTree>
    <p:extLst>
      <p:ext uri="{BB962C8B-B14F-4D97-AF65-F5344CB8AC3E}">
        <p14:creationId xmlns:p14="http://schemas.microsoft.com/office/powerpoint/2010/main" val="17239293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1AFFF0BA-F0BB-03AE-FACA-B172E14CDFB2}"/>
              </a:ext>
            </a:extLst>
          </p:cNvPr>
          <p:cNvGraphicFramePr>
            <a:graphicFrameLocks noGrp="1"/>
          </p:cNvGraphicFramePr>
          <p:nvPr>
            <p:extLst>
              <p:ext uri="{D42A27DB-BD31-4B8C-83A1-F6EECF244321}">
                <p14:modId xmlns:p14="http://schemas.microsoft.com/office/powerpoint/2010/main" val="563215583"/>
              </p:ext>
            </p:extLst>
          </p:nvPr>
        </p:nvGraphicFramePr>
        <p:xfrm>
          <a:off x="635000" y="1079508"/>
          <a:ext cx="9016147" cy="5651496"/>
        </p:xfrm>
        <a:graphic>
          <a:graphicData uri="http://schemas.openxmlformats.org/drawingml/2006/table">
            <a:tbl>
              <a:tblPr/>
              <a:tblGrid>
                <a:gridCol w="7070962">
                  <a:extLst>
                    <a:ext uri="{9D8B030D-6E8A-4147-A177-3AD203B41FA5}">
                      <a16:colId xmlns:a16="http://schemas.microsoft.com/office/drawing/2014/main" val="3629006814"/>
                    </a:ext>
                  </a:extLst>
                </a:gridCol>
                <a:gridCol w="1436289">
                  <a:extLst>
                    <a:ext uri="{9D8B030D-6E8A-4147-A177-3AD203B41FA5}">
                      <a16:colId xmlns:a16="http://schemas.microsoft.com/office/drawing/2014/main" val="3887629793"/>
                    </a:ext>
                  </a:extLst>
                </a:gridCol>
                <a:gridCol w="508896">
                  <a:extLst>
                    <a:ext uri="{9D8B030D-6E8A-4147-A177-3AD203B41FA5}">
                      <a16:colId xmlns:a16="http://schemas.microsoft.com/office/drawing/2014/main" val="715840276"/>
                    </a:ext>
                  </a:extLst>
                </a:gridCol>
              </a:tblGrid>
              <a:tr h="15698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47564,17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18168115"/>
                  </a:ext>
                </a:extLst>
              </a:tr>
              <a:tr h="156986">
                <a:tc>
                  <a:txBody>
                    <a:bodyPr/>
                    <a:lstStyle/>
                    <a:p>
                      <a:pPr algn="l" fontAlgn="b"/>
                      <a:r>
                        <a:rPr lang="sl-SI" sz="700" b="0" i="0" u="none" strike="noStrike">
                          <a:solidFill>
                            <a:srgbClr val="000000"/>
                          </a:solidFill>
                          <a:effectLst/>
                          <a:latin typeface="Arial" panose="020B0604020202020204" pitchFamily="34" charset="0"/>
                        </a:rPr>
                        <a:t>[AT-AT] Strass - Zell 273A [OPP] [AT] / BASECASE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1627,08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41936555"/>
                  </a:ext>
                </a:extLst>
              </a:tr>
              <a:tr h="156986">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2339,77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968187189"/>
                  </a:ext>
                </a:extLst>
              </a:tr>
              <a:tr h="156986">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11543,81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1755772"/>
                  </a:ext>
                </a:extLst>
              </a:tr>
              <a:tr h="156986">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47564,17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80045273"/>
                  </a:ext>
                </a:extLst>
              </a:tr>
              <a:tr h="156986">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1944,32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822329370"/>
                  </a:ext>
                </a:extLst>
              </a:tr>
              <a:tr h="156986">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452,09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20663464"/>
                  </a:ext>
                </a:extLst>
              </a:tr>
              <a:tr h="156986">
                <a:tc>
                  <a:txBody>
                    <a:bodyPr/>
                    <a:lstStyle/>
                    <a:p>
                      <a:pPr algn="l" fontAlgn="b"/>
                      <a:r>
                        <a:rPr lang="de-DE" sz="700" b="0" i="0" u="none" strike="noStrike">
                          <a:solidFill>
                            <a:srgbClr val="000000"/>
                          </a:solidFill>
                          <a:effectLst/>
                          <a:latin typeface="Arial" panose="020B0604020202020204" pitchFamily="34" charset="0"/>
                        </a:rPr>
                        <a:t>[D7-D7] Mittelbexbach - Uchtelfangen BLIES N [OPP] / N-1 Mittelbexbach - Uchtelfangen BLIES S</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1024,54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94466058"/>
                  </a:ext>
                </a:extLst>
              </a:tr>
              <a:tr h="156986">
                <a:tc>
                  <a:txBody>
                    <a:bodyPr/>
                    <a:lstStyle/>
                    <a:p>
                      <a:pPr algn="l" fontAlgn="b"/>
                      <a:r>
                        <a:rPr lang="de-DE" sz="700" b="0" i="0" u="none" strike="noStrike">
                          <a:solidFill>
                            <a:srgbClr val="000000"/>
                          </a:solidFill>
                          <a:effectLst/>
                          <a:latin typeface="Arial" panose="020B0604020202020204" pitchFamily="34" charset="0"/>
                        </a:rPr>
                        <a:t>[D7-D7] Rheinau - Hoheneck KUGELB W [DIR] / N-1 Daxlanden - Weingarten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9032,7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6313732"/>
                  </a:ext>
                </a:extLst>
              </a:tr>
              <a:tr h="156986">
                <a:tc>
                  <a:txBody>
                    <a:bodyPr/>
                    <a:lstStyle/>
                    <a:p>
                      <a:pPr algn="l" fontAlgn="b"/>
                      <a:r>
                        <a:rPr lang="sl-SI" sz="700" b="0" i="0" u="none" strike="noStrike">
                          <a:solidFill>
                            <a:srgbClr val="000000"/>
                          </a:solidFill>
                          <a:effectLst/>
                          <a:latin typeface="Arial" panose="020B0604020202020204" pitchFamily="34" charset="0"/>
                        </a:rPr>
                        <a:t>[AT-AT] Bisamberg 2 - Wien Suedost 227 [OPP] / N-1 Kledering - Wien Suedost 228A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243,63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119103074"/>
                  </a:ext>
                </a:extLst>
              </a:tr>
              <a:tr h="156986">
                <a:tc>
                  <a:txBody>
                    <a:bodyPr/>
                    <a:lstStyle/>
                    <a:p>
                      <a:pPr algn="l" fontAlgn="b"/>
                      <a:r>
                        <a:rPr lang="de-DE" sz="700" b="0" i="0" u="none" strike="noStrike">
                          <a:solidFill>
                            <a:srgbClr val="000000"/>
                          </a:solidFill>
                          <a:effectLst/>
                          <a:latin typeface="Arial" panose="020B0604020202020204" pitchFamily="34" charset="0"/>
                        </a:rPr>
                        <a:t>[D2-D2] Diele - Doerpen West [DIR]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28092,42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4807603"/>
                  </a:ext>
                </a:extLst>
              </a:tr>
              <a:tr h="156986">
                <a:tc>
                  <a:txBody>
                    <a:bodyPr/>
                    <a:lstStyle/>
                    <a:p>
                      <a:pPr algn="l" fontAlgn="b"/>
                      <a:r>
                        <a:rPr lang="sl-SI" sz="700" b="0" i="0" u="none" strike="noStrike">
                          <a:solidFill>
                            <a:srgbClr val="000000"/>
                          </a:solidFill>
                          <a:effectLst/>
                          <a:latin typeface="Arial" panose="020B0604020202020204" pitchFamily="34" charset="0"/>
                        </a:rPr>
                        <a:t>[D4-FR] Eichstetten - Muhlbach rt [OPP] [D4] / N-1 ALEGRO DC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2651,25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3763086"/>
                  </a:ext>
                </a:extLst>
              </a:tr>
              <a:tr h="15698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36688,57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84485758"/>
                  </a:ext>
                </a:extLst>
              </a:tr>
              <a:tr h="156986">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212,36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7367470"/>
                  </a:ext>
                </a:extLst>
              </a:tr>
              <a:tr h="156986">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098261331"/>
                  </a:ext>
                </a:extLst>
              </a:tr>
              <a:tr h="156986">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4308,73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7794357"/>
                  </a:ext>
                </a:extLst>
              </a:tr>
              <a:tr h="156986">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8564,07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52734038"/>
                  </a:ext>
                </a:extLst>
              </a:tr>
              <a:tr h="156986">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36688,57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8967824"/>
                  </a:ext>
                </a:extLst>
              </a:tr>
              <a:tr h="156986">
                <a:tc>
                  <a:txBody>
                    <a:bodyPr/>
                    <a:lstStyle/>
                    <a:p>
                      <a:pPr algn="l" fontAlgn="b"/>
                      <a:r>
                        <a:rPr lang="de-DE" sz="700" b="0" i="0" u="none" strike="noStrike">
                          <a:solidFill>
                            <a:srgbClr val="000000"/>
                          </a:solidFill>
                          <a:effectLst/>
                          <a:latin typeface="Arial" panose="020B0604020202020204" pitchFamily="34" charset="0"/>
                        </a:rPr>
                        <a:t>[D7-D7] Mittelbexbach - Uchtelfangen BLIES S [OPP] / N-1 Mittelbexbach - Uchtelfangen BLIES 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3507,72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02795191"/>
                  </a:ext>
                </a:extLst>
              </a:tr>
              <a:tr h="156986">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1467,64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859385193"/>
                  </a:ext>
                </a:extLst>
              </a:tr>
              <a:tr h="156986">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315,68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525638088"/>
                  </a:ext>
                </a:extLst>
              </a:tr>
              <a:tr h="156986">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513169958"/>
                  </a:ext>
                </a:extLst>
              </a:tr>
              <a:tr h="156986">
                <a:tc>
                  <a:txBody>
                    <a:bodyPr/>
                    <a:lstStyle/>
                    <a:p>
                      <a:pPr algn="l" fontAlgn="b"/>
                      <a:r>
                        <a:rPr lang="de-DE" sz="700" b="0" i="0" u="none" strike="noStrike">
                          <a:solidFill>
                            <a:srgbClr val="000000"/>
                          </a:solidFill>
                          <a:effectLst/>
                          <a:latin typeface="Arial" panose="020B0604020202020204" pitchFamily="34" charset="0"/>
                        </a:rPr>
                        <a:t>[D2-D2] Diele - Doerpen West [DIR]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22060,5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61045571"/>
                  </a:ext>
                </a:extLst>
              </a:tr>
              <a:tr h="156986">
                <a:tc>
                  <a:txBody>
                    <a:bodyPr/>
                    <a:lstStyle/>
                    <a:p>
                      <a:pPr algn="l" fontAlgn="b"/>
                      <a:r>
                        <a:rPr lang="sl-SI" sz="700" b="0" i="0" u="none" strike="noStrike">
                          <a:solidFill>
                            <a:srgbClr val="000000"/>
                          </a:solidFill>
                          <a:effectLst/>
                          <a:latin typeface="Arial" panose="020B0604020202020204" pitchFamily="34" charset="0"/>
                        </a:rPr>
                        <a:t>[D4-FR] Eichstetten - Muhlbach rt [OPP] [D4] / N-1 ALEGRO DC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607,81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3863594"/>
                  </a:ext>
                </a:extLst>
              </a:tr>
              <a:tr h="156986">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45553,38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35491879"/>
                  </a:ext>
                </a:extLst>
              </a:tr>
              <a:tr h="156986">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625,16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3940284"/>
                  </a:ext>
                </a:extLst>
              </a:tr>
              <a:tr h="156986">
                <a:tc>
                  <a:txBody>
                    <a:bodyPr/>
                    <a:lstStyle/>
                    <a:p>
                      <a:pPr algn="l" fontAlgn="b"/>
                      <a:r>
                        <a:rPr lang="sl-SI" sz="700" b="0" i="0" u="none" strike="noStrike">
                          <a:solidFill>
                            <a:srgbClr val="000000"/>
                          </a:solidFill>
                          <a:effectLst/>
                          <a:latin typeface="Arial" panose="020B0604020202020204" pitchFamily="34" charset="0"/>
                        </a:rPr>
                        <a:t>[RO-RS]  Portile de Fier - Djerdap [OPP] [RO] / N-1 Tantareni-Kozlodui</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472557775"/>
                  </a:ext>
                </a:extLst>
              </a:tr>
              <a:tr h="156986">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119,42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929069740"/>
                  </a:ext>
                </a:extLst>
              </a:tr>
              <a:tr h="156986">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2459,73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5355352"/>
                  </a:ext>
                </a:extLst>
              </a:tr>
              <a:tr h="156986">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11679,94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2578871"/>
                  </a:ext>
                </a:extLst>
              </a:tr>
              <a:tr h="156986">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45553,38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442864"/>
                  </a:ext>
                </a:extLst>
              </a:tr>
              <a:tr h="156986">
                <a:tc>
                  <a:txBody>
                    <a:bodyPr/>
                    <a:lstStyle/>
                    <a:p>
                      <a:pPr algn="l" fontAlgn="b"/>
                      <a:r>
                        <a:rPr lang="sl-SI" sz="700" b="0" i="0" u="none" strike="noStrike">
                          <a:solidFill>
                            <a:srgbClr val="000000"/>
                          </a:solidFill>
                          <a:effectLst/>
                          <a:latin typeface="Arial" panose="020B0604020202020204" pitchFamily="34" charset="0"/>
                        </a:rPr>
                        <a:t>[AT-AT] Tauern - Tauern TAPST [OPP] / N-1 Westtirol 1 - Westtirol 2 WTRHU41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2011,28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52477271"/>
                  </a:ext>
                </a:extLst>
              </a:tr>
              <a:tr h="156986">
                <a:tc>
                  <a:txBody>
                    <a:bodyPr/>
                    <a:lstStyle/>
                    <a:p>
                      <a:pPr algn="l" fontAlgn="b"/>
                      <a:r>
                        <a:rPr lang="sl-SI" sz="700" b="0" i="0" u="none" strike="noStrike">
                          <a:solidFill>
                            <a:srgbClr val="000000"/>
                          </a:solidFill>
                          <a:effectLst/>
                          <a:latin typeface="Arial" panose="020B0604020202020204" pitchFamily="34" charset="0"/>
                        </a:rPr>
                        <a:t>[AT-AT] Oststeiermark - Wien Suedost 477 [DIR] / N-1 Kainachtal - Y_Mellach 476KT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309,95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411199327"/>
                  </a:ext>
                </a:extLst>
              </a:tr>
              <a:tr h="156986">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Buerstadt - Lambsheim BUERST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5450,18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76206450"/>
                  </a:ext>
                </a:extLst>
              </a:tr>
              <a:tr h="156986">
                <a:tc>
                  <a:txBody>
                    <a:bodyPr/>
                    <a:lstStyle/>
                    <a:p>
                      <a:pPr algn="l" fontAlgn="b"/>
                      <a:r>
                        <a:rPr lang="de-DE" sz="700" b="0" i="0" u="none" strike="noStrike">
                          <a:solidFill>
                            <a:srgbClr val="000000"/>
                          </a:solidFill>
                          <a:effectLst/>
                          <a:latin typeface="Arial" panose="020B0604020202020204" pitchFamily="34" charset="0"/>
                        </a:rPr>
                        <a:t>[D2-D2] Diele - Doerpen West [DIR]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26295,72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32673681"/>
                  </a:ext>
                </a:extLst>
              </a:tr>
              <a:tr h="156986">
                <a:tc>
                  <a:txBody>
                    <a:bodyPr/>
                    <a:lstStyle/>
                    <a:p>
                      <a:pPr algn="l" fontAlgn="b"/>
                      <a:r>
                        <a:rPr lang="sl-SI" sz="700" b="0" i="0" u="none" strike="noStrike">
                          <a:solidFill>
                            <a:srgbClr val="000000"/>
                          </a:solidFill>
                          <a:effectLst/>
                          <a:latin typeface="Arial" panose="020B0604020202020204" pitchFamily="34" charset="0"/>
                        </a:rPr>
                        <a:t>[D4-FR] Eichstetten - Muhlbach rt [OPP] [D4] / N-1 ALEGRO DC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1550,15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3552958"/>
                  </a:ext>
                </a:extLst>
              </a:tr>
            </a:tbl>
          </a:graphicData>
        </a:graphic>
      </p:graphicFrame>
    </p:spTree>
    <p:extLst>
      <p:ext uri="{BB962C8B-B14F-4D97-AF65-F5344CB8AC3E}">
        <p14:creationId xmlns:p14="http://schemas.microsoft.com/office/powerpoint/2010/main" val="35919858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4D88A89-EB70-12C1-A45C-A4E9D6D93254}"/>
              </a:ext>
            </a:extLst>
          </p:cNvPr>
          <p:cNvGraphicFramePr>
            <a:graphicFrameLocks noGrp="1"/>
          </p:cNvGraphicFramePr>
          <p:nvPr>
            <p:extLst>
              <p:ext uri="{D42A27DB-BD31-4B8C-83A1-F6EECF244321}">
                <p14:modId xmlns:p14="http://schemas.microsoft.com/office/powerpoint/2010/main" val="2234295694"/>
              </p:ext>
            </p:extLst>
          </p:nvPr>
        </p:nvGraphicFramePr>
        <p:xfrm>
          <a:off x="806825" y="1079494"/>
          <a:ext cx="8544644" cy="5651491"/>
        </p:xfrm>
        <a:graphic>
          <a:graphicData uri="http://schemas.openxmlformats.org/drawingml/2006/table">
            <a:tbl>
              <a:tblPr/>
              <a:tblGrid>
                <a:gridCol w="6701185">
                  <a:extLst>
                    <a:ext uri="{9D8B030D-6E8A-4147-A177-3AD203B41FA5}">
                      <a16:colId xmlns:a16="http://schemas.microsoft.com/office/drawing/2014/main" val="672954459"/>
                    </a:ext>
                  </a:extLst>
                </a:gridCol>
                <a:gridCol w="1361177">
                  <a:extLst>
                    <a:ext uri="{9D8B030D-6E8A-4147-A177-3AD203B41FA5}">
                      <a16:colId xmlns:a16="http://schemas.microsoft.com/office/drawing/2014/main" val="3263761039"/>
                    </a:ext>
                  </a:extLst>
                </a:gridCol>
                <a:gridCol w="482282">
                  <a:extLst>
                    <a:ext uri="{9D8B030D-6E8A-4147-A177-3AD203B41FA5}">
                      <a16:colId xmlns:a16="http://schemas.microsoft.com/office/drawing/2014/main" val="138579547"/>
                    </a:ext>
                  </a:extLst>
                </a:gridCol>
              </a:tblGrid>
              <a:tr h="152743">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20627,1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0830297"/>
                  </a:ext>
                </a:extLst>
              </a:tr>
              <a:tr h="152743">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92243092"/>
                  </a:ext>
                </a:extLst>
              </a:tr>
              <a:tr h="152743">
                <a:tc>
                  <a:txBody>
                    <a:bodyPr/>
                    <a:lstStyle/>
                    <a:p>
                      <a:pPr algn="l" fontAlgn="b"/>
                      <a:r>
                        <a:rPr lang="sl-SI"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828593369"/>
                  </a:ext>
                </a:extLst>
              </a:tr>
              <a:tr h="152743">
                <a:tc>
                  <a:txBody>
                    <a:bodyPr/>
                    <a:lstStyle/>
                    <a:p>
                      <a:pPr algn="l" fontAlgn="b"/>
                      <a:r>
                        <a:rPr lang="sl-SI" sz="700" b="0" i="0" u="none" strike="noStrike">
                          <a:solidFill>
                            <a:srgbClr val="000000"/>
                          </a:solidFill>
                          <a:effectLst/>
                          <a:latin typeface="Arial" panose="020B0604020202020204" pitchFamily="34" charset="0"/>
                        </a:rPr>
                        <a:t>[AT-HU] Zurndorf - Gyoer 439B [DIR] [AT] / N-1 Szombathely - Zurndorf</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499,57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2891889980"/>
                  </a:ext>
                </a:extLst>
              </a:tr>
              <a:tr h="152743">
                <a:tc>
                  <a:txBody>
                    <a:bodyPr/>
                    <a:lstStyle/>
                    <a:p>
                      <a:pPr algn="l" fontAlgn="b"/>
                      <a:r>
                        <a:rPr lang="sl-SI" sz="700" b="0" i="0" u="none" strike="noStrike">
                          <a:solidFill>
                            <a:srgbClr val="000000"/>
                          </a:solidFill>
                          <a:effectLst/>
                          <a:latin typeface="Arial" panose="020B0604020202020204" pitchFamily="34" charset="0"/>
                        </a:rPr>
                        <a:t>[D2-D2] Doerpen West - Y Niederlangen [DIR] / N-1 Hanekenfaehr - Doerpen West EMSLD WB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9187,13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19551933"/>
                  </a:ext>
                </a:extLst>
              </a:tr>
              <a:tr h="152743">
                <a:tc>
                  <a:txBody>
                    <a:bodyPr/>
                    <a:lstStyle/>
                    <a:p>
                      <a:pPr algn="l" fontAlgn="b"/>
                      <a:r>
                        <a:rPr lang="sl-SI" sz="700" b="0" i="0" u="none" strike="noStrike">
                          <a:solidFill>
                            <a:srgbClr val="000000"/>
                          </a:solidFill>
                          <a:effectLst/>
                          <a:latin typeface="Arial" panose="020B0604020202020204" pitchFamily="34" charset="0"/>
                        </a:rPr>
                        <a:t>[AT-AT] Strass - Zell 273A [OPP] [AT] / N-1 Strass - Zell 274A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53182131"/>
                  </a:ext>
                </a:extLst>
              </a:tr>
              <a:tr h="152743">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4635,47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6050093"/>
                  </a:ext>
                </a:extLst>
              </a:tr>
              <a:tr h="152743">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20627,1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2503131"/>
                  </a:ext>
                </a:extLst>
              </a:tr>
              <a:tr h="152743">
                <a:tc>
                  <a:txBody>
                    <a:bodyPr/>
                    <a:lstStyle/>
                    <a:p>
                      <a:pPr algn="l" fontAlgn="b"/>
                      <a:r>
                        <a:rPr lang="de-DE" sz="700" b="0" i="0" u="none" strike="noStrike">
                          <a:solidFill>
                            <a:srgbClr val="000000"/>
                          </a:solidFill>
                          <a:effectLst/>
                          <a:latin typeface="Arial" panose="020B0604020202020204" pitchFamily="34" charset="0"/>
                        </a:rPr>
                        <a:t>[D4-D7] Daxlanden - Weingarten GERMHM S [OPP] [D7] / N-1 Achene - Gramme 380.10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09511017"/>
                  </a:ext>
                </a:extLst>
              </a:tr>
              <a:tr h="152743">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ALEGRO DC</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380,11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90758533"/>
                  </a:ext>
                </a:extLst>
              </a:tr>
              <a:tr h="152743">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Buerstadt - Lambsheim BUERST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2638,92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13114646"/>
                  </a:ext>
                </a:extLst>
              </a:tr>
              <a:tr h="152743">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4641,04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9634706"/>
                  </a:ext>
                </a:extLst>
              </a:tr>
              <a:tr h="152743">
                <a:tc>
                  <a:txBody>
                    <a:bodyPr/>
                    <a:lstStyle/>
                    <a:p>
                      <a:pPr algn="l" fontAlgn="b"/>
                      <a:r>
                        <a:rPr lang="sl-SI" sz="700" b="0" i="0" u="none" strike="noStrike">
                          <a:solidFill>
                            <a:srgbClr val="000000"/>
                          </a:solidFill>
                          <a:effectLst/>
                          <a:latin typeface="Arial" panose="020B0604020202020204" pitchFamily="34" charset="0"/>
                        </a:rPr>
                        <a:t>[AT-HU] Neusiedl - Gyoer 246B [DIR] [AT] / N-1 Gyor - Wien</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650,13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2304490"/>
                  </a:ext>
                </a:extLst>
              </a:tr>
              <a:tr h="152743">
                <a:tc>
                  <a:txBody>
                    <a:bodyPr/>
                    <a:lstStyle/>
                    <a:p>
                      <a:pPr algn="l" fontAlgn="b"/>
                      <a:r>
                        <a:rPr lang="sl-SI"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465,95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223620493"/>
                  </a:ext>
                </a:extLst>
              </a:tr>
              <a:tr h="152743">
                <a:tc>
                  <a:txBody>
                    <a:bodyPr/>
                    <a:lstStyle/>
                    <a:p>
                      <a:pPr algn="l" fontAlgn="b"/>
                      <a:r>
                        <a:rPr lang="sl-SI" sz="700" b="0" i="0" u="none" strike="noStrike">
                          <a:solidFill>
                            <a:srgbClr val="000000"/>
                          </a:solidFill>
                          <a:effectLst/>
                          <a:latin typeface="Arial" panose="020B0604020202020204" pitchFamily="34" charset="0"/>
                        </a:rPr>
                        <a:t>[AT-HU] Zurndorf - Gyoer 439B [DIR] [AT] / N-1 Szombathely - Zurndorf</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186,15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2820894858"/>
                  </a:ext>
                </a:extLst>
              </a:tr>
              <a:tr h="15274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1361,09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56370113"/>
                  </a:ext>
                </a:extLst>
              </a:tr>
              <a:tr h="152743">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307,39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1225492614"/>
                  </a:ext>
                </a:extLst>
              </a:tr>
              <a:tr h="152743">
                <a:tc>
                  <a:txBody>
                    <a:bodyPr/>
                    <a:lstStyle/>
                    <a:p>
                      <a:pPr algn="l" fontAlgn="b"/>
                      <a:r>
                        <a:rPr lang="de-DE" sz="700" b="0" i="0" u="none" strike="noStrike">
                          <a:solidFill>
                            <a:srgbClr val="000000"/>
                          </a:solidFill>
                          <a:effectLst/>
                          <a:latin typeface="Arial" panose="020B0604020202020204" pitchFamily="34" charset="0"/>
                        </a:rPr>
                        <a:t>[D2-D2] Conneforde - Unterweser GELB [OPP] / N-1 Sottrum - Landesbergen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4641,04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13720414"/>
                  </a:ext>
                </a:extLst>
              </a:tr>
              <a:tr h="152743">
                <a:tc>
                  <a:txBody>
                    <a:bodyPr/>
                    <a:lstStyle/>
                    <a:p>
                      <a:pPr algn="l" fontAlgn="b"/>
                      <a:r>
                        <a:rPr lang="sl-SI" sz="700" b="0" i="0" u="none" strike="noStrike">
                          <a:solidFill>
                            <a:srgbClr val="000000"/>
                          </a:solidFill>
                          <a:effectLst/>
                          <a:latin typeface="Arial" panose="020B0604020202020204" pitchFamily="34" charset="0"/>
                        </a:rPr>
                        <a:t>[AT-SI] Obersielach - Podlog 247 [DIR] [AT] / N-1 Cirkovce-Podlog</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271,61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97769637"/>
                  </a:ext>
                </a:extLst>
              </a:tr>
              <a:tr h="152743">
                <a:tc>
                  <a:txBody>
                    <a:bodyPr/>
                    <a:lstStyle/>
                    <a:p>
                      <a:pPr algn="l" fontAlgn="b"/>
                      <a:r>
                        <a:rPr lang="sl-SI" sz="700" b="0" i="0" u="none" strike="noStrike">
                          <a:solidFill>
                            <a:srgbClr val="000000"/>
                          </a:solidFill>
                          <a:effectLst/>
                          <a:latin typeface="Arial" panose="020B0604020202020204" pitchFamily="34" charset="0"/>
                        </a:rPr>
                        <a:t>[D7-D7] Lambsheim - Weingarten LAMBSH W [DIR] / N-1 Rheinau - Hoheneck KUGELB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146,46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01464955"/>
                  </a:ext>
                </a:extLst>
              </a:tr>
              <a:tr h="152743">
                <a:tc>
                  <a:txBody>
                    <a:bodyPr/>
                    <a:lstStyle/>
                    <a:p>
                      <a:pPr algn="l" fontAlgn="b"/>
                      <a:r>
                        <a:rPr lang="sl-SI" sz="700" b="0" i="0" u="none" strike="noStrike">
                          <a:solidFill>
                            <a:srgbClr val="000000"/>
                          </a:solidFill>
                          <a:effectLst/>
                          <a:latin typeface="Arial" panose="020B0604020202020204" pitchFamily="34" charset="0"/>
                        </a:rPr>
                        <a:t>[D4-D7] Pulverdingen - Hoheneck HO PU WS [OPP] [D7] / N-1 Lambsheim - Weingarten  LAMBSH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69811733"/>
                  </a:ext>
                </a:extLst>
              </a:tr>
              <a:tr h="152743">
                <a:tc>
                  <a:txBody>
                    <a:bodyPr/>
                    <a:lstStyle/>
                    <a:p>
                      <a:pPr algn="l" fontAlgn="b"/>
                      <a:r>
                        <a:rPr lang="sl-SI" sz="700" b="0" i="0" u="none" strike="noStrike">
                          <a:solidFill>
                            <a:srgbClr val="000000"/>
                          </a:solidFill>
                          <a:effectLst/>
                          <a:latin typeface="Arial" panose="020B0604020202020204" pitchFamily="34" charset="0"/>
                        </a:rPr>
                        <a:t>[D7-D7] Lambsheim - Weingarten LAMBSH W [DIR] / N-1 ALEGRO DC</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1481,62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6521513"/>
                  </a:ext>
                </a:extLst>
              </a:tr>
              <a:tr h="152743">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2678,43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8036419"/>
                  </a:ext>
                </a:extLst>
              </a:tr>
              <a:tr h="152743">
                <a:tc>
                  <a:txBody>
                    <a:bodyPr/>
                    <a:lstStyle/>
                    <a:p>
                      <a:pPr algn="l" fontAlgn="b"/>
                      <a:r>
                        <a:rPr lang="sl-SI" sz="700" b="0" i="0" u="none" strike="noStrike">
                          <a:solidFill>
                            <a:srgbClr val="000000"/>
                          </a:solidFill>
                          <a:effectLst/>
                          <a:latin typeface="Arial" panose="020B0604020202020204" pitchFamily="34" charset="0"/>
                        </a:rPr>
                        <a:t>[CZ-D8] Hradec - Rohrsdorf 445 [OPP] [D8] / N-1 Hradec - Rohrsdorf 2</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154,89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1833148"/>
                  </a:ext>
                </a:extLst>
              </a:tr>
              <a:tr h="152743">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1233,75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61521494"/>
                  </a:ext>
                </a:extLst>
              </a:tr>
              <a:tr h="152743">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13955146"/>
                  </a:ext>
                </a:extLst>
              </a:tr>
              <a:tr h="152743">
                <a:tc>
                  <a:txBody>
                    <a:bodyPr/>
                    <a:lstStyle/>
                    <a:p>
                      <a:pPr algn="l" fontAlgn="b"/>
                      <a:r>
                        <a:rPr lang="de-DE" sz="700" b="0" i="0" u="none" strike="noStrike">
                          <a:solidFill>
                            <a:srgbClr val="000000"/>
                          </a:solidFill>
                          <a:effectLst/>
                          <a:latin typeface="Arial" panose="020B0604020202020204" pitchFamily="34" charset="0"/>
                        </a:rPr>
                        <a:t>[D2-D2] Diele - Doerpen West [DIR] / N-1 Diele - Rhede -Doerpen West SCHWARZ</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820,33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14346046"/>
                  </a:ext>
                </a:extLst>
              </a:tr>
              <a:tr h="152743">
                <a:tc>
                  <a:txBody>
                    <a:bodyPr/>
                    <a:lstStyle/>
                    <a:p>
                      <a:pPr algn="l" fontAlgn="b"/>
                      <a:r>
                        <a:rPr lang="de-DE" sz="700" b="0" i="0" u="none" strike="noStrike">
                          <a:solidFill>
                            <a:srgbClr val="000000"/>
                          </a:solidFill>
                          <a:effectLst/>
                          <a:latin typeface="Arial" panose="020B0604020202020204" pitchFamily="34" charset="0"/>
                        </a:rPr>
                        <a:t>[D2-D2] Conneforde - Diele WEISS [DIR] / N-1 Conneforde - Diele ROT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2421,81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8568368"/>
                  </a:ext>
                </a:extLst>
              </a:tr>
              <a:tr h="152743">
                <a:tc>
                  <a:txBody>
                    <a:bodyPr/>
                    <a:lstStyle/>
                    <a:p>
                      <a:pPr algn="l" fontAlgn="b"/>
                      <a:r>
                        <a:rPr lang="sl-SI" sz="700" b="0" i="0" u="none" strike="noStrike">
                          <a:solidFill>
                            <a:srgbClr val="000000"/>
                          </a:solidFill>
                          <a:effectLst/>
                          <a:latin typeface="Arial" panose="020B0604020202020204" pitchFamily="34" charset="0"/>
                        </a:rPr>
                        <a:t>[HR-HR] 220kV Zakucac - Konjsko [OPP] / BASECASE</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629701957"/>
                  </a:ext>
                </a:extLst>
              </a:tr>
              <a:tr h="152743">
                <a:tc>
                  <a:txBody>
                    <a:bodyPr/>
                    <a:lstStyle/>
                    <a:p>
                      <a:pPr algn="l" fontAlgn="b"/>
                      <a:r>
                        <a:rPr lang="sl-SI" sz="700" b="0" i="0" u="none" strike="noStrike">
                          <a:solidFill>
                            <a:srgbClr val="000000"/>
                          </a:solidFill>
                          <a:effectLst/>
                          <a:latin typeface="Arial" panose="020B0604020202020204" pitchFamily="34" charset="0"/>
                        </a:rPr>
                        <a:t>[D4-CH] Kuehmoos - Laufenburg rt (Murg) [DIR] [D4] / N-1 Laufenburg - Trossingen 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2678,43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24811346"/>
                  </a:ext>
                </a:extLst>
              </a:tr>
              <a:tr h="152743">
                <a:tc>
                  <a:txBody>
                    <a:bodyPr/>
                    <a:lstStyle/>
                    <a:p>
                      <a:pPr algn="l" fontAlgn="b"/>
                      <a:r>
                        <a:rPr lang="sl-SI" sz="700" b="0" i="0" u="none" strike="noStrike">
                          <a:solidFill>
                            <a:srgbClr val="000000"/>
                          </a:solidFill>
                          <a:effectLst/>
                          <a:latin typeface="Arial" panose="020B0604020202020204" pitchFamily="34" charset="0"/>
                        </a:rPr>
                        <a:t>[SK-HU] Gabcikovo - Gonyu [OPP] [HU] / N-1 Gabcikovo - Gyor</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1081754767"/>
                  </a:ext>
                </a:extLst>
              </a:tr>
              <a:tr h="152743">
                <a:tc>
                  <a:txBody>
                    <a:bodyPr/>
                    <a:lstStyle/>
                    <a:p>
                      <a:pPr algn="l" fontAlgn="b"/>
                      <a:r>
                        <a:rPr lang="nn-NO" sz="700" b="0" i="0" u="none" strike="noStrike">
                          <a:solidFill>
                            <a:srgbClr val="000000"/>
                          </a:solidFill>
                          <a:effectLst/>
                          <a:latin typeface="Arial" panose="020B0604020202020204" pitchFamily="34" charset="0"/>
                        </a:rPr>
                        <a:t>[SK-HU] Levice - God [DIR] [HU] / N-1 R.Sobota - Sajoivanka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032776787"/>
                  </a:ext>
                </a:extLst>
              </a:tr>
              <a:tr h="152743">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ALEGRO DC</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482,68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8879164"/>
                  </a:ext>
                </a:extLst>
              </a:tr>
              <a:tr h="152743">
                <a:tc>
                  <a:txBody>
                    <a:bodyPr/>
                    <a:lstStyle/>
                    <a:p>
                      <a:pPr algn="l" fontAlgn="b"/>
                      <a:r>
                        <a:rPr lang="sl-SI" sz="700" b="0" i="0" u="none" strike="noStrike">
                          <a:solidFill>
                            <a:srgbClr val="000000"/>
                          </a:solidFill>
                          <a:effectLst/>
                          <a:latin typeface="Arial" panose="020B0604020202020204" pitchFamily="34" charset="0"/>
                        </a:rPr>
                        <a:t>[AT-SI] Obersielach - Podlog 247 [OPP] [AT] / N-1 Cirkovce-Krsko</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450251232"/>
                  </a:ext>
                </a:extLst>
              </a:tr>
              <a:tr h="152743">
                <a:tc>
                  <a:txBody>
                    <a:bodyPr/>
                    <a:lstStyle/>
                    <a:p>
                      <a:pPr algn="l" fontAlgn="b"/>
                      <a:r>
                        <a:rPr lang="nb-NO" sz="700" b="0" i="0" u="none" strike="noStrike">
                          <a:solidFill>
                            <a:srgbClr val="000000"/>
                          </a:solidFill>
                          <a:effectLst/>
                          <a:latin typeface="Arial" panose="020B0604020202020204" pitchFamily="34" charset="0"/>
                        </a:rPr>
                        <a:t>[SK-PL] Lemesany - Krosno Iskrz 1 [OPP] [PL] / N-1 Nosovice - Varin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479,29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950056335"/>
                  </a:ext>
                </a:extLst>
              </a:tr>
              <a:tr h="152743">
                <a:tc>
                  <a:txBody>
                    <a:bodyPr/>
                    <a:lstStyle/>
                    <a:p>
                      <a:pPr algn="l" fontAlgn="b"/>
                      <a:r>
                        <a:rPr lang="de-DE" sz="700" b="0" i="0" u="none" strike="noStrike">
                          <a:solidFill>
                            <a:srgbClr val="000000"/>
                          </a:solidFill>
                          <a:effectLst/>
                          <a:latin typeface="Arial" panose="020B0604020202020204" pitchFamily="34" charset="0"/>
                        </a:rPr>
                        <a:t>[AT-AT] Schwarzenbach - Zell am Ziller 1 417A [DIR] / N-1 Tauern - Zell am Ziller 1 418 </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536,33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55778762"/>
                  </a:ext>
                </a:extLst>
              </a:tr>
              <a:tr h="152743">
                <a:tc>
                  <a:txBody>
                    <a:bodyPr/>
                    <a:lstStyle/>
                    <a:p>
                      <a:pPr algn="l" fontAlgn="b"/>
                      <a:r>
                        <a:rPr lang="sl-SI" sz="700" b="0" i="0" u="none" strike="noStrike">
                          <a:solidFill>
                            <a:srgbClr val="000000"/>
                          </a:solidFill>
                          <a:effectLst/>
                          <a:latin typeface="Arial" panose="020B0604020202020204" pitchFamily="34" charset="0"/>
                        </a:rPr>
                        <a:t>[NL-BE] Maasbracht-Van Eyck 380 W [OPP] [NL]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86,39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1343550248"/>
                  </a:ext>
                </a:extLst>
              </a:tr>
            </a:tbl>
          </a:graphicData>
        </a:graphic>
      </p:graphicFrame>
    </p:spTree>
    <p:extLst>
      <p:ext uri="{BB962C8B-B14F-4D97-AF65-F5344CB8AC3E}">
        <p14:creationId xmlns:p14="http://schemas.microsoft.com/office/powerpoint/2010/main" val="260198299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75FC22A-13A8-7904-D485-113AE80159AC}"/>
              </a:ext>
            </a:extLst>
          </p:cNvPr>
          <p:cNvGraphicFramePr>
            <a:graphicFrameLocks noGrp="1"/>
          </p:cNvGraphicFramePr>
          <p:nvPr>
            <p:extLst>
              <p:ext uri="{D42A27DB-BD31-4B8C-83A1-F6EECF244321}">
                <p14:modId xmlns:p14="http://schemas.microsoft.com/office/powerpoint/2010/main" val="3118956938"/>
              </p:ext>
            </p:extLst>
          </p:nvPr>
        </p:nvGraphicFramePr>
        <p:xfrm>
          <a:off x="634999" y="1079506"/>
          <a:ext cx="8739521" cy="5697846"/>
        </p:xfrm>
        <a:graphic>
          <a:graphicData uri="http://schemas.openxmlformats.org/drawingml/2006/table">
            <a:tbl>
              <a:tblPr/>
              <a:tblGrid>
                <a:gridCol w="6854016">
                  <a:extLst>
                    <a:ext uri="{9D8B030D-6E8A-4147-A177-3AD203B41FA5}">
                      <a16:colId xmlns:a16="http://schemas.microsoft.com/office/drawing/2014/main" val="3837400516"/>
                    </a:ext>
                  </a:extLst>
                </a:gridCol>
                <a:gridCol w="1392223">
                  <a:extLst>
                    <a:ext uri="{9D8B030D-6E8A-4147-A177-3AD203B41FA5}">
                      <a16:colId xmlns:a16="http://schemas.microsoft.com/office/drawing/2014/main" val="3566173416"/>
                    </a:ext>
                  </a:extLst>
                </a:gridCol>
                <a:gridCol w="493282">
                  <a:extLst>
                    <a:ext uri="{9D8B030D-6E8A-4147-A177-3AD203B41FA5}">
                      <a16:colId xmlns:a16="http://schemas.microsoft.com/office/drawing/2014/main" val="2476914837"/>
                    </a:ext>
                  </a:extLst>
                </a:gridCol>
              </a:tblGrid>
              <a:tr h="135663">
                <a:tc>
                  <a:txBody>
                    <a:bodyPr/>
                    <a:lstStyle/>
                    <a:p>
                      <a:pPr algn="l" fontAlgn="b"/>
                      <a:r>
                        <a:rPr lang="sl-SI" sz="6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24598,7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4689508"/>
                  </a:ext>
                </a:extLst>
              </a:tr>
              <a:tr h="135663">
                <a:tc>
                  <a:txBody>
                    <a:bodyPr/>
                    <a:lstStyle/>
                    <a:p>
                      <a:pPr algn="l" fontAlgn="b"/>
                      <a:r>
                        <a:rPr lang="sl-SI" sz="600" b="0" i="0" u="none" strike="noStrike">
                          <a:solidFill>
                            <a:srgbClr val="000000"/>
                          </a:solidFill>
                          <a:effectLst/>
                          <a:latin typeface="Arial" panose="020B0604020202020204" pitchFamily="34" charset="0"/>
                        </a:rPr>
                        <a:t>[CZ-D8] Hradec - Rohrsdorf 445 [OPP] [D8] / N-1 Hradec - Rohrsdorf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365,36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0151255"/>
                  </a:ext>
                </a:extLst>
              </a:tr>
              <a:tr h="135663">
                <a:tc>
                  <a:txBody>
                    <a:bodyPr/>
                    <a:lstStyle/>
                    <a:p>
                      <a:pPr algn="l" fontAlgn="b"/>
                      <a:r>
                        <a:rPr lang="de-DE" sz="600" b="0" i="0" u="none" strike="noStrike">
                          <a:solidFill>
                            <a:srgbClr val="000000"/>
                          </a:solidFill>
                          <a:effectLst/>
                          <a:latin typeface="Arial" panose="020B0604020202020204" pitchFamily="34" charset="0"/>
                        </a:rPr>
                        <a:t>[D2-NL] Diele - Meeden SCHWARZ [DIR] [D2] / N-1 Gronau - Hanekenfaehr GRONAU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11614,84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4558027"/>
                  </a:ext>
                </a:extLst>
              </a:tr>
              <a:tr h="135663">
                <a:tc>
                  <a:txBody>
                    <a:bodyPr/>
                    <a:lstStyle/>
                    <a:p>
                      <a:pPr algn="l" fontAlgn="b"/>
                      <a:r>
                        <a:rPr lang="de-DE" sz="600" b="0" i="0" u="none" strike="noStrike">
                          <a:solidFill>
                            <a:srgbClr val="000000"/>
                          </a:solidFill>
                          <a:effectLst/>
                          <a:latin typeface="Arial" panose="020B0604020202020204" pitchFamily="34" charset="0"/>
                        </a:rPr>
                        <a:t>[D4-FR] Eichstetten - Muhlbach rt [OPP] [D4] / N-1 Muhlbach - Sierentz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329,14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4140899"/>
                  </a:ext>
                </a:extLst>
              </a:tr>
              <a:tr h="135663">
                <a:tc>
                  <a:txBody>
                    <a:bodyPr/>
                    <a:lstStyle/>
                    <a:p>
                      <a:pPr algn="l" fontAlgn="b"/>
                      <a:r>
                        <a:rPr lang="de-DE" sz="600" b="0" i="0" u="none" strike="noStrike">
                          <a:solidFill>
                            <a:srgbClr val="000000"/>
                          </a:solidFill>
                          <a:effectLst/>
                          <a:latin typeface="Arial" panose="020B0604020202020204" pitchFamily="34" charset="0"/>
                        </a:rPr>
                        <a:t>[D2-D2] Diele - Doerpen West [DIR] / N-1 Diele - Rhede -Doerpen West SCHWARZ</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24598,7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4836543"/>
                  </a:ext>
                </a:extLst>
              </a:tr>
              <a:tr h="135663">
                <a:tc>
                  <a:txBody>
                    <a:bodyPr/>
                    <a:lstStyle/>
                    <a:p>
                      <a:pPr algn="l" fontAlgn="b"/>
                      <a:r>
                        <a:rPr lang="sl-SI" sz="600" b="0" i="0" u="none" strike="noStrike">
                          <a:solidFill>
                            <a:srgbClr val="000000"/>
                          </a:solidFill>
                          <a:effectLst/>
                          <a:latin typeface="Arial" panose="020B0604020202020204" pitchFamily="34" charset="0"/>
                        </a:rPr>
                        <a:t>[AT-SI] Kainachtal - Maribor 473 [DIR] [AT] / N-1 Obersielach - Podlog</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958,83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86570399"/>
                  </a:ext>
                </a:extLst>
              </a:tr>
              <a:tr h="135663">
                <a:tc>
                  <a:txBody>
                    <a:bodyPr/>
                    <a:lstStyle/>
                    <a:p>
                      <a:pPr algn="l" fontAlgn="b"/>
                      <a:r>
                        <a:rPr lang="sl-SI" sz="600" b="0" i="0" u="none" strike="noStrike">
                          <a:solidFill>
                            <a:srgbClr val="000000"/>
                          </a:solidFill>
                          <a:effectLst/>
                          <a:latin typeface="Arial" panose="020B0604020202020204" pitchFamily="34" charset="0"/>
                        </a:rPr>
                        <a:t>[HR-HR] 220kV Zakucac - Konjsko [OPP] / BASECASE</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257,91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809820071"/>
                  </a:ext>
                </a:extLst>
              </a:tr>
              <a:tr h="135663">
                <a:tc>
                  <a:txBody>
                    <a:bodyPr/>
                    <a:lstStyle/>
                    <a:p>
                      <a:pPr algn="l" fontAlgn="b"/>
                      <a:r>
                        <a:rPr lang="sl-SI" sz="600" b="0" i="0" u="none" strike="noStrike">
                          <a:solidFill>
                            <a:srgbClr val="000000"/>
                          </a:solidFill>
                          <a:effectLst/>
                          <a:latin typeface="Arial" panose="020B0604020202020204" pitchFamily="34" charset="0"/>
                        </a:rPr>
                        <a:t>[AT-AT] Sarasdorf - Zurndorf 439A [DIR] / N-1 Sarasdorf - Zurndorf 440A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691,12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3779758676"/>
                  </a:ext>
                </a:extLst>
              </a:tr>
              <a:tr h="135663">
                <a:tc>
                  <a:txBody>
                    <a:bodyPr/>
                    <a:lstStyle/>
                    <a:p>
                      <a:pPr algn="l" fontAlgn="b"/>
                      <a:r>
                        <a:rPr lang="sl-SI" sz="600" b="0" i="0" u="none" strike="noStrike">
                          <a:solidFill>
                            <a:srgbClr val="000000"/>
                          </a:solidFill>
                          <a:effectLst/>
                          <a:latin typeface="Arial" panose="020B0604020202020204" pitchFamily="34" charset="0"/>
                        </a:rPr>
                        <a:t>[RO-RO] Paroseni - Targu Jiu Nord [OPP] / N-1 Sibiu Sud - Mintia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79,17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88326623"/>
                  </a:ext>
                </a:extLst>
              </a:tr>
              <a:tr h="135663">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4428,86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6402078"/>
                  </a:ext>
                </a:extLst>
              </a:tr>
              <a:tr h="135663">
                <a:tc>
                  <a:txBody>
                    <a:bodyPr/>
                    <a:lstStyle/>
                    <a:p>
                      <a:pPr algn="l" fontAlgn="b"/>
                      <a:r>
                        <a:rPr lang="sl-SI" sz="600" b="0" i="0" u="none" strike="noStrike">
                          <a:solidFill>
                            <a:srgbClr val="000000"/>
                          </a:solidFill>
                          <a:effectLst/>
                          <a:latin typeface="Arial" panose="020B0604020202020204" pitchFamily="34" charset="0"/>
                        </a:rPr>
                        <a:t>[SK-HU] Gabcikovo - Gonyu [OPP]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461,24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102%</a:t>
                      </a:r>
                    </a:p>
                  </a:txBody>
                  <a:tcPr marL="0" marR="0" marT="0" marB="0" anchor="b">
                    <a:lnL>
                      <a:noFill/>
                    </a:lnL>
                    <a:lnR>
                      <a:noFill/>
                    </a:lnR>
                    <a:lnT>
                      <a:noFill/>
                    </a:lnT>
                    <a:lnB>
                      <a:noFill/>
                    </a:lnB>
                  </a:tcPr>
                </a:tc>
                <a:extLst>
                  <a:ext uri="{0D108BD9-81ED-4DB2-BD59-A6C34878D82A}">
                    <a16:rowId xmlns:a16="http://schemas.microsoft.com/office/drawing/2014/main" val="3009458171"/>
                  </a:ext>
                </a:extLst>
              </a:tr>
              <a:tr h="135663">
                <a:tc>
                  <a:txBody>
                    <a:bodyPr/>
                    <a:lstStyle/>
                    <a:p>
                      <a:pPr algn="l" fontAlgn="b"/>
                      <a:r>
                        <a:rPr lang="sl-SI" sz="600" b="0" i="0" u="none" strike="noStrike">
                          <a:solidFill>
                            <a:srgbClr val="000000"/>
                          </a:solidFill>
                          <a:effectLst/>
                          <a:latin typeface="Arial" panose="020B0604020202020204" pitchFamily="34" charset="0"/>
                        </a:rPr>
                        <a:t>[SK-HU] Gabcikovo - Gonyu [DIR]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142,87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213402586"/>
                  </a:ext>
                </a:extLst>
              </a:tr>
              <a:tr h="135663">
                <a:tc>
                  <a:txBody>
                    <a:bodyPr/>
                    <a:lstStyle/>
                    <a:p>
                      <a:pPr algn="l" fontAlgn="b"/>
                      <a:r>
                        <a:rPr lang="sl-SI" sz="600" b="0" i="0" u="none" strike="noStrike">
                          <a:solidFill>
                            <a:srgbClr val="000000"/>
                          </a:solidFill>
                          <a:effectLst/>
                          <a:latin typeface="Arial" panose="020B0604020202020204" pitchFamily="34" charset="0"/>
                        </a:rPr>
                        <a:t>[AT-SI] Obersielach - Podlog 247 [OPP] [AT] / N-1 Cirkovce-Podlog</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1308,48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091035544"/>
                  </a:ext>
                </a:extLst>
              </a:tr>
              <a:tr h="135663">
                <a:tc>
                  <a:txBody>
                    <a:bodyPr/>
                    <a:lstStyle/>
                    <a:p>
                      <a:pPr algn="l" fontAlgn="b"/>
                      <a:r>
                        <a:rPr lang="sl-SI" sz="600" b="0" i="0" u="none" strike="noStrike">
                          <a:solidFill>
                            <a:srgbClr val="000000"/>
                          </a:solidFill>
                          <a:effectLst/>
                          <a:latin typeface="Arial" panose="020B0604020202020204" pitchFamily="34" charset="0"/>
                        </a:rPr>
                        <a:t>[D4-D7] Daxlanden - Weingarten ge (Germersheim Sued) [OPP] [D4] / N-1 ALEGRO 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3817,13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29363763"/>
                  </a:ext>
                </a:extLst>
              </a:tr>
              <a:tr h="135663">
                <a:tc>
                  <a:txBody>
                    <a:bodyPr/>
                    <a:lstStyle/>
                    <a:p>
                      <a:pPr algn="l" fontAlgn="b"/>
                      <a:r>
                        <a:rPr lang="sl-SI" sz="6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10187,68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9216230"/>
                  </a:ext>
                </a:extLst>
              </a:tr>
              <a:tr h="135663">
                <a:tc>
                  <a:txBody>
                    <a:bodyPr/>
                    <a:lstStyle/>
                    <a:p>
                      <a:pPr algn="l" fontAlgn="b"/>
                      <a:r>
                        <a:rPr lang="sl-SI" sz="600" b="0" i="0" u="none" strike="noStrike">
                          <a:solidFill>
                            <a:srgbClr val="000000"/>
                          </a:solidFill>
                          <a:effectLst/>
                          <a:latin typeface="Arial" panose="020B0604020202020204" pitchFamily="34" charset="0"/>
                        </a:rPr>
                        <a:t>[CZ-SK] Nosovice - Varin [DIR] [SK] / N-1 Lemesany - Krosno Iskrz 1</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593,92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22243038"/>
                  </a:ext>
                </a:extLst>
              </a:tr>
              <a:tr h="135663">
                <a:tc>
                  <a:txBody>
                    <a:bodyPr/>
                    <a:lstStyle/>
                    <a:p>
                      <a:pPr algn="l" fontAlgn="b"/>
                      <a:r>
                        <a:rPr lang="sl-SI" sz="600" b="0" i="0" u="none" strike="noStrike">
                          <a:solidFill>
                            <a:srgbClr val="000000"/>
                          </a:solidFill>
                          <a:effectLst/>
                          <a:latin typeface="Arial" panose="020B0604020202020204" pitchFamily="34" charset="0"/>
                        </a:rPr>
                        <a:t>[D4-D7] Daxlanden - Weingarten ge (Germersheim Sued) [OPP] [D4] / N-1 Rheinau - Hoheneck KUGELB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1525,33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1935644"/>
                  </a:ext>
                </a:extLst>
              </a:tr>
              <a:tr h="135663">
                <a:tc>
                  <a:txBody>
                    <a:bodyPr/>
                    <a:lstStyle/>
                    <a:p>
                      <a:pPr algn="l" fontAlgn="b"/>
                      <a:r>
                        <a:rPr lang="pt-BR" sz="600" b="0" i="0" u="none" strike="noStrike">
                          <a:solidFill>
                            <a:srgbClr val="000000"/>
                          </a:solidFill>
                          <a:effectLst/>
                          <a:latin typeface="Arial" panose="020B0604020202020204" pitchFamily="34" charset="0"/>
                        </a:rPr>
                        <a:t>[RO-RO] Resita - Timisoara c1 [DIR] / N-1 Resita - Timisoara c2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41,33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774920655"/>
                  </a:ext>
                </a:extLst>
              </a:tr>
              <a:tr h="135663">
                <a:tc>
                  <a:txBody>
                    <a:bodyPr/>
                    <a:lstStyle/>
                    <a:p>
                      <a:pPr algn="l" fontAlgn="b"/>
                      <a:r>
                        <a:rPr lang="de-DE" sz="600" b="0" i="0" u="none" strike="noStrike">
                          <a:solidFill>
                            <a:srgbClr val="000000"/>
                          </a:solidFill>
                          <a:effectLst/>
                          <a:latin typeface="Arial" panose="020B0604020202020204" pitchFamily="34" charset="0"/>
                        </a:rPr>
                        <a:t>[D2-NL] Diele - Meeden SCHWARZ [DIR] [D2] / N-1 Zwolle-Meeden 380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758,67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119617"/>
                  </a:ext>
                </a:extLst>
              </a:tr>
              <a:tr h="135663">
                <a:tc>
                  <a:txBody>
                    <a:bodyPr/>
                    <a:lstStyle/>
                    <a:p>
                      <a:pPr algn="l" fontAlgn="b"/>
                      <a:r>
                        <a:rPr lang="sl-SI" sz="600" b="0" i="0" u="none" strike="noStrike">
                          <a:solidFill>
                            <a:srgbClr val="000000"/>
                          </a:solidFill>
                          <a:effectLst/>
                          <a:latin typeface="Arial" panose="020B0604020202020204" pitchFamily="34" charset="0"/>
                        </a:rPr>
                        <a:t>[AT-HU] Zurndorf - Gyoer 439B [OPP] [AT] / BASECASE</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566,9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739325341"/>
                  </a:ext>
                </a:extLst>
              </a:tr>
              <a:tr h="135663">
                <a:tc>
                  <a:txBody>
                    <a:bodyPr/>
                    <a:lstStyle/>
                    <a:p>
                      <a:pPr algn="l" fontAlgn="b"/>
                      <a:r>
                        <a:rPr lang="sl-SI" sz="600" b="0" i="0" u="none" strike="noStrike">
                          <a:solidFill>
                            <a:srgbClr val="000000"/>
                          </a:solidFill>
                          <a:effectLst/>
                          <a:latin typeface="Arial" panose="020B0604020202020204" pitchFamily="34" charset="0"/>
                        </a:rPr>
                        <a:t>[AT-AT] Obersielach - Rosegg 267C [OPP] / N-1 Feistritz - Obersielach 268</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132,13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023836177"/>
                  </a:ext>
                </a:extLst>
              </a:tr>
              <a:tr h="135663">
                <a:tc>
                  <a:txBody>
                    <a:bodyPr/>
                    <a:lstStyle/>
                    <a:p>
                      <a:pPr algn="l" fontAlgn="b"/>
                      <a:r>
                        <a:rPr lang="sl-SI" sz="600" b="0" i="0" u="none" strike="noStrike">
                          <a:solidFill>
                            <a:srgbClr val="000000"/>
                          </a:solidFill>
                          <a:effectLst/>
                          <a:latin typeface="Arial" panose="020B0604020202020204" pitchFamily="34" charset="0"/>
                        </a:rPr>
                        <a:t>[HR-HR] 220kV Zakucac - Konjsko [OPP] / BASECASE</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180,8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21335040"/>
                  </a:ext>
                </a:extLst>
              </a:tr>
              <a:tr h="135663">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1111,14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1703315"/>
                  </a:ext>
                </a:extLst>
              </a:tr>
              <a:tr h="135663">
                <a:tc>
                  <a:txBody>
                    <a:bodyPr/>
                    <a:lstStyle/>
                    <a:p>
                      <a:pPr algn="l" fontAlgn="b"/>
                      <a:r>
                        <a:rPr lang="sl-SI" sz="600" b="0" i="0" u="none" strike="noStrike">
                          <a:solidFill>
                            <a:srgbClr val="000000"/>
                          </a:solidFill>
                          <a:effectLst/>
                          <a:latin typeface="Arial" panose="020B0604020202020204" pitchFamily="34" charset="0"/>
                        </a:rPr>
                        <a:t>[SK-HU] Levice - God [DIR] [SK] / N-1 R.Sobota - Sajoivanka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191,23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060941486"/>
                  </a:ext>
                </a:extLst>
              </a:tr>
              <a:tr h="135663">
                <a:tc>
                  <a:txBody>
                    <a:bodyPr/>
                    <a:lstStyle/>
                    <a:p>
                      <a:pPr algn="l" fontAlgn="b"/>
                      <a:r>
                        <a:rPr lang="sl-SI" sz="600" b="0" i="0" u="none" strike="noStrike">
                          <a:solidFill>
                            <a:srgbClr val="000000"/>
                          </a:solidFill>
                          <a:effectLst/>
                          <a:latin typeface="Arial" panose="020B0604020202020204" pitchFamily="34" charset="0"/>
                        </a:rPr>
                        <a:t>[SK-HU] Gabcikovo - Gonyu [OPP]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tcPr>
                </a:tc>
                <a:extLst>
                  <a:ext uri="{0D108BD9-81ED-4DB2-BD59-A6C34878D82A}">
                    <a16:rowId xmlns:a16="http://schemas.microsoft.com/office/drawing/2014/main" val="4173685534"/>
                  </a:ext>
                </a:extLst>
              </a:tr>
              <a:tr h="135663">
                <a:tc>
                  <a:txBody>
                    <a:bodyPr/>
                    <a:lstStyle/>
                    <a:p>
                      <a:pPr algn="l" fontAlgn="b"/>
                      <a:r>
                        <a:rPr lang="sl-SI" sz="600" b="0" i="0" u="none" strike="noStrike">
                          <a:solidFill>
                            <a:srgbClr val="000000"/>
                          </a:solidFill>
                          <a:effectLst/>
                          <a:latin typeface="Arial" panose="020B0604020202020204" pitchFamily="34" charset="0"/>
                        </a:rPr>
                        <a:t>[AT-SI] Obersielach - Podlog 247 [OPP] [AT] / N-1 Cirkovce-Podlog</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865,94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55023150"/>
                  </a:ext>
                </a:extLst>
              </a:tr>
              <a:tr h="135663">
                <a:tc>
                  <a:txBody>
                    <a:bodyPr/>
                    <a:lstStyle/>
                    <a:p>
                      <a:pPr algn="l" fontAlgn="b"/>
                      <a:r>
                        <a:rPr lang="sl-SI" sz="600" b="0" i="0" u="none" strike="noStrike">
                          <a:solidFill>
                            <a:srgbClr val="000000"/>
                          </a:solidFill>
                          <a:effectLst/>
                          <a:latin typeface="Arial" panose="020B0604020202020204" pitchFamily="34" charset="0"/>
                        </a:rPr>
                        <a:t>[D4-D7] Herbertingen - Tiengen TIENGN N [DIR] [D7] / N-1 ALEGRO 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10187,68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56959951"/>
                  </a:ext>
                </a:extLst>
              </a:tr>
              <a:tr h="135663">
                <a:tc>
                  <a:txBody>
                    <a:bodyPr/>
                    <a:lstStyle/>
                    <a:p>
                      <a:pPr algn="l" fontAlgn="b"/>
                      <a:r>
                        <a:rPr lang="sl-SI" sz="600" b="0" i="0" u="none" strike="noStrike">
                          <a:solidFill>
                            <a:srgbClr val="000000"/>
                          </a:solidFill>
                          <a:effectLst/>
                          <a:latin typeface="Arial" panose="020B0604020202020204" pitchFamily="34" charset="0"/>
                        </a:rPr>
                        <a:t>[D4-FR] Eichstetten - Muhlbach rt [OPP] [D4] / N-1 Ensdorf - Vigy VIGY1 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1444,48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786048"/>
                  </a:ext>
                </a:extLst>
              </a:tr>
              <a:tr h="135663">
                <a:tc>
                  <a:txBody>
                    <a:bodyPr/>
                    <a:lstStyle/>
                    <a:p>
                      <a:pPr algn="l" fontAlgn="b"/>
                      <a:r>
                        <a:rPr lang="sl-SI" sz="6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7502,28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6960104"/>
                  </a:ext>
                </a:extLst>
              </a:tr>
              <a:tr h="135663">
                <a:tc>
                  <a:txBody>
                    <a:bodyPr/>
                    <a:lstStyle/>
                    <a:p>
                      <a:pPr algn="l" fontAlgn="b"/>
                      <a:r>
                        <a:rPr lang="de-DE" sz="600" b="0" i="0" u="none" strike="noStrike">
                          <a:solidFill>
                            <a:srgbClr val="000000"/>
                          </a:solidFill>
                          <a:effectLst/>
                          <a:latin typeface="Arial" panose="020B0604020202020204" pitchFamily="34" charset="0"/>
                        </a:rPr>
                        <a:t>[D8-D8] Pasewalk - Vierraden 306 [DIR] / N-1 Vierraden - Neuenhagen 304</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639,5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4773736"/>
                  </a:ext>
                </a:extLst>
              </a:tr>
              <a:tr h="135663">
                <a:tc>
                  <a:txBody>
                    <a:bodyPr/>
                    <a:lstStyle/>
                    <a:p>
                      <a:pPr algn="l" fontAlgn="b"/>
                      <a:r>
                        <a:rPr lang="sl-SI" sz="600" b="0" i="0" u="none" strike="noStrike">
                          <a:solidFill>
                            <a:srgbClr val="000000"/>
                          </a:solidFill>
                          <a:effectLst/>
                          <a:latin typeface="Arial" panose="020B0604020202020204" pitchFamily="34" charset="0"/>
                        </a:rPr>
                        <a:t>[CZ-SK] Nosovice - Varin [DIR] [SK] / N-1 Lemesany - Krosno Iskrz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644,57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66547038"/>
                  </a:ext>
                </a:extLst>
              </a:tr>
              <a:tr h="135663">
                <a:tc>
                  <a:txBody>
                    <a:bodyPr/>
                    <a:lstStyle/>
                    <a:p>
                      <a:pPr algn="l" fontAlgn="b"/>
                      <a:r>
                        <a:rPr lang="pt-BR" sz="600" b="0" i="0" u="none" strike="noStrike">
                          <a:solidFill>
                            <a:srgbClr val="000000"/>
                          </a:solidFill>
                          <a:effectLst/>
                          <a:latin typeface="Arial" panose="020B0604020202020204" pitchFamily="34" charset="0"/>
                        </a:rPr>
                        <a:t>[RO-RO] Resita - Timisoara c1 [DIR] / N-1 Resita - Timisoara c2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737,2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24305890"/>
                  </a:ext>
                </a:extLst>
              </a:tr>
              <a:tr h="135663">
                <a:tc>
                  <a:txBody>
                    <a:bodyPr/>
                    <a:lstStyle/>
                    <a:p>
                      <a:pPr algn="l" fontAlgn="b"/>
                      <a:r>
                        <a:rPr lang="de-DE" sz="600" b="0" i="0" u="none" strike="noStrike">
                          <a:solidFill>
                            <a:srgbClr val="000000"/>
                          </a:solidFill>
                          <a:effectLst/>
                          <a:latin typeface="Arial" panose="020B0604020202020204" pitchFamily="34" charset="0"/>
                        </a:rPr>
                        <a:t>[D2-NL] Diele - Meeden SCHWARZ [DIR] [D2] / N-1 Zwolle-Meeden 380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1045,96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1246467"/>
                  </a:ext>
                </a:extLst>
              </a:tr>
              <a:tr h="135663">
                <a:tc>
                  <a:txBody>
                    <a:bodyPr/>
                    <a:lstStyle/>
                    <a:p>
                      <a:pPr algn="l" fontAlgn="b"/>
                      <a:r>
                        <a:rPr lang="nn-NO" sz="600" b="0" i="0" u="none" strike="noStrike">
                          <a:solidFill>
                            <a:srgbClr val="000000"/>
                          </a:solidFill>
                          <a:effectLst/>
                          <a:latin typeface="Arial" panose="020B0604020202020204" pitchFamily="34" charset="0"/>
                        </a:rPr>
                        <a:t>[AT-AT] Sarasdorf - Zurndorf 439A [OPP] / N-1 Sarasdorf - Zurndorf 440A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447555619"/>
                  </a:ext>
                </a:extLst>
              </a:tr>
              <a:tr h="135663">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785,94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88208866"/>
                  </a:ext>
                </a:extLst>
              </a:tr>
              <a:tr h="135663">
                <a:tc>
                  <a:txBody>
                    <a:bodyPr/>
                    <a:lstStyle/>
                    <a:p>
                      <a:pPr algn="l" fontAlgn="b"/>
                      <a:r>
                        <a:rPr lang="sl-SI" sz="600" b="0" i="0" u="none" strike="noStrike">
                          <a:solidFill>
                            <a:srgbClr val="000000"/>
                          </a:solidFill>
                          <a:effectLst/>
                          <a:latin typeface="Arial" panose="020B0604020202020204" pitchFamily="34" charset="0"/>
                        </a:rPr>
                        <a:t>[SK-HU] Gabcikovo - Gonyu [OPP]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63,03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2552573098"/>
                  </a:ext>
                </a:extLst>
              </a:tr>
              <a:tr h="135663">
                <a:tc>
                  <a:txBody>
                    <a:bodyPr/>
                    <a:lstStyle/>
                    <a:p>
                      <a:pPr algn="l" fontAlgn="b"/>
                      <a:r>
                        <a:rPr lang="nn-NO" sz="600" b="0" i="0" u="none" strike="noStrike">
                          <a:solidFill>
                            <a:srgbClr val="000000"/>
                          </a:solidFill>
                          <a:effectLst/>
                          <a:latin typeface="Arial" panose="020B0604020202020204" pitchFamily="34" charset="0"/>
                        </a:rPr>
                        <a:t>[SK-HU] Levice - God [DIR] [HU] / N-1 R.Sobota - Sajoivanka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299,8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59840792"/>
                  </a:ext>
                </a:extLst>
              </a:tr>
              <a:tr h="135663">
                <a:tc>
                  <a:txBody>
                    <a:bodyPr/>
                    <a:lstStyle/>
                    <a:p>
                      <a:pPr algn="l" fontAlgn="b"/>
                      <a:r>
                        <a:rPr lang="sl-SI" sz="600" b="0" i="0" u="none" strike="noStrike">
                          <a:solidFill>
                            <a:srgbClr val="000000"/>
                          </a:solidFill>
                          <a:effectLst/>
                          <a:latin typeface="Arial" panose="020B0604020202020204" pitchFamily="34" charset="0"/>
                        </a:rPr>
                        <a:t>[SI-HR] 220kV Podlog - Zerjavinec [DIR] [SI] / N-1 Cirkovce-Podlog</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214,23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745640354"/>
                  </a:ext>
                </a:extLst>
              </a:tr>
              <a:tr h="135663">
                <a:tc>
                  <a:txBody>
                    <a:bodyPr/>
                    <a:lstStyle/>
                    <a:p>
                      <a:pPr algn="l" fontAlgn="b"/>
                      <a:r>
                        <a:rPr lang="sl-SI" sz="600" b="0" i="0" u="none" strike="noStrike">
                          <a:solidFill>
                            <a:srgbClr val="000000"/>
                          </a:solidFill>
                          <a:effectLst/>
                          <a:latin typeface="Arial" panose="020B0604020202020204" pitchFamily="34" charset="0"/>
                        </a:rPr>
                        <a:t>[AT-SI] Obersielach - Podlog 247 [OPP] [AT] / N-1 Kainachtal - Obersielach 471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442,14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137535193"/>
                  </a:ext>
                </a:extLst>
              </a:tr>
              <a:tr h="135663">
                <a:tc>
                  <a:txBody>
                    <a:bodyPr/>
                    <a:lstStyle/>
                    <a:p>
                      <a:pPr algn="l" fontAlgn="b"/>
                      <a:r>
                        <a:rPr lang="sl-SI" sz="600" b="0" i="0" u="none" strike="noStrike">
                          <a:solidFill>
                            <a:srgbClr val="000000"/>
                          </a:solidFill>
                          <a:effectLst/>
                          <a:latin typeface="Arial" panose="020B0604020202020204" pitchFamily="34" charset="0"/>
                        </a:rPr>
                        <a:t>[D4-D7] Daxlanden - Weingarten ge (Germersheim Sued) [OPP] [D4] / N-1 ALEGRO 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2550,91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9081700"/>
                  </a:ext>
                </a:extLst>
              </a:tr>
              <a:tr h="135663">
                <a:tc>
                  <a:txBody>
                    <a:bodyPr/>
                    <a:lstStyle/>
                    <a:p>
                      <a:pPr algn="l" fontAlgn="b"/>
                      <a:r>
                        <a:rPr lang="sl-SI" sz="600" b="0" i="0" u="none" strike="noStrike">
                          <a:solidFill>
                            <a:srgbClr val="000000"/>
                          </a:solidFill>
                          <a:effectLst/>
                          <a:latin typeface="Arial" panose="020B0604020202020204" pitchFamily="34" charset="0"/>
                        </a:rPr>
                        <a:t>[D4-D7] Herbertingen - Tiengen TIENGN N [DIR] [D7] / N-1 ALEGRO 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7502,28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2435957"/>
                  </a:ext>
                </a:extLst>
              </a:tr>
              <a:tr h="135663">
                <a:tc>
                  <a:txBody>
                    <a:bodyPr/>
                    <a:lstStyle/>
                    <a:p>
                      <a:pPr algn="l" fontAlgn="b"/>
                      <a:r>
                        <a:rPr lang="sl-SI" sz="600" b="0" i="0" u="none" strike="noStrike">
                          <a:solidFill>
                            <a:srgbClr val="000000"/>
                          </a:solidFill>
                          <a:effectLst/>
                          <a:latin typeface="Arial" panose="020B0604020202020204" pitchFamily="34" charset="0"/>
                        </a:rPr>
                        <a:t>[D4-FR] Eichstetten - Muhlbach rt [OPP] [D4] / N-1 Ensdorf - Vigy VIGY1 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550,76</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55989539"/>
                  </a:ext>
                </a:extLst>
              </a:tr>
            </a:tbl>
          </a:graphicData>
        </a:graphic>
      </p:graphicFrame>
    </p:spTree>
    <p:extLst>
      <p:ext uri="{BB962C8B-B14F-4D97-AF65-F5344CB8AC3E}">
        <p14:creationId xmlns:p14="http://schemas.microsoft.com/office/powerpoint/2010/main" val="41256440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6C4BD03-2E88-9702-BCF4-0F8D87C7A79D}"/>
              </a:ext>
            </a:extLst>
          </p:cNvPr>
          <p:cNvGraphicFramePr>
            <a:graphicFrameLocks noGrp="1"/>
          </p:cNvGraphicFramePr>
          <p:nvPr>
            <p:extLst>
              <p:ext uri="{D42A27DB-BD31-4B8C-83A1-F6EECF244321}">
                <p14:modId xmlns:p14="http://schemas.microsoft.com/office/powerpoint/2010/main" val="657809155"/>
              </p:ext>
            </p:extLst>
          </p:nvPr>
        </p:nvGraphicFramePr>
        <p:xfrm>
          <a:off x="760720" y="1014888"/>
          <a:ext cx="8567697" cy="5762484"/>
        </p:xfrm>
        <a:graphic>
          <a:graphicData uri="http://schemas.openxmlformats.org/drawingml/2006/table">
            <a:tbl>
              <a:tblPr/>
              <a:tblGrid>
                <a:gridCol w="6719262">
                  <a:extLst>
                    <a:ext uri="{9D8B030D-6E8A-4147-A177-3AD203B41FA5}">
                      <a16:colId xmlns:a16="http://schemas.microsoft.com/office/drawing/2014/main" val="1226492726"/>
                    </a:ext>
                  </a:extLst>
                </a:gridCol>
                <a:gridCol w="1364851">
                  <a:extLst>
                    <a:ext uri="{9D8B030D-6E8A-4147-A177-3AD203B41FA5}">
                      <a16:colId xmlns:a16="http://schemas.microsoft.com/office/drawing/2014/main" val="3937876997"/>
                    </a:ext>
                  </a:extLst>
                </a:gridCol>
                <a:gridCol w="483584">
                  <a:extLst>
                    <a:ext uri="{9D8B030D-6E8A-4147-A177-3AD203B41FA5}">
                      <a16:colId xmlns:a16="http://schemas.microsoft.com/office/drawing/2014/main" val="3812556846"/>
                    </a:ext>
                  </a:extLst>
                </a:gridCol>
              </a:tblGrid>
              <a:tr h="137202">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4019,65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955184"/>
                  </a:ext>
                </a:extLst>
              </a:tr>
              <a:tr h="137202">
                <a:tc>
                  <a:txBody>
                    <a:bodyPr/>
                    <a:lstStyle/>
                    <a:p>
                      <a:pPr algn="l" fontAlgn="b"/>
                      <a:r>
                        <a:rPr lang="sl-SI" sz="700" b="0" i="0" u="none" strike="noStrike">
                          <a:solidFill>
                            <a:srgbClr val="000000"/>
                          </a:solidFill>
                          <a:effectLst/>
                          <a:latin typeface="Arial" panose="020B0604020202020204" pitchFamily="34" charset="0"/>
                        </a:rPr>
                        <a:t>[RO-RS]  Portile de Fier - Djerdap [OPP] [RO] / N-1 Tantareni-Kozlodui</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689,48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81990568"/>
                  </a:ext>
                </a:extLst>
              </a:tr>
              <a:tr h="137202">
                <a:tc>
                  <a:txBody>
                    <a:bodyPr/>
                    <a:lstStyle/>
                    <a:p>
                      <a:pPr algn="l" fontAlgn="b"/>
                      <a:r>
                        <a:rPr lang="sl-SI" sz="700" b="0" i="0" u="none" strike="noStrike">
                          <a:solidFill>
                            <a:srgbClr val="000000"/>
                          </a:solidFill>
                          <a:effectLst/>
                          <a:latin typeface="Arial" panose="020B0604020202020204" pitchFamily="34" charset="0"/>
                        </a:rPr>
                        <a:t>[CZ-SK] Nosovice - Varin [DIR] [SK] / N-1 Lemesany - Krosno Iskrz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183062069"/>
                  </a:ext>
                </a:extLst>
              </a:tr>
              <a:tr h="137202">
                <a:tc>
                  <a:txBody>
                    <a:bodyPr/>
                    <a:lstStyle/>
                    <a:p>
                      <a:pPr algn="l" fontAlgn="b"/>
                      <a:r>
                        <a:rPr lang="sl-SI" sz="700" b="0" i="0" u="none" strike="noStrike">
                          <a:solidFill>
                            <a:srgbClr val="000000"/>
                          </a:solidFill>
                          <a:effectLst/>
                          <a:latin typeface="Arial" panose="020B0604020202020204" pitchFamily="34" charset="0"/>
                        </a:rPr>
                        <a:t>[AT-HU] Zurndorf - Gyoer 439B [OPP] [AT] / N-1 Szombathely - Zurndorf</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219,16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74672157"/>
                  </a:ext>
                </a:extLst>
              </a:tr>
              <a:tr h="13720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1513,94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9316598"/>
                  </a:ext>
                </a:extLst>
              </a:tr>
              <a:tr h="13720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4019,65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950987589"/>
                  </a:ext>
                </a:extLst>
              </a:tr>
              <a:tr h="137202">
                <a:tc>
                  <a:txBody>
                    <a:bodyPr/>
                    <a:lstStyle/>
                    <a:p>
                      <a:pPr algn="l" fontAlgn="b"/>
                      <a:r>
                        <a:rPr lang="sl-SI" sz="700" b="0" i="0" u="none" strike="noStrike">
                          <a:solidFill>
                            <a:srgbClr val="000000"/>
                          </a:solidFill>
                          <a:effectLst/>
                          <a:latin typeface="Arial" panose="020B0604020202020204" pitchFamily="34" charset="0"/>
                        </a:rPr>
                        <a:t>[AT-SI] Kainachtal - Maribor 473 [DIR] [AT] / N-1 Maribor-Kainachtal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207,94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643565618"/>
                  </a:ext>
                </a:extLst>
              </a:tr>
              <a:tr h="137202">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919,22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7008484"/>
                  </a:ext>
                </a:extLst>
              </a:tr>
              <a:tr h="137202">
                <a:tc>
                  <a:txBody>
                    <a:bodyPr/>
                    <a:lstStyle/>
                    <a:p>
                      <a:pPr algn="l" fontAlgn="b"/>
                      <a:r>
                        <a:rPr lang="de-DE" sz="700" b="0" i="0" u="none" strike="noStrike">
                          <a:solidFill>
                            <a:srgbClr val="000000"/>
                          </a:solidFill>
                          <a:effectLst/>
                          <a:latin typeface="Arial" panose="020B0604020202020204" pitchFamily="34" charset="0"/>
                        </a:rPr>
                        <a:t>[D8-D8] Lauchstaedt - Vieselbach 471 [DIR] / N-1 Lauchstaedt - Vieselbach 472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255,19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53660226"/>
                  </a:ext>
                </a:extLst>
              </a:tr>
              <a:tr h="137202">
                <a:tc>
                  <a:txBody>
                    <a:bodyPr/>
                    <a:lstStyle/>
                    <a:p>
                      <a:pPr algn="l" fontAlgn="b"/>
                      <a:r>
                        <a:rPr lang="sl-SI" sz="700" b="0" i="0" u="none" strike="noStrike">
                          <a:solidFill>
                            <a:srgbClr val="000000"/>
                          </a:solidFill>
                          <a:effectLst/>
                          <a:latin typeface="Arial" panose="020B0604020202020204" pitchFamily="34" charset="0"/>
                        </a:rPr>
                        <a:t>[NL-D7] Maasbracht - Oberzier SELFK WS [DIR] [D7] / N-1 Maasbracht - Siersdorf SELFK SW/Z</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318,08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3284397952"/>
                  </a:ext>
                </a:extLst>
              </a:tr>
              <a:tr h="137202">
                <a:tc>
                  <a:txBody>
                    <a:bodyPr/>
                    <a:lstStyle/>
                    <a:p>
                      <a:pPr algn="l" fontAlgn="b"/>
                      <a:r>
                        <a:rPr lang="sl-SI" sz="700" b="0" i="0" u="none" strike="noStrike">
                          <a:solidFill>
                            <a:srgbClr val="000000"/>
                          </a:solidFill>
                          <a:effectLst/>
                          <a:latin typeface="Arial" panose="020B0604020202020204" pitchFamily="34" charset="0"/>
                        </a:rPr>
                        <a:t>[SI-HR] 220kV Podlog - Zerjavinec [DIR] [SI] / N-1 Cirkovce-Podlog</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1163,67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42923580"/>
                  </a:ext>
                </a:extLst>
              </a:tr>
              <a:tr h="137202">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ALEGRO DC</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2949,15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85161342"/>
                  </a:ext>
                </a:extLst>
              </a:tr>
              <a:tr h="137202">
                <a:tc>
                  <a:txBody>
                    <a:bodyPr/>
                    <a:lstStyle/>
                    <a:p>
                      <a:pPr algn="l" fontAlgn="b"/>
                      <a:r>
                        <a:rPr lang="de-DE" sz="700" b="0" i="0" u="none" strike="noStrike">
                          <a:solidFill>
                            <a:srgbClr val="000000"/>
                          </a:solidFill>
                          <a:effectLst/>
                          <a:latin typeface="Arial" panose="020B0604020202020204" pitchFamily="34" charset="0"/>
                        </a:rPr>
                        <a:t>[D7-D7] Buerstadt - Y Pfungstadt RIED W [OPP] / N-1 Buerstadt - Pfungstadt RIED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7112655"/>
                  </a:ext>
                </a:extLst>
              </a:tr>
              <a:tr h="137202">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O</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1176,66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27994155"/>
                  </a:ext>
                </a:extLst>
              </a:tr>
              <a:tr h="137202">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6924,86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40852999"/>
                  </a:ext>
                </a:extLst>
              </a:tr>
              <a:tr h="137202">
                <a:tc>
                  <a:txBody>
                    <a:bodyPr/>
                    <a:lstStyle/>
                    <a:p>
                      <a:pPr algn="l" fontAlgn="b"/>
                      <a:r>
                        <a:rPr lang="sl-SI" sz="700" b="0" i="0" u="none" strike="noStrike">
                          <a:solidFill>
                            <a:srgbClr val="000000"/>
                          </a:solidFill>
                          <a:effectLst/>
                          <a:latin typeface="Arial" panose="020B0604020202020204" pitchFamily="34" charset="0"/>
                        </a:rPr>
                        <a:t>[AT-AT] Westtirol 1 - Westtirol 2 WTRHU41 [OPP] / N-1 Buers - Westtirol rt (422)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2600,14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0658752"/>
                  </a:ext>
                </a:extLst>
              </a:tr>
              <a:tr h="137202">
                <a:tc>
                  <a:txBody>
                    <a:bodyPr/>
                    <a:lstStyle/>
                    <a:p>
                      <a:pPr algn="l" fontAlgn="b"/>
                      <a:r>
                        <a:rPr lang="sl-SI" sz="700" b="0" i="0" u="none" strike="noStrike">
                          <a:solidFill>
                            <a:srgbClr val="000000"/>
                          </a:solidFill>
                          <a:effectLst/>
                          <a:latin typeface="Arial" panose="020B0604020202020204" pitchFamily="34" charset="0"/>
                        </a:rPr>
                        <a:t>[CZ-SK] Nosovice - Varin [DIR] [SK] / N-1 Lemesany - Krosno Iskrz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591,53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2441893307"/>
                  </a:ext>
                </a:extLst>
              </a:tr>
              <a:tr h="137202">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099845409"/>
                  </a:ext>
                </a:extLst>
              </a:tr>
              <a:tr h="137202">
                <a:tc>
                  <a:txBody>
                    <a:bodyPr/>
                    <a:lstStyle/>
                    <a:p>
                      <a:pPr algn="l" fontAlgn="b"/>
                      <a:r>
                        <a:rPr lang="pt-BR" sz="700" b="0" i="0" u="none" strike="noStrike">
                          <a:solidFill>
                            <a:srgbClr val="000000"/>
                          </a:solidFill>
                          <a:effectLst/>
                          <a:latin typeface="Arial" panose="020B0604020202020204" pitchFamily="34" charset="0"/>
                        </a:rPr>
                        <a:t>[RO-RO] Resita - Timisoara c1 [DIR] / N-1 Resita - Timisoara c2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22888912"/>
                  </a:ext>
                </a:extLst>
              </a:tr>
              <a:tr h="137202">
                <a:tc>
                  <a:txBody>
                    <a:bodyPr/>
                    <a:lstStyle/>
                    <a:p>
                      <a:pPr algn="l" fontAlgn="b"/>
                      <a:r>
                        <a:rPr lang="sl-SI" sz="700" b="0" i="0" u="none" strike="noStrike">
                          <a:solidFill>
                            <a:srgbClr val="000000"/>
                          </a:solidFill>
                          <a:effectLst/>
                          <a:latin typeface="Arial" panose="020B0604020202020204" pitchFamily="34" charset="0"/>
                        </a:rPr>
                        <a:t>[NL-D2] Meeden-Diele  380 Z [OPP] [NL] / N-1 Conneforde - Diele ROT</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588,68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7952219"/>
                  </a:ext>
                </a:extLst>
              </a:tr>
              <a:tr h="137202">
                <a:tc>
                  <a:txBody>
                    <a:bodyPr/>
                    <a:lstStyle/>
                    <a:p>
                      <a:pPr algn="l" fontAlgn="b"/>
                      <a:r>
                        <a:rPr lang="nn-NO" sz="700" b="0" i="0" u="none" strike="noStrike">
                          <a:solidFill>
                            <a:srgbClr val="000000"/>
                          </a:solidFill>
                          <a:effectLst/>
                          <a:latin typeface="Arial" panose="020B0604020202020204" pitchFamily="34" charset="0"/>
                        </a:rPr>
                        <a:t>[AT-AT] Sarasdorf - Zurndorf 439A [OPP] / N-1 Sarasdorf - Zurndorf 440A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691,63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859605220"/>
                  </a:ext>
                </a:extLst>
              </a:tr>
              <a:tr h="137202">
                <a:tc>
                  <a:txBody>
                    <a:bodyPr/>
                    <a:lstStyle/>
                    <a:p>
                      <a:pPr algn="l" fontAlgn="b"/>
                      <a:r>
                        <a:rPr lang="sl-SI" sz="700" b="0" i="0" u="none" strike="noStrike">
                          <a:solidFill>
                            <a:srgbClr val="000000"/>
                          </a:solidFill>
                          <a:effectLst/>
                          <a:latin typeface="Arial" panose="020B0604020202020204" pitchFamily="34" charset="0"/>
                        </a:rPr>
                        <a:t>[SK-HU] Levice - God [DIR] [SK] / N-1 R.Sobota - Sajoivanka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269274618"/>
                  </a:ext>
                </a:extLst>
              </a:tr>
              <a:tr h="137202">
                <a:tc>
                  <a:txBody>
                    <a:bodyPr/>
                    <a:lstStyle/>
                    <a:p>
                      <a:pPr algn="l" fontAlgn="b"/>
                      <a:r>
                        <a:rPr lang="sl-SI" sz="700" b="0" i="0" u="none" strike="noStrike">
                          <a:solidFill>
                            <a:srgbClr val="000000"/>
                          </a:solidFill>
                          <a:effectLst/>
                          <a:latin typeface="Arial" panose="020B0604020202020204" pitchFamily="34" charset="0"/>
                        </a:rPr>
                        <a:t>[SK-HU] Gabcikovo - Gonyu [OPP] [HU] / N-1 Gabcikovo - Gyor</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170,73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extLst>
                  <a:ext uri="{0D108BD9-81ED-4DB2-BD59-A6C34878D82A}">
                    <a16:rowId xmlns:a16="http://schemas.microsoft.com/office/drawing/2014/main" val="590156124"/>
                  </a:ext>
                </a:extLst>
              </a:tr>
              <a:tr h="137202">
                <a:tc>
                  <a:txBody>
                    <a:bodyPr/>
                    <a:lstStyle/>
                    <a:p>
                      <a:pPr algn="l" fontAlgn="b"/>
                      <a:r>
                        <a:rPr lang="sl-SI" sz="700" b="0" i="0" u="none" strike="noStrike">
                          <a:solidFill>
                            <a:srgbClr val="000000"/>
                          </a:solidFill>
                          <a:effectLst/>
                          <a:latin typeface="Arial" panose="020B0604020202020204" pitchFamily="34" charset="0"/>
                        </a:rPr>
                        <a:t>[AT-SI] Obersielach - Podlog 247 [OPP] [AT] / N-1 Cirkovce-Podlog</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1207,48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329380963"/>
                  </a:ext>
                </a:extLst>
              </a:tr>
              <a:tr h="137202">
                <a:tc>
                  <a:txBody>
                    <a:bodyPr/>
                    <a:lstStyle/>
                    <a:p>
                      <a:pPr algn="l" fontAlgn="b"/>
                      <a:r>
                        <a:rPr lang="de-DE" sz="700" b="0" i="0" u="none" strike="noStrike">
                          <a:solidFill>
                            <a:srgbClr val="000000"/>
                          </a:solidFill>
                          <a:effectLst/>
                          <a:latin typeface="Arial" panose="020B0604020202020204" pitchFamily="34" charset="0"/>
                        </a:rPr>
                        <a:t>[D2-D7] Oberbachern - Meitingen OBACHE S [DIR] [D7]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900,93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38278200"/>
                  </a:ext>
                </a:extLst>
              </a:tr>
              <a:tr h="137202">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ALEGRO DC</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4321,68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2614590"/>
                  </a:ext>
                </a:extLst>
              </a:tr>
              <a:tr h="137202">
                <a:tc>
                  <a:txBody>
                    <a:bodyPr/>
                    <a:lstStyle/>
                    <a:p>
                      <a:pPr algn="l" fontAlgn="b"/>
                      <a:r>
                        <a:rPr lang="sl-SI" sz="700" b="0" i="0" u="none" strike="noStrike">
                          <a:solidFill>
                            <a:srgbClr val="000000"/>
                          </a:solidFill>
                          <a:effectLst/>
                          <a:latin typeface="Arial" panose="020B0604020202020204" pitchFamily="34" charset="0"/>
                        </a:rPr>
                        <a:t>[D4-CH] Kuehmoos - Laufenburg rt (Murg) [DIR] [D4] / N-1 Kuehmoos - Laufenburg br (Heimbach)</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6924,86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32071316"/>
                  </a:ext>
                </a:extLst>
              </a:tr>
              <a:tr h="137202">
                <a:tc>
                  <a:txBody>
                    <a:bodyPr/>
                    <a:lstStyle/>
                    <a:p>
                      <a:pPr algn="l" fontAlgn="b"/>
                      <a:r>
                        <a:rPr lang="sl-SI" sz="700" b="0" i="0" u="none" strike="noStrike">
                          <a:solidFill>
                            <a:srgbClr val="000000"/>
                          </a:solidFill>
                          <a:effectLst/>
                          <a:latin typeface="Arial" panose="020B0604020202020204" pitchFamily="34" charset="0"/>
                        </a:rPr>
                        <a:t>[D4-FR] Eichstetten - Muhlbach rt [OPP] [D4] / N-1 Ensdorf - Vigy VIGY1 N</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678,13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79468798"/>
                  </a:ext>
                </a:extLst>
              </a:tr>
              <a:tr h="137202">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15847473,72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88232588"/>
                  </a:ext>
                </a:extLst>
              </a:tr>
              <a:tr h="137202">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1335386,2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5828405"/>
                  </a:ext>
                </a:extLst>
              </a:tr>
              <a:tr h="137202">
                <a:tc>
                  <a:txBody>
                    <a:bodyPr/>
                    <a:lstStyle/>
                    <a:p>
                      <a:pPr algn="l" fontAlgn="b"/>
                      <a:r>
                        <a:rPr lang="sl-SI" sz="700" b="0" i="0" u="none" strike="noStrike">
                          <a:solidFill>
                            <a:srgbClr val="000000"/>
                          </a:solidFill>
                          <a:effectLst/>
                          <a:latin typeface="Arial" panose="020B0604020202020204" pitchFamily="34" charset="0"/>
                        </a:rPr>
                        <a:t>[HR-SI] 400kV Tumbri - Krsko 1 [OPP] [HR] / N-1 Tumbri - Krsko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2797010316"/>
                  </a:ext>
                </a:extLst>
              </a:tr>
              <a:tr h="137202">
                <a:tc>
                  <a:txBody>
                    <a:bodyPr/>
                    <a:lstStyle/>
                    <a:p>
                      <a:pPr algn="l" fontAlgn="b"/>
                      <a:r>
                        <a:rPr lang="sl-SI" sz="700" b="0" i="0" u="none" strike="noStrike">
                          <a:solidFill>
                            <a:srgbClr val="000000"/>
                          </a:solidFill>
                          <a:effectLst/>
                          <a:latin typeface="Arial" panose="020B0604020202020204" pitchFamily="34" charset="0"/>
                        </a:rPr>
                        <a:t>[AT-HU] Zurndorf - Gyoer 439B [DIR] [AT] / N-1 Szombathely - Zurndorf</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1499,56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87133667"/>
                  </a:ext>
                </a:extLst>
              </a:tr>
              <a:tr h="274404">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623508,47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9779997"/>
                  </a:ext>
                </a:extLst>
              </a:tr>
              <a:tr h="137202">
                <a:tc>
                  <a:txBody>
                    <a:bodyPr/>
                    <a:lstStyle/>
                    <a:p>
                      <a:pPr algn="l" fontAlgn="b"/>
                      <a:r>
                        <a:rPr lang="de-DE" sz="700" b="0" i="0" u="none" strike="noStrike">
                          <a:solidFill>
                            <a:srgbClr val="000000"/>
                          </a:solidFill>
                          <a:effectLst/>
                          <a:latin typeface="Arial" panose="020B0604020202020204" pitchFamily="34" charset="0"/>
                        </a:rPr>
                        <a:t>[D2-NL] Diele - Meeden SCHWARZ [DIR] [D2] / N-1 Zwolle-Meeden 380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2703209,59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14331177"/>
                  </a:ext>
                </a:extLst>
              </a:tr>
              <a:tr h="137202">
                <a:tc>
                  <a:txBody>
                    <a:bodyPr/>
                    <a:lstStyle/>
                    <a:p>
                      <a:pPr algn="l" fontAlgn="b"/>
                      <a:r>
                        <a:rPr lang="sl-SI" sz="700" b="0" i="0" u="none" strike="noStrike">
                          <a:solidFill>
                            <a:srgbClr val="000000"/>
                          </a:solidFill>
                          <a:effectLst/>
                          <a:latin typeface="Arial" panose="020B0604020202020204" pitchFamily="34" charset="0"/>
                        </a:rPr>
                        <a:t>[AT-SI] Kainachtal - Maribor 473 [DIR] [AT] / N-1 Maribor-Kainachtal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605,38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4421482"/>
                  </a:ext>
                </a:extLst>
              </a:tr>
              <a:tr h="137202">
                <a:tc>
                  <a:txBody>
                    <a:bodyPr/>
                    <a:lstStyle/>
                    <a:p>
                      <a:pPr algn="l" fontAlgn="b"/>
                      <a:r>
                        <a:rPr lang="sl-SI" sz="700" b="0" i="0" u="none" strike="noStrike">
                          <a:solidFill>
                            <a:srgbClr val="000000"/>
                          </a:solidFill>
                          <a:effectLst/>
                          <a:latin typeface="Arial" panose="020B0604020202020204" pitchFamily="34" charset="0"/>
                        </a:rPr>
                        <a:t>[D2-D8] Helmstedt - Wolmirstedt 491 [DIR] [D8] / N-1 Helmstedt - Wolmirstedt 492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7021488,56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1240800"/>
                  </a:ext>
                </a:extLst>
              </a:tr>
              <a:tr h="137202">
                <a:tc>
                  <a:txBody>
                    <a:bodyPr/>
                    <a:lstStyle/>
                    <a:p>
                      <a:pPr algn="l" fontAlgn="b"/>
                      <a:r>
                        <a:rPr lang="de-DE" sz="700" b="0" i="0" u="none" strike="noStrike">
                          <a:solidFill>
                            <a:srgbClr val="000000"/>
                          </a:solidFill>
                          <a:effectLst/>
                          <a:latin typeface="Arial" panose="020B0604020202020204" pitchFamily="34" charset="0"/>
                        </a:rPr>
                        <a:t>[D8-D8] Lauchstaedt - Vieselbach 471 [DIR] / N-1 Lauchstaedt - Vieselbach 472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1076405,14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5082276"/>
                  </a:ext>
                </a:extLst>
              </a:tr>
              <a:tr h="137202">
                <a:tc>
                  <a:txBody>
                    <a:bodyPr/>
                    <a:lstStyle/>
                    <a:p>
                      <a:pPr algn="l" fontAlgn="b"/>
                      <a:r>
                        <a:rPr lang="sl-SI" sz="700" b="0" i="0" u="none" strike="noStrike">
                          <a:solidFill>
                            <a:srgbClr val="000000"/>
                          </a:solidFill>
                          <a:effectLst/>
                          <a:latin typeface="Arial" panose="020B0604020202020204" pitchFamily="34" charset="0"/>
                        </a:rPr>
                        <a:t>[AT-D7] Westtirol 1 - Leupolz 412 [OPP] [AT] / N-1 Buers - Westtirol rt (422)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59394,65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71934085"/>
                  </a:ext>
                </a:extLst>
              </a:tr>
              <a:tr h="137202">
                <a:tc>
                  <a:txBody>
                    <a:bodyPr/>
                    <a:lstStyle/>
                    <a:p>
                      <a:pPr algn="l" fontAlgn="b"/>
                      <a:r>
                        <a:rPr lang="de-DE" sz="700" b="0" i="0" u="none" strike="noStrike">
                          <a:solidFill>
                            <a:srgbClr val="000000"/>
                          </a:solidFill>
                          <a:effectLst/>
                          <a:latin typeface="Arial" panose="020B0604020202020204" pitchFamily="34" charset="0"/>
                        </a:rPr>
                        <a:t>[D2-D2] Diele - Doerpen West [DIR]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3178356,9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80206643"/>
                  </a:ext>
                </a:extLst>
              </a:tr>
              <a:tr h="137202">
                <a:tc>
                  <a:txBody>
                    <a:bodyPr/>
                    <a:lstStyle/>
                    <a:p>
                      <a:pPr algn="l" fontAlgn="b"/>
                      <a:r>
                        <a:rPr lang="sl-SI" sz="700" b="0" i="0" u="none" strike="noStrike">
                          <a:solidFill>
                            <a:srgbClr val="000000"/>
                          </a:solidFill>
                          <a:effectLst/>
                          <a:latin typeface="Arial" panose="020B0604020202020204" pitchFamily="34" charset="0"/>
                        </a:rPr>
                        <a:t>[D2-D7] Wehrendorf - Y St.Huelfe DUEMM S1 [OPP] [D7] / N-1 Gronau - Hanekenfaehr GRONAU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15847473,72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98389228"/>
                  </a:ext>
                </a:extLst>
              </a:tr>
              <a:tr h="137202">
                <a:tc>
                  <a:txBody>
                    <a:bodyPr/>
                    <a:lstStyle/>
                    <a:p>
                      <a:pPr algn="l" fontAlgn="b"/>
                      <a:r>
                        <a:rPr lang="sl-SI" sz="700" b="0" i="0" u="none" strike="noStrike">
                          <a:solidFill>
                            <a:srgbClr val="000000"/>
                          </a:solidFill>
                          <a:effectLst/>
                          <a:latin typeface="Arial" panose="020B0604020202020204" pitchFamily="34" charset="0"/>
                        </a:rPr>
                        <a:t>[D2-D2] Diele - Doerpen West [DIR] / N-1 Gronau - Hanekenfaehr GRONAU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7359315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06247080"/>
                  </a:ext>
                </a:extLst>
              </a:tr>
            </a:tbl>
          </a:graphicData>
        </a:graphic>
      </p:graphicFrame>
    </p:spTree>
    <p:extLst>
      <p:ext uri="{BB962C8B-B14F-4D97-AF65-F5344CB8AC3E}">
        <p14:creationId xmlns:p14="http://schemas.microsoft.com/office/powerpoint/2010/main" val="19003833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VI)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25CC0470-7903-D628-659A-ADDE528BFF25}"/>
              </a:ext>
            </a:extLst>
          </p:cNvPr>
          <p:cNvGraphicFramePr>
            <a:graphicFrameLocks noGrp="1"/>
          </p:cNvGraphicFramePr>
          <p:nvPr>
            <p:extLst>
              <p:ext uri="{D42A27DB-BD31-4B8C-83A1-F6EECF244321}">
                <p14:modId xmlns:p14="http://schemas.microsoft.com/office/powerpoint/2010/main" val="3320384213"/>
              </p:ext>
            </p:extLst>
          </p:nvPr>
        </p:nvGraphicFramePr>
        <p:xfrm>
          <a:off x="315045" y="1079499"/>
          <a:ext cx="8825946" cy="5574884"/>
        </p:xfrm>
        <a:graphic>
          <a:graphicData uri="http://schemas.openxmlformats.org/drawingml/2006/table">
            <a:tbl>
              <a:tblPr/>
              <a:tblGrid>
                <a:gridCol w="6921796">
                  <a:extLst>
                    <a:ext uri="{9D8B030D-6E8A-4147-A177-3AD203B41FA5}">
                      <a16:colId xmlns:a16="http://schemas.microsoft.com/office/drawing/2014/main" val="2371818451"/>
                    </a:ext>
                  </a:extLst>
                </a:gridCol>
                <a:gridCol w="1405990">
                  <a:extLst>
                    <a:ext uri="{9D8B030D-6E8A-4147-A177-3AD203B41FA5}">
                      <a16:colId xmlns:a16="http://schemas.microsoft.com/office/drawing/2014/main" val="4230985281"/>
                    </a:ext>
                  </a:extLst>
                </a:gridCol>
                <a:gridCol w="498160">
                  <a:extLst>
                    <a:ext uri="{9D8B030D-6E8A-4147-A177-3AD203B41FA5}">
                      <a16:colId xmlns:a16="http://schemas.microsoft.com/office/drawing/2014/main" val="771362017"/>
                    </a:ext>
                  </a:extLst>
                </a:gridCol>
              </a:tblGrid>
              <a:tr h="199103">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559537,05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70571451"/>
                  </a:ext>
                </a:extLst>
              </a:tr>
              <a:tr h="199103">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1651,25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0073363"/>
                  </a:ext>
                </a:extLst>
              </a:tr>
              <a:tr h="199103">
                <a:tc>
                  <a:txBody>
                    <a:bodyPr/>
                    <a:lstStyle/>
                    <a:p>
                      <a:pPr algn="l" fontAlgn="b"/>
                      <a:r>
                        <a:rPr lang="de-DE" sz="1000" b="0" i="0" u="none" strike="noStrike">
                          <a:solidFill>
                            <a:srgbClr val="000000"/>
                          </a:solidFill>
                          <a:effectLst/>
                          <a:latin typeface="Arial" panose="020B0604020202020204" pitchFamily="34" charset="0"/>
                        </a:rPr>
                        <a:t>[D2-NL] Diele - Meeden SCHWARZ [DIR] [D2]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46348,04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68083344"/>
                  </a:ext>
                </a:extLst>
              </a:tr>
              <a:tr h="199103">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725,43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97156987"/>
                  </a:ext>
                </a:extLst>
              </a:tr>
              <a:tr h="199103">
                <a:tc>
                  <a:txBody>
                    <a:bodyPr/>
                    <a:lstStyle/>
                    <a:p>
                      <a:pPr algn="l" fontAlgn="b"/>
                      <a:r>
                        <a:rPr lang="sl-SI" sz="1000" b="0" i="0" u="none" strike="noStrike">
                          <a:solidFill>
                            <a:srgbClr val="000000"/>
                          </a:solidFill>
                          <a:effectLst/>
                          <a:latin typeface="Arial" panose="020B0604020202020204" pitchFamily="34" charset="0"/>
                        </a:rPr>
                        <a:t>[D7-D2] Guetersloh - Bechterdissen SENNE S1 [OPP] [D2] / N-1 Guetersloh - Bechterdissen SENNE N2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559537,05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80406793"/>
                  </a:ext>
                </a:extLst>
              </a:tr>
              <a:tr h="199103">
                <a:tc>
                  <a:txBody>
                    <a:bodyPr/>
                    <a:lstStyle/>
                    <a:p>
                      <a:pPr algn="l" fontAlgn="b"/>
                      <a:r>
                        <a:rPr lang="de-DE" sz="1000" b="0" i="0" u="none" strike="noStrike">
                          <a:solidFill>
                            <a:srgbClr val="000000"/>
                          </a:solidFill>
                          <a:effectLst/>
                          <a:latin typeface="Arial" panose="020B0604020202020204" pitchFamily="34" charset="0"/>
                        </a:rPr>
                        <a:t>[D2-D2] Diele - Doerpen West [DIR] / N-1 Diele - Rhede -Doerpen West SCHWARZ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120991,8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5501459"/>
                  </a:ext>
                </a:extLst>
              </a:tr>
              <a:tr h="199103">
                <a:tc>
                  <a:txBody>
                    <a:bodyPr/>
                    <a:lstStyle/>
                    <a:p>
                      <a:pPr algn="l" fontAlgn="b"/>
                      <a:r>
                        <a:rPr lang="sl-SI" sz="1000" b="0" i="0" u="none" strike="noStrike">
                          <a:solidFill>
                            <a:srgbClr val="000000"/>
                          </a:solidFill>
                          <a:effectLst/>
                          <a:latin typeface="Arial" panose="020B0604020202020204" pitchFamily="34" charset="0"/>
                        </a:rPr>
                        <a:t>[AT-D2] St. Peter 2 - Pleinting 258 [DIR] [AT] / N-1 Slavetice - Durnrohr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3325,86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52907785"/>
                  </a:ext>
                </a:extLst>
              </a:tr>
              <a:tr h="199103">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518788,54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84267666"/>
                  </a:ext>
                </a:extLst>
              </a:tr>
              <a:tr h="199103">
                <a:tc>
                  <a:txBody>
                    <a:bodyPr/>
                    <a:lstStyle/>
                    <a:p>
                      <a:pPr algn="l" fontAlgn="b"/>
                      <a:r>
                        <a:rPr lang="sl-SI" sz="1000" b="0" i="0" u="none" strike="noStrike">
                          <a:solidFill>
                            <a:srgbClr val="000000"/>
                          </a:solidFill>
                          <a:effectLst/>
                          <a:latin typeface="Arial" panose="020B0604020202020204" pitchFamily="34" charset="0"/>
                        </a:rPr>
                        <a:t>[AT-AT] Rosegg - Villach Sued 267B [DIR] / N-1 Feistritz - Villach 266C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15140,13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a:t>
                      </a:r>
                    </a:p>
                  </a:txBody>
                  <a:tcPr marL="0" marR="0" marT="0" marB="0" anchor="b">
                    <a:lnL>
                      <a:noFill/>
                    </a:lnL>
                    <a:lnR>
                      <a:noFill/>
                    </a:lnR>
                    <a:lnT>
                      <a:noFill/>
                    </a:lnT>
                    <a:lnB>
                      <a:noFill/>
                    </a:lnB>
                  </a:tcPr>
                </a:tc>
                <a:extLst>
                  <a:ext uri="{0D108BD9-81ED-4DB2-BD59-A6C34878D82A}">
                    <a16:rowId xmlns:a16="http://schemas.microsoft.com/office/drawing/2014/main" val="2383007655"/>
                  </a:ext>
                </a:extLst>
              </a:tr>
              <a:tr h="199103">
                <a:tc>
                  <a:txBody>
                    <a:bodyPr/>
                    <a:lstStyle/>
                    <a:p>
                      <a:pPr algn="l" fontAlgn="b"/>
                      <a:r>
                        <a:rPr lang="sl-SI" sz="1000" b="0" i="0" u="none" strike="noStrike">
                          <a:solidFill>
                            <a:srgbClr val="000000"/>
                          </a:solidFill>
                          <a:effectLst/>
                          <a:latin typeface="Arial" panose="020B0604020202020204" pitchFamily="34" charset="0"/>
                        </a:rPr>
                        <a:t>[AT-HU] Zurndorf - Gyoer 439B [DIR] [AT]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2333,98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52453759"/>
                  </a:ext>
                </a:extLst>
              </a:tr>
              <a:tr h="199103">
                <a:tc>
                  <a:txBody>
                    <a:bodyPr/>
                    <a:lstStyle/>
                    <a:p>
                      <a:pPr algn="l" fontAlgn="b"/>
                      <a:r>
                        <a:rPr lang="sl-SI" sz="1000" b="0" i="0" u="none" strike="noStrike">
                          <a:solidFill>
                            <a:srgbClr val="000000"/>
                          </a:solidFill>
                          <a:effectLst/>
                          <a:latin typeface="Arial" panose="020B0604020202020204" pitchFamily="34" charset="0"/>
                        </a:rPr>
                        <a:t>[D4-D7] Daxlanden - Weingarten GERMHM S [OPP] [D7] / N-1 Revigny - Vigy</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71106,35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91913123"/>
                  </a:ext>
                </a:extLst>
              </a:tr>
              <a:tr h="199103">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67369,45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0069978"/>
                  </a:ext>
                </a:extLst>
              </a:tr>
              <a:tr h="199103">
                <a:tc>
                  <a:txBody>
                    <a:bodyPr/>
                    <a:lstStyle/>
                    <a:p>
                      <a:pPr algn="l" fontAlgn="b"/>
                      <a:r>
                        <a:rPr lang="sl-SI" sz="1000" b="0" i="0" u="none" strike="noStrike">
                          <a:solidFill>
                            <a:srgbClr val="000000"/>
                          </a:solidFill>
                          <a:effectLst/>
                          <a:latin typeface="Arial" panose="020B0604020202020204" pitchFamily="34" charset="0"/>
                        </a:rPr>
                        <a:t>[D2-D7] Wehrendorf - Y St.Huelfe DUEMM S1 [OPP] [D7]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463646,55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3558567"/>
                  </a:ext>
                </a:extLst>
              </a:tr>
              <a:tr h="199103">
                <a:tc>
                  <a:txBody>
                    <a:bodyPr/>
                    <a:lstStyle/>
                    <a:p>
                      <a:pPr algn="l" fontAlgn="b"/>
                      <a:r>
                        <a:rPr lang="sl-SI" sz="1000" b="0" i="0" u="none" strike="noStrike">
                          <a:solidFill>
                            <a:srgbClr val="000000"/>
                          </a:solidFill>
                          <a:effectLst/>
                          <a:latin typeface="Arial" panose="020B0604020202020204" pitchFamily="34" charset="0"/>
                        </a:rPr>
                        <a:t>[D2-D4] Grafenrheinfeld - Stalldorf rt [OPP] [D4]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4969,18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60591460"/>
                  </a:ext>
                </a:extLst>
              </a:tr>
              <a:tr h="199103">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4120,46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2816858"/>
                  </a:ext>
                </a:extLst>
              </a:tr>
              <a:tr h="199103">
                <a:tc>
                  <a:txBody>
                    <a:bodyPr/>
                    <a:lstStyle/>
                    <a:p>
                      <a:pPr algn="l" fontAlgn="b"/>
                      <a:r>
                        <a:rPr lang="sl-SI" sz="1000" b="0" i="0" u="none" strike="noStrike">
                          <a:solidFill>
                            <a:srgbClr val="000000"/>
                          </a:solidFill>
                          <a:effectLst/>
                          <a:latin typeface="Arial" panose="020B0604020202020204" pitchFamily="34" charset="0"/>
                        </a:rPr>
                        <a:t>[AT-HU] Neusiedl - Gyoer 246B [OPP] [AT] / N-1 Gyor - Wien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2003,16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7595395"/>
                  </a:ext>
                </a:extLst>
              </a:tr>
              <a:tr h="199103">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814394558"/>
                  </a:ext>
                </a:extLst>
              </a:tr>
              <a:tr h="199103">
                <a:tc>
                  <a:txBody>
                    <a:bodyPr/>
                    <a:lstStyle/>
                    <a:p>
                      <a:pPr algn="l" fontAlgn="b"/>
                      <a:r>
                        <a:rPr lang="sl-SI" sz="1000" b="0" i="0" u="none" strike="noStrike">
                          <a:solidFill>
                            <a:srgbClr val="000000"/>
                          </a:solidFill>
                          <a:effectLst/>
                          <a:latin typeface="Arial" panose="020B0604020202020204" pitchFamily="34" charset="0"/>
                        </a:rPr>
                        <a:t>[AT-HU] Zurndorf - Gyoer 439B [DIR] [AT] / N-1 Szombathely - Zurndorf</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668,66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470084388"/>
                  </a:ext>
                </a:extLst>
              </a:tr>
              <a:tr h="199103">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1722,64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1945473843"/>
                  </a:ext>
                </a:extLst>
              </a:tr>
              <a:tr h="199103">
                <a:tc>
                  <a:txBody>
                    <a:bodyPr/>
                    <a:lstStyle/>
                    <a:p>
                      <a:pPr algn="l" fontAlgn="b"/>
                      <a:r>
                        <a:rPr lang="de-DE" sz="1000" b="0" i="0" u="none" strike="noStrike">
                          <a:solidFill>
                            <a:srgbClr val="000000"/>
                          </a:solidFill>
                          <a:effectLst/>
                          <a:latin typeface="Arial" panose="020B0604020202020204" pitchFamily="34" charset="0"/>
                        </a:rPr>
                        <a:t>[D4-FR] Eichstetten - Muhlbach rt [OPP] [D4] / N-1 Muhlbach - Sierentz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61,31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77016"/>
                  </a:ext>
                </a:extLst>
              </a:tr>
              <a:tr h="199103">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3548,22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635759258"/>
                  </a:ext>
                </a:extLst>
              </a:tr>
              <a:tr h="199103">
                <a:tc>
                  <a:txBody>
                    <a:bodyPr/>
                    <a:lstStyle/>
                    <a:p>
                      <a:pPr algn="l" fontAlgn="b"/>
                      <a:r>
                        <a:rPr lang="de-DE" sz="1000" b="0" i="0" u="none" strike="noStrike">
                          <a:solidFill>
                            <a:srgbClr val="000000"/>
                          </a:solidFill>
                          <a:effectLst/>
                          <a:latin typeface="Arial" panose="020B0604020202020204" pitchFamily="34" charset="0"/>
                        </a:rPr>
                        <a:t>[D2-D2] Diele - Doerpen West [DIR] / N-1 Diele - Rhede -Doerpen West SCHWARZ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793,73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55689847"/>
                  </a:ext>
                </a:extLst>
              </a:tr>
              <a:tr h="199103">
                <a:tc>
                  <a:txBody>
                    <a:bodyPr/>
                    <a:lstStyle/>
                    <a:p>
                      <a:pPr algn="l" fontAlgn="b"/>
                      <a:r>
                        <a:rPr lang="sl-SI" sz="1000" b="0" i="0" u="none" strike="noStrike">
                          <a:solidFill>
                            <a:srgbClr val="000000"/>
                          </a:solidFill>
                          <a:effectLst/>
                          <a:latin typeface="Arial" panose="020B0604020202020204" pitchFamily="34" charset="0"/>
                        </a:rPr>
                        <a:t>[NL-NL] Diemen-Lelystad 380 W [OPP] / N-1 Maasbracht-Dodewaard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313,97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2772117"/>
                  </a:ext>
                </a:extLst>
              </a:tr>
              <a:tr h="199103">
                <a:tc>
                  <a:txBody>
                    <a:bodyPr/>
                    <a:lstStyle/>
                    <a:p>
                      <a:pPr algn="l" fontAlgn="b"/>
                      <a:r>
                        <a:rPr lang="sl-SI" sz="1000" b="0" i="0" u="none" strike="noStrike">
                          <a:solidFill>
                            <a:srgbClr val="000000"/>
                          </a:solidFill>
                          <a:effectLst/>
                          <a:latin typeface="Arial" panose="020B0604020202020204" pitchFamily="34" charset="0"/>
                        </a:rPr>
                        <a:t>[AT-SI] Obersielach - Podlog 247 [DIR] [AT] / N-1 Cirkovce-Podlog</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261,35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162130264"/>
                  </a:ext>
                </a:extLst>
              </a:tr>
              <a:tr h="199103">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691,37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962405471"/>
                  </a:ext>
                </a:extLst>
              </a:tr>
              <a:tr h="199103">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412,59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640440407"/>
                  </a:ext>
                </a:extLst>
              </a:tr>
              <a:tr h="199103">
                <a:tc>
                  <a:txBody>
                    <a:bodyPr/>
                    <a:lstStyle/>
                    <a:p>
                      <a:pPr algn="l" fontAlgn="b"/>
                      <a:r>
                        <a:rPr lang="sl-SI" sz="1000" b="0" i="0" u="none" strike="noStrike">
                          <a:solidFill>
                            <a:srgbClr val="000000"/>
                          </a:solidFill>
                          <a:effectLst/>
                          <a:latin typeface="Arial" panose="020B0604020202020204" pitchFamily="34" charset="0"/>
                        </a:rPr>
                        <a:t>[D4-CH] Kuehmoos - Laufenburg rt (Murg) [DIR] [D4] / N-1 Kuehmoos - Laufenburg ge (Seelbach)</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4120,46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73400665"/>
                  </a:ext>
                </a:extLst>
              </a:tr>
              <a:tr h="199103">
                <a:tc>
                  <a:txBody>
                    <a:bodyPr/>
                    <a:lstStyle/>
                    <a:p>
                      <a:pPr algn="l" fontAlgn="b"/>
                      <a:r>
                        <a:rPr lang="sl-SI" sz="1000" b="0" i="0" u="none" strike="noStrike">
                          <a:solidFill>
                            <a:srgbClr val="000000"/>
                          </a:solidFill>
                          <a:effectLst/>
                          <a:latin typeface="Arial" panose="020B0604020202020204" pitchFamily="34" charset="0"/>
                        </a:rPr>
                        <a:t>[D7-D7] Guetersloh - Y Gersteinwerk GERSTE O [DIR] / N-1 Uentrop  - Guetersloh - Enniger  GUETER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2262,23</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54579783"/>
                  </a:ext>
                </a:extLst>
              </a:tr>
            </a:tbl>
          </a:graphicData>
        </a:graphic>
      </p:graphicFrame>
    </p:spTree>
    <p:extLst>
      <p:ext uri="{BB962C8B-B14F-4D97-AF65-F5344CB8AC3E}">
        <p14:creationId xmlns:p14="http://schemas.microsoft.com/office/powerpoint/2010/main" val="255404435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VII)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E904B33-5991-0AB5-5944-A911819880FF}"/>
              </a:ext>
            </a:extLst>
          </p:cNvPr>
          <p:cNvGraphicFramePr>
            <a:graphicFrameLocks noGrp="1"/>
          </p:cNvGraphicFramePr>
          <p:nvPr>
            <p:extLst>
              <p:ext uri="{D42A27DB-BD31-4B8C-83A1-F6EECF244321}">
                <p14:modId xmlns:p14="http://schemas.microsoft.com/office/powerpoint/2010/main" val="1067694537"/>
              </p:ext>
            </p:extLst>
          </p:nvPr>
        </p:nvGraphicFramePr>
        <p:xfrm>
          <a:off x="468727" y="983556"/>
          <a:ext cx="9013371" cy="5793816"/>
        </p:xfrm>
        <a:graphic>
          <a:graphicData uri="http://schemas.openxmlformats.org/drawingml/2006/table">
            <a:tbl>
              <a:tblPr/>
              <a:tblGrid>
                <a:gridCol w="7068784">
                  <a:extLst>
                    <a:ext uri="{9D8B030D-6E8A-4147-A177-3AD203B41FA5}">
                      <a16:colId xmlns:a16="http://schemas.microsoft.com/office/drawing/2014/main" val="399449879"/>
                    </a:ext>
                  </a:extLst>
                </a:gridCol>
                <a:gridCol w="1435848">
                  <a:extLst>
                    <a:ext uri="{9D8B030D-6E8A-4147-A177-3AD203B41FA5}">
                      <a16:colId xmlns:a16="http://schemas.microsoft.com/office/drawing/2014/main" val="3936541983"/>
                    </a:ext>
                  </a:extLst>
                </a:gridCol>
                <a:gridCol w="508739">
                  <a:extLst>
                    <a:ext uri="{9D8B030D-6E8A-4147-A177-3AD203B41FA5}">
                      <a16:colId xmlns:a16="http://schemas.microsoft.com/office/drawing/2014/main" val="783476281"/>
                    </a:ext>
                  </a:extLst>
                </a:gridCol>
              </a:tblGrid>
              <a:tr h="137948">
                <a:tc>
                  <a:txBody>
                    <a:bodyPr/>
                    <a:lstStyle/>
                    <a:p>
                      <a:pPr algn="l" fontAlgn="b"/>
                      <a:r>
                        <a:rPr lang="sl-SI" sz="6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32948,78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9011344"/>
                  </a:ext>
                </a:extLst>
              </a:tr>
              <a:tr h="137948">
                <a:tc>
                  <a:txBody>
                    <a:bodyPr/>
                    <a:lstStyle/>
                    <a:p>
                      <a:pPr algn="l" fontAlgn="b"/>
                      <a:r>
                        <a:rPr lang="sl-SI" sz="600" b="0" i="0" u="none" strike="noStrike">
                          <a:solidFill>
                            <a:srgbClr val="000000"/>
                          </a:solidFill>
                          <a:effectLst/>
                          <a:latin typeface="Arial" panose="020B0604020202020204" pitchFamily="34" charset="0"/>
                        </a:rPr>
                        <a:t>[AT-SI] Kainachtal - Maribor 473 [OPP] [AT] / N-1 Maribor-Kainachtal 2</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185,99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4507847"/>
                  </a:ext>
                </a:extLst>
              </a:tr>
              <a:tr h="137948">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35,44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122110901"/>
                  </a:ext>
                </a:extLst>
              </a:tr>
              <a:tr h="137948">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37,03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116%</a:t>
                      </a:r>
                    </a:p>
                  </a:txBody>
                  <a:tcPr marL="0" marR="0" marT="0" marB="0" anchor="b">
                    <a:lnL>
                      <a:noFill/>
                    </a:lnL>
                    <a:lnR>
                      <a:noFill/>
                    </a:lnR>
                    <a:lnT>
                      <a:noFill/>
                    </a:lnT>
                    <a:lnB>
                      <a:noFill/>
                    </a:lnB>
                  </a:tcPr>
                </a:tc>
                <a:extLst>
                  <a:ext uri="{0D108BD9-81ED-4DB2-BD59-A6C34878D82A}">
                    <a16:rowId xmlns:a16="http://schemas.microsoft.com/office/drawing/2014/main" val="2114012031"/>
                  </a:ext>
                </a:extLst>
              </a:tr>
              <a:tr h="137948">
                <a:tc>
                  <a:txBody>
                    <a:bodyPr/>
                    <a:lstStyle/>
                    <a:p>
                      <a:pPr algn="l" fontAlgn="b"/>
                      <a:r>
                        <a:rPr lang="sl-SI" sz="600" b="0" i="0" u="none" strike="noStrike">
                          <a:solidFill>
                            <a:srgbClr val="000000"/>
                          </a:solidFill>
                          <a:effectLst/>
                          <a:latin typeface="Arial" panose="020B0604020202020204" pitchFamily="34" charset="0"/>
                        </a:rPr>
                        <a:t>[AT-HU] Zurndorf - Gyoer 439B [DIR] [AT] / N-1 Szombathely - Zurndorf</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29,02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4262594369"/>
                  </a:ext>
                </a:extLst>
              </a:tr>
              <a:tr h="137948">
                <a:tc>
                  <a:txBody>
                    <a:bodyPr/>
                    <a:lstStyle/>
                    <a:p>
                      <a:pPr algn="l" fontAlgn="b"/>
                      <a:r>
                        <a:rPr lang="de-DE" sz="600" b="0" i="0" u="none" strike="noStrike">
                          <a:solidFill>
                            <a:srgbClr val="000000"/>
                          </a:solidFill>
                          <a:effectLst/>
                          <a:latin typeface="Arial" panose="020B0604020202020204" pitchFamily="34" charset="0"/>
                        </a:rPr>
                        <a:t>[D2-D2] Diele - Doerpen West [DIR] / N-1 Diele - Rhede -Doerpen West SCHWARZ</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3778,83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48036720"/>
                  </a:ext>
                </a:extLst>
              </a:tr>
              <a:tr h="137948">
                <a:tc>
                  <a:txBody>
                    <a:bodyPr/>
                    <a:lstStyle/>
                    <a:p>
                      <a:pPr algn="l" fontAlgn="b"/>
                      <a:r>
                        <a:rPr lang="de-DE" sz="600" b="0" i="0" u="none" strike="noStrike">
                          <a:solidFill>
                            <a:srgbClr val="000000"/>
                          </a:solidFill>
                          <a:effectLst/>
                          <a:latin typeface="Arial" panose="020B0604020202020204" pitchFamily="34" charset="0"/>
                        </a:rPr>
                        <a:t>[D7-D2] Wehrendorf - Ohlensehlen [OPP] [D2] / N-1 Landesbergen - Ovenstaedt 4</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32948,78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37329010"/>
                  </a:ext>
                </a:extLst>
              </a:tr>
              <a:tr h="137948">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15867,35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42889728"/>
                  </a:ext>
                </a:extLst>
              </a:tr>
              <a:tr h="137948">
                <a:tc>
                  <a:txBody>
                    <a:bodyPr/>
                    <a:lstStyle/>
                    <a:p>
                      <a:pPr algn="l" fontAlgn="b"/>
                      <a:r>
                        <a:rPr lang="sl-SI" sz="600" b="0" i="0" u="none" strike="noStrike">
                          <a:solidFill>
                            <a:srgbClr val="000000"/>
                          </a:solidFill>
                          <a:effectLst/>
                          <a:latin typeface="Arial" panose="020B0604020202020204" pitchFamily="34" charset="0"/>
                        </a:rPr>
                        <a:t>[AT-AT] St. Peter 2 - Salzburg 455 [OPP] / N-1 St. Peter 2 - Salzburg 456</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306,62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7352895"/>
                  </a:ext>
                </a:extLst>
              </a:tr>
              <a:tr h="137948">
                <a:tc>
                  <a:txBody>
                    <a:bodyPr/>
                    <a:lstStyle/>
                    <a:p>
                      <a:pPr algn="l" fontAlgn="b"/>
                      <a:r>
                        <a:rPr lang="sl-SI" sz="600" b="0" i="0" u="none" strike="noStrike" dirty="0">
                          <a:solidFill>
                            <a:srgbClr val="000000"/>
                          </a:solidFill>
                          <a:effectLst/>
                          <a:latin typeface="Arial" panose="020B0604020202020204" pitchFamily="34" charset="0"/>
                        </a:rPr>
                        <a:t>[D4-D7] Daxlanden - Weingarten ge (Germersheim Sued) [OPP] [D4] / N-1 ALEGRO DC</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2013,85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06001786"/>
                  </a:ext>
                </a:extLst>
              </a:tr>
              <a:tr h="137948">
                <a:tc>
                  <a:txBody>
                    <a:bodyPr/>
                    <a:lstStyle/>
                    <a:p>
                      <a:pPr algn="l" fontAlgn="b"/>
                      <a:r>
                        <a:rPr lang="sl-SI" sz="600" b="0" i="0" u="none" strike="noStrike">
                          <a:solidFill>
                            <a:srgbClr val="000000"/>
                          </a:solidFill>
                          <a:effectLst/>
                          <a:latin typeface="Arial" panose="020B0604020202020204" pitchFamily="34" charset="0"/>
                        </a:rPr>
                        <a:t>[D4-D7] Daxlanden - Weingarten ge (Germersheim Sued) [OPP] [D4] / N-1 Buerstadt - Lambsheim BUERST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4367,68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4892188"/>
                  </a:ext>
                </a:extLst>
              </a:tr>
              <a:tr h="137948">
                <a:tc>
                  <a:txBody>
                    <a:bodyPr/>
                    <a:lstStyle/>
                    <a:p>
                      <a:pPr algn="l" fontAlgn="b"/>
                      <a:r>
                        <a:rPr lang="nb-NO" sz="600" b="0" i="0" u="none" strike="noStrike">
                          <a:solidFill>
                            <a:srgbClr val="000000"/>
                          </a:solidFill>
                          <a:effectLst/>
                          <a:latin typeface="Arial" panose="020B0604020202020204" pitchFamily="34" charset="0"/>
                        </a:rPr>
                        <a:t>[SK-PL] Lemesany - Krosno Iskrz 1 [OPP] [PL] / N-1 Nosovice - Varin</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427,26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868248692"/>
                  </a:ext>
                </a:extLst>
              </a:tr>
              <a:tr h="137948">
                <a:tc>
                  <a:txBody>
                    <a:bodyPr/>
                    <a:lstStyle/>
                    <a:p>
                      <a:pPr algn="l" fontAlgn="b"/>
                      <a:r>
                        <a:rPr lang="de-DE" sz="600" b="0" i="0" u="none" strike="noStrike">
                          <a:solidFill>
                            <a:srgbClr val="000000"/>
                          </a:solidFill>
                          <a:effectLst/>
                          <a:latin typeface="Arial" panose="020B0604020202020204" pitchFamily="34" charset="0"/>
                        </a:rPr>
                        <a:t>[AT-AT] Schwarzenbach - Zell am Ziller 1 417A [DIR] / N-1 Tauern - Zell am Ziller 1 418 </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405,82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81458191"/>
                  </a:ext>
                </a:extLst>
              </a:tr>
              <a:tr h="137948">
                <a:tc>
                  <a:txBody>
                    <a:bodyPr/>
                    <a:lstStyle/>
                    <a:p>
                      <a:pPr algn="l" fontAlgn="b"/>
                      <a:r>
                        <a:rPr lang="sl-SI" sz="600" b="0" i="0" u="none" strike="noStrike">
                          <a:solidFill>
                            <a:srgbClr val="000000"/>
                          </a:solidFill>
                          <a:effectLst/>
                          <a:latin typeface="Arial" panose="020B0604020202020204" pitchFamily="34" charset="0"/>
                        </a:rPr>
                        <a:t>[D7-D7] Lambsheim - Weingarten LAMBSH W [DIR] / N-1 Rheinau - Hoheneck KUGELB W</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154,59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52700289"/>
                  </a:ext>
                </a:extLst>
              </a:tr>
              <a:tr h="137948">
                <a:tc>
                  <a:txBody>
                    <a:bodyPr/>
                    <a:lstStyle/>
                    <a:p>
                      <a:pPr algn="l" fontAlgn="b"/>
                      <a:r>
                        <a:rPr lang="sl-SI" sz="6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7902,61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326%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3152705"/>
                  </a:ext>
                </a:extLst>
              </a:tr>
              <a:tr h="137948">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0,32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6496903"/>
                  </a:ext>
                </a:extLst>
              </a:tr>
              <a:tr h="137948">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449,68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113%</a:t>
                      </a:r>
                    </a:p>
                  </a:txBody>
                  <a:tcPr marL="0" marR="0" marT="0" marB="0" anchor="b">
                    <a:lnL>
                      <a:noFill/>
                    </a:lnL>
                    <a:lnR>
                      <a:noFill/>
                    </a:lnR>
                    <a:lnT>
                      <a:noFill/>
                    </a:lnT>
                    <a:lnB>
                      <a:noFill/>
                    </a:lnB>
                  </a:tcPr>
                </a:tc>
                <a:extLst>
                  <a:ext uri="{0D108BD9-81ED-4DB2-BD59-A6C34878D82A}">
                    <a16:rowId xmlns:a16="http://schemas.microsoft.com/office/drawing/2014/main" val="18128300"/>
                  </a:ext>
                </a:extLst>
              </a:tr>
              <a:tr h="137948">
                <a:tc>
                  <a:txBody>
                    <a:bodyPr/>
                    <a:lstStyle/>
                    <a:p>
                      <a:pPr algn="l" fontAlgn="b"/>
                      <a:r>
                        <a:rPr lang="sl-SI" sz="6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213,51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3618980411"/>
                  </a:ext>
                </a:extLst>
              </a:tr>
              <a:tr h="137948">
                <a:tc>
                  <a:txBody>
                    <a:bodyPr/>
                    <a:lstStyle/>
                    <a:p>
                      <a:pPr algn="l" fontAlgn="b"/>
                      <a:r>
                        <a:rPr lang="sl-SI" sz="600" b="0" i="0" u="none" strike="noStrike">
                          <a:solidFill>
                            <a:srgbClr val="000000"/>
                          </a:solidFill>
                          <a:effectLst/>
                          <a:latin typeface="Arial" panose="020B0604020202020204" pitchFamily="34" charset="0"/>
                        </a:rPr>
                        <a:t>[CZ-SK] Nosovice - Varin [DIR] [SK] / N-1 Lemesany - Krosno Iskrz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695,1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63594686"/>
                  </a:ext>
                </a:extLst>
              </a:tr>
              <a:tr h="137948">
                <a:tc>
                  <a:txBody>
                    <a:bodyPr/>
                    <a:lstStyle/>
                    <a:p>
                      <a:pPr algn="l" fontAlgn="b"/>
                      <a:r>
                        <a:rPr lang="de-DE" sz="600" b="0" i="0" u="none" strike="noStrike">
                          <a:solidFill>
                            <a:srgbClr val="000000"/>
                          </a:solidFill>
                          <a:effectLst/>
                          <a:latin typeface="Arial" panose="020B0604020202020204" pitchFamily="34" charset="0"/>
                        </a:rPr>
                        <a:t>[D4-FR] Eichstetten - Muhlbach rt [OPP] [D4] / N-1 Muhlbach - Sierentz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0,89</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8073201"/>
                  </a:ext>
                </a:extLst>
              </a:tr>
              <a:tr h="137948">
                <a:tc>
                  <a:txBody>
                    <a:bodyPr/>
                    <a:lstStyle/>
                    <a:p>
                      <a:pPr algn="l" fontAlgn="b"/>
                      <a:r>
                        <a:rPr lang="de-DE" sz="600" b="0" i="0" u="none" strike="noStrike">
                          <a:solidFill>
                            <a:srgbClr val="000000"/>
                          </a:solidFill>
                          <a:effectLst/>
                          <a:latin typeface="Arial" panose="020B0604020202020204" pitchFamily="34" charset="0"/>
                        </a:rPr>
                        <a:t>[D2-D2] Diele - Doerpen West [DIR] / N-1 Diele - Rhede -Doerpen West SCHWARZ</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3017,12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17261519"/>
                  </a:ext>
                </a:extLst>
              </a:tr>
              <a:tr h="137948">
                <a:tc>
                  <a:txBody>
                    <a:bodyPr/>
                    <a:lstStyle/>
                    <a:p>
                      <a:pPr algn="l" fontAlgn="b"/>
                      <a:r>
                        <a:rPr lang="de-DE" sz="600" b="0" i="0" u="none" strike="noStrike">
                          <a:solidFill>
                            <a:srgbClr val="000000"/>
                          </a:solidFill>
                          <a:effectLst/>
                          <a:latin typeface="Arial" panose="020B0604020202020204" pitchFamily="34" charset="0"/>
                        </a:rPr>
                        <a:t>[D2-D2] Conneforde - Diele WEISS [DIR] / N-1 Conneforde - Diele ROT</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7902,61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0097108"/>
                  </a:ext>
                </a:extLst>
              </a:tr>
              <a:tr h="137948">
                <a:tc>
                  <a:txBody>
                    <a:bodyPr/>
                    <a:lstStyle/>
                    <a:p>
                      <a:pPr algn="l" fontAlgn="b"/>
                      <a:r>
                        <a:rPr lang="sl-SI" sz="600" b="0" i="0" u="none" strike="noStrike">
                          <a:solidFill>
                            <a:srgbClr val="000000"/>
                          </a:solidFill>
                          <a:effectLst/>
                          <a:latin typeface="Arial" panose="020B0604020202020204" pitchFamily="34" charset="0"/>
                        </a:rPr>
                        <a:t>[AT-SI] Kainachtal - Maribor 473 [DIR] [AT] / N-1 Maribor-Kainachtal 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85,71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4224345301"/>
                  </a:ext>
                </a:extLst>
              </a:tr>
              <a:tr h="137948">
                <a:tc>
                  <a:txBody>
                    <a:bodyPr/>
                    <a:lstStyle/>
                    <a:p>
                      <a:pPr algn="l" fontAlgn="b"/>
                      <a:r>
                        <a:rPr lang="sl-SI" sz="600" b="0" i="0" u="none" strike="noStrike">
                          <a:solidFill>
                            <a:srgbClr val="000000"/>
                          </a:solidFill>
                          <a:effectLst/>
                          <a:latin typeface="Arial" panose="020B0604020202020204" pitchFamily="34" charset="0"/>
                        </a:rPr>
                        <a:t>[AT-AT] Sarasdorf - Zurndorf 439A [DIR] / N-1 Sarasdorf - Zurndorf 440A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253,25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3109798476"/>
                  </a:ext>
                </a:extLst>
              </a:tr>
              <a:tr h="137948">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2027,1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32450782"/>
                  </a:ext>
                </a:extLst>
              </a:tr>
              <a:tr h="137948">
                <a:tc>
                  <a:txBody>
                    <a:bodyPr/>
                    <a:lstStyle/>
                    <a:p>
                      <a:pPr algn="l" fontAlgn="b"/>
                      <a:r>
                        <a:rPr lang="sl-SI" sz="600" b="0" i="0" u="none" strike="noStrike">
                          <a:solidFill>
                            <a:srgbClr val="000000"/>
                          </a:solidFill>
                          <a:effectLst/>
                          <a:latin typeface="Arial" panose="020B0604020202020204" pitchFamily="34" charset="0"/>
                        </a:rPr>
                        <a:t>[SK-HU] Gabcikovo - Gonyu [DIR]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108,41</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039767324"/>
                  </a:ext>
                </a:extLst>
              </a:tr>
              <a:tr h="137948">
                <a:tc>
                  <a:txBody>
                    <a:bodyPr/>
                    <a:lstStyle/>
                    <a:p>
                      <a:pPr algn="l" fontAlgn="b"/>
                      <a:r>
                        <a:rPr lang="de-DE" sz="600" b="0" i="0" u="none" strike="noStrike">
                          <a:solidFill>
                            <a:srgbClr val="000000"/>
                          </a:solidFill>
                          <a:effectLst/>
                          <a:latin typeface="Arial" panose="020B0604020202020204" pitchFamily="34" charset="0"/>
                        </a:rPr>
                        <a:t>[D4-D7] Daxlanden - Weingarten GERMHM S [OPP] [D7] / N-1 Achene - Gramme 380.10</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663,78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1022533"/>
                  </a:ext>
                </a:extLst>
              </a:tr>
              <a:tr h="137948">
                <a:tc>
                  <a:txBody>
                    <a:bodyPr/>
                    <a:lstStyle/>
                    <a:p>
                      <a:pPr algn="l" fontAlgn="b"/>
                      <a:r>
                        <a:rPr lang="sl-SI" sz="600" b="0" i="0" u="none" strike="noStrike">
                          <a:solidFill>
                            <a:srgbClr val="000000"/>
                          </a:solidFill>
                          <a:effectLst/>
                          <a:latin typeface="Arial" panose="020B0604020202020204" pitchFamily="34" charset="0"/>
                        </a:rPr>
                        <a:t>[NL-BE] Maasbracht-Van Eyck 380 W [OPP] [NL] / N-1 Achene - Lonny 380.19</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22,53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638341655"/>
                  </a:ext>
                </a:extLst>
              </a:tr>
              <a:tr h="137948">
                <a:tc>
                  <a:txBody>
                    <a:bodyPr/>
                    <a:lstStyle/>
                    <a:p>
                      <a:pPr algn="l" fontAlgn="b"/>
                      <a:r>
                        <a:rPr lang="sl-SI" sz="6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4045,22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600" b="1" i="0" u="none" strike="noStrike">
                          <a:solidFill>
                            <a:srgbClr val="000000"/>
                          </a:solidFill>
                          <a:effectLst/>
                          <a:latin typeface="Arial" panose="020B0604020202020204" pitchFamily="34" charset="0"/>
                        </a:rPr>
                        <a:t>487%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8574154"/>
                  </a:ext>
                </a:extLst>
              </a:tr>
              <a:tr h="137948">
                <a:tc>
                  <a:txBody>
                    <a:bodyPr/>
                    <a:lstStyle/>
                    <a:p>
                      <a:pPr algn="l" fontAlgn="b"/>
                      <a:r>
                        <a:rPr lang="sl-SI" sz="600" b="0" i="0" u="none" strike="noStrike">
                          <a:solidFill>
                            <a:srgbClr val="000000"/>
                          </a:solidFill>
                          <a:effectLst/>
                          <a:latin typeface="Arial" panose="020B0604020202020204" pitchFamily="34" charset="0"/>
                        </a:rPr>
                        <a:t>[HR-BA] 220kV Zakucac - Mostar [OPP] [HR] / N-1 Konjsko - Mostar</a:t>
                      </a:r>
                    </a:p>
                  </a:txBody>
                  <a:tcPr marL="7313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6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1791852"/>
                  </a:ext>
                </a:extLst>
              </a:tr>
              <a:tr h="137948">
                <a:tc>
                  <a:txBody>
                    <a:bodyPr/>
                    <a:lstStyle/>
                    <a:p>
                      <a:pPr algn="l" fontAlgn="b"/>
                      <a:r>
                        <a:rPr lang="pt-BR" sz="600" b="0" i="0" u="none" strike="noStrike">
                          <a:solidFill>
                            <a:srgbClr val="000000"/>
                          </a:solidFill>
                          <a:effectLst/>
                          <a:latin typeface="Arial" panose="020B0604020202020204" pitchFamily="34" charset="0"/>
                        </a:rPr>
                        <a:t>[HR-SI] 220kV Pehlin - Divaca [OPP] [HR] / N-1 Melina - Divaca</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359,22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tcPr>
                </a:tc>
                <a:extLst>
                  <a:ext uri="{0D108BD9-81ED-4DB2-BD59-A6C34878D82A}">
                    <a16:rowId xmlns:a16="http://schemas.microsoft.com/office/drawing/2014/main" val="3711682835"/>
                  </a:ext>
                </a:extLst>
              </a:tr>
              <a:tr h="137948">
                <a:tc>
                  <a:txBody>
                    <a:bodyPr/>
                    <a:lstStyle/>
                    <a:p>
                      <a:pPr algn="l" fontAlgn="b"/>
                      <a:r>
                        <a:rPr lang="sl-SI" sz="600" b="0" i="0" u="none" strike="noStrike">
                          <a:solidFill>
                            <a:srgbClr val="000000"/>
                          </a:solidFill>
                          <a:effectLst/>
                          <a:latin typeface="Arial" panose="020B0604020202020204" pitchFamily="34" charset="0"/>
                        </a:rPr>
                        <a:t>[RO-RS]  Portile de Fier - Djerdap [OPP] [RO] / N-1 Tantareni-Kozlodui</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8,97</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4274599161"/>
                  </a:ext>
                </a:extLst>
              </a:tr>
              <a:tr h="137948">
                <a:tc>
                  <a:txBody>
                    <a:bodyPr/>
                    <a:lstStyle/>
                    <a:p>
                      <a:pPr algn="l" fontAlgn="b"/>
                      <a:r>
                        <a:rPr lang="sl-SI" sz="600" b="0" i="0" u="none" strike="noStrike">
                          <a:solidFill>
                            <a:srgbClr val="000000"/>
                          </a:solidFill>
                          <a:effectLst/>
                          <a:latin typeface="Arial" panose="020B0604020202020204" pitchFamily="34" charset="0"/>
                        </a:rPr>
                        <a:t>[CZ-D8] Hradec - Rohrsdorf 446 [OPP] [D8] / N-1 Hradec - Rohrsdorf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216,22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1510828581"/>
                  </a:ext>
                </a:extLst>
              </a:tr>
              <a:tr h="137948">
                <a:tc>
                  <a:txBody>
                    <a:bodyPr/>
                    <a:lstStyle/>
                    <a:p>
                      <a:pPr algn="l" fontAlgn="b"/>
                      <a:r>
                        <a:rPr lang="sl-SI" sz="600" b="0" i="0" u="none" strike="noStrike">
                          <a:solidFill>
                            <a:srgbClr val="000000"/>
                          </a:solidFill>
                          <a:effectLst/>
                          <a:latin typeface="Arial" panose="020B0604020202020204" pitchFamily="34" charset="0"/>
                        </a:rPr>
                        <a:t>[CZ-SK] Nosovice - Varin [DIR] [SK] / N-1 Lemesany - Krosno Iskrz 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898,28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316998737"/>
                  </a:ext>
                </a:extLst>
              </a:tr>
              <a:tr h="137948">
                <a:tc>
                  <a:txBody>
                    <a:bodyPr/>
                    <a:lstStyle/>
                    <a:p>
                      <a:pPr algn="l" fontAlgn="b"/>
                      <a:r>
                        <a:rPr lang="sl-SI" sz="600" b="0" i="0" u="none" strike="noStrike">
                          <a:solidFill>
                            <a:srgbClr val="000000"/>
                          </a:solidFill>
                          <a:effectLst/>
                          <a:latin typeface="Arial" panose="020B0604020202020204" pitchFamily="34" charset="0"/>
                        </a:rPr>
                        <a:t>[D4-D7] Daxlanden - Weingarten ge (Germersheim Sued) [OPP] [D4] / N-1 Hoheneck - Pulverdingen ws</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1106,63</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99237586"/>
                  </a:ext>
                </a:extLst>
              </a:tr>
              <a:tr h="137948">
                <a:tc>
                  <a:txBody>
                    <a:bodyPr/>
                    <a:lstStyle/>
                    <a:p>
                      <a:pPr algn="l" fontAlgn="b"/>
                      <a:r>
                        <a:rPr lang="de-DE" sz="600" b="0" i="0" u="none" strike="noStrike">
                          <a:solidFill>
                            <a:srgbClr val="000000"/>
                          </a:solidFill>
                          <a:effectLst/>
                          <a:latin typeface="Arial" panose="020B0604020202020204" pitchFamily="34" charset="0"/>
                        </a:rPr>
                        <a:t>[D2-D2] Diele - Doerpen West [DIR] / N-1 Diele - Rhede -Doerpen West SCHWARZ</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1780,6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9429334"/>
                  </a:ext>
                </a:extLst>
              </a:tr>
              <a:tr h="137948">
                <a:tc>
                  <a:txBody>
                    <a:bodyPr/>
                    <a:lstStyle/>
                    <a:p>
                      <a:pPr algn="l" fontAlgn="b"/>
                      <a:r>
                        <a:rPr lang="sl-SI" sz="600" b="0" i="0" u="none" strike="noStrike">
                          <a:solidFill>
                            <a:srgbClr val="000000"/>
                          </a:solidFill>
                          <a:effectLst/>
                          <a:latin typeface="Arial" panose="020B0604020202020204" pitchFamily="34" charset="0"/>
                        </a:rPr>
                        <a:t>[D2-D8] Helmstedt - Wolmirstedt 491 [DIR] [D8] / N-1 Helmstedt - Wolmirstedt 492</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749,85</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7386766"/>
                  </a:ext>
                </a:extLst>
              </a:tr>
              <a:tr h="137948">
                <a:tc>
                  <a:txBody>
                    <a:bodyPr/>
                    <a:lstStyle/>
                    <a:p>
                      <a:pPr algn="l" fontAlgn="b"/>
                      <a:r>
                        <a:rPr lang="sl-SI" sz="600" b="0" i="0" u="none" strike="noStrike">
                          <a:solidFill>
                            <a:srgbClr val="000000"/>
                          </a:solidFill>
                          <a:effectLst/>
                          <a:latin typeface="Arial" panose="020B0604020202020204" pitchFamily="34" charset="0"/>
                        </a:rPr>
                        <a:t>[NL-NL] Diemen-Lelystad 380 W [OPP] / BASECASE</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4045,22</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31463032"/>
                  </a:ext>
                </a:extLst>
              </a:tr>
              <a:tr h="137948">
                <a:tc>
                  <a:txBody>
                    <a:bodyPr/>
                    <a:lstStyle/>
                    <a:p>
                      <a:pPr algn="l" fontAlgn="b"/>
                      <a:r>
                        <a:rPr lang="sl-SI" sz="600" b="0" i="0" u="none" strike="noStrike">
                          <a:solidFill>
                            <a:srgbClr val="000000"/>
                          </a:solidFill>
                          <a:effectLst/>
                          <a:latin typeface="Arial" panose="020B0604020202020204" pitchFamily="34" charset="0"/>
                        </a:rPr>
                        <a:t>[SK-HU] Gabcikovo - Gonyu [OPP]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212,76</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tcPr>
                </a:tc>
                <a:extLst>
                  <a:ext uri="{0D108BD9-81ED-4DB2-BD59-A6C34878D82A}">
                    <a16:rowId xmlns:a16="http://schemas.microsoft.com/office/drawing/2014/main" val="4022533637"/>
                  </a:ext>
                </a:extLst>
              </a:tr>
              <a:tr h="137948">
                <a:tc>
                  <a:txBody>
                    <a:bodyPr/>
                    <a:lstStyle/>
                    <a:p>
                      <a:pPr algn="l" fontAlgn="b"/>
                      <a:r>
                        <a:rPr lang="sl-SI" sz="600" b="0" i="0" u="none" strike="noStrike">
                          <a:solidFill>
                            <a:srgbClr val="000000"/>
                          </a:solidFill>
                          <a:effectLst/>
                          <a:latin typeface="Arial" panose="020B0604020202020204" pitchFamily="34" charset="0"/>
                        </a:rPr>
                        <a:t>[SK-HU] Gabcikovo - Gonyu [DIR] [HU] / N-1 Gabcikovo - Gyor</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472,48</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4048905563"/>
                  </a:ext>
                </a:extLst>
              </a:tr>
              <a:tr h="137948">
                <a:tc>
                  <a:txBody>
                    <a:bodyPr/>
                    <a:lstStyle/>
                    <a:p>
                      <a:pPr algn="l" fontAlgn="b"/>
                      <a:r>
                        <a:rPr lang="sl-SI" sz="600" b="0" i="0" u="none" strike="noStrike">
                          <a:solidFill>
                            <a:srgbClr val="000000"/>
                          </a:solidFill>
                          <a:effectLst/>
                          <a:latin typeface="Arial" panose="020B0604020202020204" pitchFamily="34" charset="0"/>
                        </a:rPr>
                        <a:t>[AT-AT] Westtirol 1 - Westtirol 2 WTRHU41 [OPP] / N-1 Oberbrunn/Kruen - Silz 251</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360,64</a:t>
                      </a:r>
                    </a:p>
                  </a:txBody>
                  <a:tcPr marL="0"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9552891"/>
                  </a:ext>
                </a:extLst>
              </a:tr>
              <a:tr h="137948">
                <a:tc>
                  <a:txBody>
                    <a:bodyPr/>
                    <a:lstStyle/>
                    <a:p>
                      <a:pPr algn="l" fontAlgn="b"/>
                      <a:r>
                        <a:rPr lang="sl-SI" sz="600" b="0" i="0" u="none" strike="noStrike">
                          <a:solidFill>
                            <a:srgbClr val="000000"/>
                          </a:solidFill>
                          <a:effectLst/>
                          <a:latin typeface="Arial" panose="020B0604020202020204" pitchFamily="34" charset="0"/>
                        </a:rPr>
                        <a:t>[NL-BE] Maasbracht-Van Eyck 380 W [OPP] [NL] / N-1 Achene - Lonny 380.19</a:t>
                      </a:r>
                    </a:p>
                  </a:txBody>
                  <a:tcPr marL="73132" marR="0" marT="0" marB="0" anchor="b">
                    <a:lnL>
                      <a:noFill/>
                    </a:lnL>
                    <a:lnR>
                      <a:noFill/>
                    </a:lnR>
                    <a:lnT>
                      <a:noFill/>
                    </a:lnT>
                    <a:lnB>
                      <a:noFill/>
                    </a:lnB>
                  </a:tcPr>
                </a:tc>
                <a:tc>
                  <a:txBody>
                    <a:bodyPr/>
                    <a:lstStyle/>
                    <a:p>
                      <a:pPr algn="r" fontAlgn="b"/>
                      <a:r>
                        <a:rPr lang="sl-SI" sz="600" b="0" i="0" u="none" strike="noStrike">
                          <a:solidFill>
                            <a:srgbClr val="000000"/>
                          </a:solidFill>
                          <a:effectLst/>
                          <a:latin typeface="Arial" panose="020B0604020202020204" pitchFamily="34" charset="0"/>
                        </a:rPr>
                        <a:t>465,37</a:t>
                      </a:r>
                    </a:p>
                  </a:txBody>
                  <a:tcPr marL="0" marR="0" marT="0" marB="0" anchor="b">
                    <a:lnL>
                      <a:noFill/>
                    </a:lnL>
                    <a:lnR>
                      <a:noFill/>
                    </a:lnR>
                    <a:lnT>
                      <a:noFill/>
                    </a:lnT>
                    <a:lnB>
                      <a:noFill/>
                    </a:lnB>
                  </a:tcPr>
                </a:tc>
                <a:tc>
                  <a:txBody>
                    <a:bodyPr/>
                    <a:lstStyle/>
                    <a:p>
                      <a:pPr algn="r" fontAlgn="b"/>
                      <a:r>
                        <a:rPr lang="sl-SI" sz="600" b="0" i="0" u="none" strike="noStrike" dirty="0">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676376570"/>
                  </a:ext>
                </a:extLst>
              </a:tr>
            </a:tbl>
          </a:graphicData>
        </a:graphic>
      </p:graphicFrame>
    </p:spTree>
    <p:extLst>
      <p:ext uri="{BB962C8B-B14F-4D97-AF65-F5344CB8AC3E}">
        <p14:creationId xmlns:p14="http://schemas.microsoft.com/office/powerpoint/2010/main" val="136522662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VIII)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F8568E7-2596-BBD6-FC63-B70A7138DE77}"/>
              </a:ext>
            </a:extLst>
          </p:cNvPr>
          <p:cNvGraphicFramePr>
            <a:graphicFrameLocks noGrp="1"/>
          </p:cNvGraphicFramePr>
          <p:nvPr>
            <p:extLst>
              <p:ext uri="{D42A27DB-BD31-4B8C-83A1-F6EECF244321}">
                <p14:modId xmlns:p14="http://schemas.microsoft.com/office/powerpoint/2010/main" val="3461611057"/>
              </p:ext>
            </p:extLst>
          </p:nvPr>
        </p:nvGraphicFramePr>
        <p:xfrm>
          <a:off x="729983" y="1079498"/>
          <a:ext cx="8411007" cy="4875640"/>
        </p:xfrm>
        <a:graphic>
          <a:graphicData uri="http://schemas.openxmlformats.org/drawingml/2006/table">
            <a:tbl>
              <a:tblPr/>
              <a:tblGrid>
                <a:gridCol w="6596378">
                  <a:extLst>
                    <a:ext uri="{9D8B030D-6E8A-4147-A177-3AD203B41FA5}">
                      <a16:colId xmlns:a16="http://schemas.microsoft.com/office/drawing/2014/main" val="3765170538"/>
                    </a:ext>
                  </a:extLst>
                </a:gridCol>
                <a:gridCol w="1339889">
                  <a:extLst>
                    <a:ext uri="{9D8B030D-6E8A-4147-A177-3AD203B41FA5}">
                      <a16:colId xmlns:a16="http://schemas.microsoft.com/office/drawing/2014/main" val="408757795"/>
                    </a:ext>
                  </a:extLst>
                </a:gridCol>
                <a:gridCol w="474740">
                  <a:extLst>
                    <a:ext uri="{9D8B030D-6E8A-4147-A177-3AD203B41FA5}">
                      <a16:colId xmlns:a16="http://schemas.microsoft.com/office/drawing/2014/main" val="2225674853"/>
                    </a:ext>
                  </a:extLst>
                </a:gridCol>
              </a:tblGrid>
              <a:tr h="174130">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6144,36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6414015"/>
                  </a:ext>
                </a:extLst>
              </a:tr>
              <a:tr h="174130">
                <a:tc>
                  <a:txBody>
                    <a:bodyPr/>
                    <a:lstStyle/>
                    <a:p>
                      <a:pPr algn="l" fontAlgn="b"/>
                      <a:r>
                        <a:rPr lang="sl-SI" sz="1000" b="0" i="0" u="none" strike="noStrike">
                          <a:solidFill>
                            <a:srgbClr val="000000"/>
                          </a:solidFill>
                          <a:effectLst/>
                          <a:latin typeface="Arial" panose="020B0604020202020204" pitchFamily="34" charset="0"/>
                        </a:rPr>
                        <a:t>[HR-BA] 220kV Zakucac - Mostar [OPP] [HR] / N-1 Konjsko - Mostar</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1548,86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580999"/>
                  </a:ext>
                </a:extLst>
              </a:tr>
              <a:tr h="174130">
                <a:tc>
                  <a:txBody>
                    <a:bodyPr/>
                    <a:lstStyle/>
                    <a:p>
                      <a:pPr algn="l" fontAlgn="b"/>
                      <a:r>
                        <a:rPr lang="sl-SI" sz="1000" b="0" i="0" u="none" strike="noStrike">
                          <a:solidFill>
                            <a:srgbClr val="000000"/>
                          </a:solidFill>
                          <a:effectLst/>
                          <a:latin typeface="Arial" panose="020B0604020202020204" pitchFamily="34" charset="0"/>
                        </a:rPr>
                        <a:t>[HR-SI] 400kV Tumbri - Krsko 1 [OPP] [HR] / N-1 Tumbri - Krsko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615,03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2736383681"/>
                  </a:ext>
                </a:extLst>
              </a:tr>
              <a:tr h="174130">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494213736"/>
                  </a:ext>
                </a:extLst>
              </a:tr>
              <a:tr h="174130">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2116,77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162728074"/>
                  </a:ext>
                </a:extLst>
              </a:tr>
              <a:tr h="174130">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1333,21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2302414"/>
                  </a:ext>
                </a:extLst>
              </a:tr>
              <a:tr h="174130">
                <a:tc>
                  <a:txBody>
                    <a:bodyPr/>
                    <a:lstStyle/>
                    <a:p>
                      <a:pPr algn="l" fontAlgn="b"/>
                      <a:r>
                        <a:rPr lang="de-DE" sz="1000" b="0" i="0" u="none" strike="noStrike">
                          <a:solidFill>
                            <a:srgbClr val="000000"/>
                          </a:solidFill>
                          <a:effectLst/>
                          <a:latin typeface="Arial" panose="020B0604020202020204" pitchFamily="34" charset="0"/>
                        </a:rPr>
                        <a:t>[D2-D2] Diele - Doerpen West [DIR] / N-1 Diele - Rhede -Doerpen West SCHWARZ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2327,7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1318339"/>
                  </a:ext>
                </a:extLst>
              </a:tr>
              <a:tr h="174130">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336,11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2048430951"/>
                  </a:ext>
                </a:extLst>
              </a:tr>
              <a:tr h="174130">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1083,37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09741996"/>
                  </a:ext>
                </a:extLst>
              </a:tr>
              <a:tr h="174130">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6144,36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29282334"/>
                  </a:ext>
                </a:extLst>
              </a:tr>
              <a:tr h="174130">
                <a:tc>
                  <a:txBody>
                    <a:bodyPr/>
                    <a:lstStyle/>
                    <a:p>
                      <a:pPr algn="l" fontAlgn="b"/>
                      <a:r>
                        <a:rPr lang="sl-SI" sz="1000" b="0" i="0" u="none" strike="noStrike">
                          <a:solidFill>
                            <a:srgbClr val="000000"/>
                          </a:solidFill>
                          <a:effectLst/>
                          <a:latin typeface="Arial" panose="020B0604020202020204" pitchFamily="34" charset="0"/>
                        </a:rPr>
                        <a:t>[AT-SI] Obersielach - Podlog 247 [OPP] [AT] / N-1 Cirkovce-Podlog</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145149002"/>
                  </a:ext>
                </a:extLst>
              </a:tr>
              <a:tr h="174130">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Buerstadt - Lambsheim BUERST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1593,88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3287443"/>
                  </a:ext>
                </a:extLst>
              </a:tr>
              <a:tr h="174130">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673,78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4017471444"/>
                  </a:ext>
                </a:extLst>
              </a:tr>
              <a:tr h="174130">
                <a:tc>
                  <a:txBody>
                    <a:bodyPr/>
                    <a:lstStyle/>
                    <a:p>
                      <a:pPr algn="l" fontAlgn="b"/>
                      <a:r>
                        <a:rPr lang="sl-SI" sz="1000" b="0" i="0" u="none" strike="noStrike">
                          <a:solidFill>
                            <a:srgbClr val="000000"/>
                          </a:solidFill>
                          <a:effectLst/>
                          <a:latin typeface="Arial" panose="020B0604020202020204" pitchFamily="34" charset="0"/>
                        </a:rPr>
                        <a:t>[NL-BE] Maasbracht-Van Eyck 380 W [OPP] [NL] / N-1 Achene - Lonny 380.19</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747,89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1649058922"/>
                  </a:ext>
                </a:extLst>
              </a:tr>
              <a:tr h="174130">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2832,75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4021500"/>
                  </a:ext>
                </a:extLst>
              </a:tr>
              <a:tr h="174130">
                <a:tc>
                  <a:txBody>
                    <a:bodyPr/>
                    <a:lstStyle/>
                    <a:p>
                      <a:pPr algn="l" fontAlgn="b"/>
                      <a:r>
                        <a:rPr lang="sl-SI" sz="1000" b="0" i="0" u="none" strike="noStrike">
                          <a:solidFill>
                            <a:srgbClr val="000000"/>
                          </a:solidFill>
                          <a:effectLst/>
                          <a:latin typeface="Arial" panose="020B0604020202020204" pitchFamily="34" charset="0"/>
                        </a:rPr>
                        <a:t>[HR-BA] 220kV Zakucac - Mostar [OPP] [HR] / N-1 Konjsko - Mostar</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2832,75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1257566"/>
                  </a:ext>
                </a:extLst>
              </a:tr>
              <a:tr h="174130">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405,55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911190951"/>
                  </a:ext>
                </a:extLst>
              </a:tr>
              <a:tr h="174130">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61,21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289774344"/>
                  </a:ext>
                </a:extLst>
              </a:tr>
              <a:tr h="174130">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2016,6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928453179"/>
                  </a:ext>
                </a:extLst>
              </a:tr>
              <a:tr h="174130">
                <a:tc>
                  <a:txBody>
                    <a:bodyPr/>
                    <a:lstStyle/>
                    <a:p>
                      <a:pPr algn="l" fontAlgn="b"/>
                      <a:r>
                        <a:rPr lang="sl-SI" sz="1000" b="0" i="0" u="none" strike="noStrike">
                          <a:solidFill>
                            <a:srgbClr val="000000"/>
                          </a:solidFill>
                          <a:effectLst/>
                          <a:latin typeface="Arial" panose="020B0604020202020204" pitchFamily="34" charset="0"/>
                        </a:rPr>
                        <a:t>[AT-HU] Zurndorf - Gyoer 439B [DIR] [AT] / N-1 Szombathely - Zurndorf</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1218,98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2732329672"/>
                  </a:ext>
                </a:extLst>
              </a:tr>
              <a:tr h="174130">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135,26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71466148"/>
                  </a:ext>
                </a:extLst>
              </a:tr>
              <a:tr h="174130">
                <a:tc>
                  <a:txBody>
                    <a:bodyPr/>
                    <a:lstStyle/>
                    <a:p>
                      <a:pPr algn="l" fontAlgn="b"/>
                      <a:r>
                        <a:rPr lang="nl-NL" sz="1000" b="0" i="0" u="none" strike="noStrike">
                          <a:solidFill>
                            <a:srgbClr val="000000"/>
                          </a:solidFill>
                          <a:effectLst/>
                          <a:latin typeface="Arial" panose="020B0604020202020204" pitchFamily="34" charset="0"/>
                        </a:rPr>
                        <a:t>[NL-NL] Eemshaven-Eemshaven het Hogeland 380 Z [DIR] / N-1 Eemshaven-Meeden-Zwolle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613,16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7987697"/>
                  </a:ext>
                </a:extLst>
              </a:tr>
              <a:tr h="174130">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2805,48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22271293"/>
                  </a:ext>
                </a:extLst>
              </a:tr>
              <a:tr h="174130">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374,33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25595"/>
                  </a:ext>
                </a:extLst>
              </a:tr>
              <a:tr h="174130">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2076,74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833969663"/>
                  </a:ext>
                </a:extLst>
              </a:tr>
              <a:tr h="174130">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565,98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725963724"/>
                  </a:ext>
                </a:extLst>
              </a:tr>
              <a:tr h="174130">
                <a:tc>
                  <a:txBody>
                    <a:bodyPr/>
                    <a:lstStyle/>
                    <a:p>
                      <a:pPr algn="l" fontAlgn="b"/>
                      <a:r>
                        <a:rPr lang="sl-SI" sz="1000" b="0" i="0" u="none" strike="noStrike">
                          <a:solidFill>
                            <a:srgbClr val="000000"/>
                          </a:solidFill>
                          <a:effectLst/>
                          <a:latin typeface="Arial" panose="020B0604020202020204" pitchFamily="34" charset="0"/>
                        </a:rPr>
                        <a:t>[AT-SI] Obersielach - Podlog 247 [OPP] [AT]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663,25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678459656"/>
                  </a:ext>
                </a:extLst>
              </a:tr>
              <a:tr h="174130">
                <a:tc>
                  <a:txBody>
                    <a:bodyPr/>
                    <a:lstStyle/>
                    <a:p>
                      <a:pPr algn="l" fontAlgn="b"/>
                      <a:r>
                        <a:rPr lang="sl-SI" sz="1000" b="0" i="0" u="none" strike="noStrike">
                          <a:solidFill>
                            <a:srgbClr val="000000"/>
                          </a:solidFill>
                          <a:effectLst/>
                          <a:latin typeface="Arial" panose="020B0604020202020204" pitchFamily="34" charset="0"/>
                        </a:rPr>
                        <a:t>[NL-BE] Maasbracht-Van Eyck 380 W [OPP] [NL] / N-1 Achene - Lonny 380.19</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403,73</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4180683082"/>
                  </a:ext>
                </a:extLst>
              </a:tr>
            </a:tbl>
          </a:graphicData>
        </a:graphic>
      </p:graphicFrame>
    </p:spTree>
    <p:extLst>
      <p:ext uri="{BB962C8B-B14F-4D97-AF65-F5344CB8AC3E}">
        <p14:creationId xmlns:p14="http://schemas.microsoft.com/office/powerpoint/2010/main" val="13588469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0336548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20310 (part IX)</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0797C8D-0A6B-75AA-BA91-113B5D0E7370}"/>
              </a:ext>
            </a:extLst>
          </p:cNvPr>
          <p:cNvGraphicFramePr>
            <a:graphicFrameLocks noGrp="1"/>
          </p:cNvGraphicFramePr>
          <p:nvPr>
            <p:extLst>
              <p:ext uri="{D42A27DB-BD31-4B8C-83A1-F6EECF244321}">
                <p14:modId xmlns:p14="http://schemas.microsoft.com/office/powerpoint/2010/main" val="938543961"/>
              </p:ext>
            </p:extLst>
          </p:nvPr>
        </p:nvGraphicFramePr>
        <p:xfrm>
          <a:off x="699247" y="1079502"/>
          <a:ext cx="8300313" cy="4929420"/>
        </p:xfrm>
        <a:graphic>
          <a:graphicData uri="http://schemas.openxmlformats.org/drawingml/2006/table">
            <a:tbl>
              <a:tblPr/>
              <a:tblGrid>
                <a:gridCol w="6509566">
                  <a:extLst>
                    <a:ext uri="{9D8B030D-6E8A-4147-A177-3AD203B41FA5}">
                      <a16:colId xmlns:a16="http://schemas.microsoft.com/office/drawing/2014/main" val="3296915516"/>
                    </a:ext>
                  </a:extLst>
                </a:gridCol>
                <a:gridCol w="1322256">
                  <a:extLst>
                    <a:ext uri="{9D8B030D-6E8A-4147-A177-3AD203B41FA5}">
                      <a16:colId xmlns:a16="http://schemas.microsoft.com/office/drawing/2014/main" val="700236144"/>
                    </a:ext>
                  </a:extLst>
                </a:gridCol>
                <a:gridCol w="468491">
                  <a:extLst>
                    <a:ext uri="{9D8B030D-6E8A-4147-A177-3AD203B41FA5}">
                      <a16:colId xmlns:a16="http://schemas.microsoft.com/office/drawing/2014/main" val="2238123583"/>
                    </a:ext>
                  </a:extLst>
                </a:gridCol>
              </a:tblGrid>
              <a:tr h="169980">
                <a:tc>
                  <a:txBody>
                    <a:bodyPr/>
                    <a:lstStyle/>
                    <a:p>
                      <a:pPr algn="l" fontAlgn="b"/>
                      <a:r>
                        <a:rPr lang="sl-SI"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2007260,34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64940059"/>
                  </a:ext>
                </a:extLst>
              </a:tr>
              <a:tr h="169980">
                <a:tc>
                  <a:txBody>
                    <a:bodyPr/>
                    <a:lstStyle/>
                    <a:p>
                      <a:pPr algn="l" fontAlgn="b"/>
                      <a:r>
                        <a:rPr lang="sl-SI" sz="900" b="0" i="0" u="none" strike="noStrike">
                          <a:solidFill>
                            <a:srgbClr val="000000"/>
                          </a:solidFill>
                          <a:effectLst/>
                          <a:latin typeface="Arial" panose="020B0604020202020204" pitchFamily="34" charset="0"/>
                        </a:rPr>
                        <a:t>[AT-SI] Kainachtal - Maribor 473 [OPP] [AT] / N-1 Maribor-Kainachtal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3865,33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8675522"/>
                  </a:ext>
                </a:extLst>
              </a:tr>
              <a:tr h="169980">
                <a:tc>
                  <a:txBody>
                    <a:bodyPr/>
                    <a:lstStyle/>
                    <a:p>
                      <a:pPr algn="l" fontAlgn="b"/>
                      <a:r>
                        <a:rPr lang="pt-BR" sz="900" b="0" i="0" u="none" strike="noStrike">
                          <a:solidFill>
                            <a:srgbClr val="000000"/>
                          </a:solidFill>
                          <a:effectLst/>
                          <a:latin typeface="Arial" panose="020B0604020202020204" pitchFamily="34" charset="0"/>
                        </a:rPr>
                        <a:t>[HR-SI] 220kV Pehlin - Divaca [DIR] [HR] / N-1 Melina - Divaca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2350,34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849033100"/>
                  </a:ext>
                </a:extLst>
              </a:tr>
              <a:tr h="169980">
                <a:tc>
                  <a:txBody>
                    <a:bodyPr/>
                    <a:lstStyle/>
                    <a:p>
                      <a:pPr algn="l" fontAlgn="b"/>
                      <a:r>
                        <a:rPr lang="pt-BR" sz="900" b="0" i="0" u="none" strike="noStrike">
                          <a:solidFill>
                            <a:srgbClr val="000000"/>
                          </a:solidFill>
                          <a:effectLst/>
                          <a:latin typeface="Arial" panose="020B0604020202020204" pitchFamily="34" charset="0"/>
                        </a:rPr>
                        <a:t>[RO-RO] Resita - Timisoara c1 [DIR] / N-1 Resita - Timisoara c2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355,01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647002320"/>
                  </a:ext>
                </a:extLst>
              </a:tr>
              <a:tr h="169980">
                <a:tc>
                  <a:txBody>
                    <a:bodyPr/>
                    <a:lstStyle/>
                    <a:p>
                      <a:pPr algn="l" fontAlgn="b"/>
                      <a:r>
                        <a:rPr lang="de-DE" sz="900" b="0" i="0" u="none" strike="noStrike">
                          <a:solidFill>
                            <a:srgbClr val="000000"/>
                          </a:solidFill>
                          <a:effectLst/>
                          <a:latin typeface="Arial" panose="020B0604020202020204" pitchFamily="34" charset="0"/>
                        </a:rPr>
                        <a:t>[D2-NL] Diele - Meeden SCHWARZ [OPP] [D2] / N-1 Zwolle-Meeden 380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263454,21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3223236"/>
                  </a:ext>
                </a:extLst>
              </a:tr>
              <a:tr h="169980">
                <a:tc>
                  <a:txBody>
                    <a:bodyPr/>
                    <a:lstStyle/>
                    <a:p>
                      <a:pPr algn="l" fontAlgn="b"/>
                      <a:r>
                        <a:rPr lang="sl-SI" sz="900" b="0" i="0" u="none" strike="noStrike">
                          <a:solidFill>
                            <a:srgbClr val="000000"/>
                          </a:solidFill>
                          <a:effectLst/>
                          <a:latin typeface="Arial" panose="020B0604020202020204" pitchFamily="34" charset="0"/>
                        </a:rPr>
                        <a:t>[D2-D8] Helmstedt - Wolmirstedt 491 [DIR] [D8] / N-1 Helmstedt - Wolmirstedt 492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743385,52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75904313"/>
                  </a:ext>
                </a:extLst>
              </a:tr>
              <a:tr h="169980">
                <a:tc>
                  <a:txBody>
                    <a:bodyPr/>
                    <a:lstStyle/>
                    <a:p>
                      <a:pPr algn="l" fontAlgn="b"/>
                      <a:r>
                        <a:rPr lang="sl-SI" sz="900" b="0" i="0" u="none" strike="noStrike">
                          <a:solidFill>
                            <a:srgbClr val="000000"/>
                          </a:solidFill>
                          <a:effectLst/>
                          <a:latin typeface="Arial" panose="020B0604020202020204" pitchFamily="34" charset="0"/>
                        </a:rPr>
                        <a:t>[D7-D2] Guetersloh - Bechterdissen SENNE N2 [OPP] [D2] / N-1 Guetersloh - Bechterdissen SENNE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880856,14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24868175"/>
                  </a:ext>
                </a:extLst>
              </a:tr>
              <a:tr h="169980">
                <a:tc>
                  <a:txBody>
                    <a:bodyPr/>
                    <a:lstStyle/>
                    <a:p>
                      <a:pPr algn="l" fontAlgn="b"/>
                      <a:r>
                        <a:rPr lang="sl-SI" sz="900" b="0" i="0" u="none" strike="noStrike">
                          <a:solidFill>
                            <a:srgbClr val="000000"/>
                          </a:solidFill>
                          <a:effectLst/>
                          <a:latin typeface="Arial" panose="020B0604020202020204" pitchFamily="34" charset="0"/>
                        </a:rPr>
                        <a:t>[NL-NL] Diemen-Lelystad 380 W [OPP] / N-1 Boxmeer-Dodewaard 380 Z</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372623,98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2318310"/>
                  </a:ext>
                </a:extLst>
              </a:tr>
              <a:tr h="169980">
                <a:tc>
                  <a:txBody>
                    <a:bodyPr/>
                    <a:lstStyle/>
                    <a:p>
                      <a:pPr algn="l" fontAlgn="b"/>
                      <a:r>
                        <a:rPr lang="de-DE" sz="900" b="0" i="0" u="none" strike="noStrike">
                          <a:solidFill>
                            <a:srgbClr val="000000"/>
                          </a:solidFill>
                          <a:effectLst/>
                          <a:latin typeface="Arial" panose="020B0604020202020204" pitchFamily="34" charset="0"/>
                        </a:rPr>
                        <a:t>[D7-D7] Buerstadt - Lambsheim BUERST W [DIR] / N-1 Rheinau - Hoheneck KUGELB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432,31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23025264"/>
                  </a:ext>
                </a:extLst>
              </a:tr>
              <a:tr h="169980">
                <a:tc>
                  <a:txBody>
                    <a:bodyPr/>
                    <a:lstStyle/>
                    <a:p>
                      <a:pPr algn="l" fontAlgn="b"/>
                      <a:r>
                        <a:rPr lang="sl-SI" sz="900" b="0" i="0" u="none" strike="noStrike">
                          <a:solidFill>
                            <a:srgbClr val="000000"/>
                          </a:solidFill>
                          <a:effectLst/>
                          <a:latin typeface="Arial" panose="020B0604020202020204" pitchFamily="34" charset="0"/>
                        </a:rPr>
                        <a:t>[AT-AT] St. Peter 2 - Salzburg 455 [OPP] / N-1 St. Peter 2 - Salzburg 456</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2957,12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5838247"/>
                  </a:ext>
                </a:extLst>
              </a:tr>
              <a:tr h="169980">
                <a:tc>
                  <a:txBody>
                    <a:bodyPr/>
                    <a:lstStyle/>
                    <a:p>
                      <a:pPr algn="l" fontAlgn="b"/>
                      <a:r>
                        <a:rPr lang="de-DE" sz="900" b="0" i="0" u="none" strike="noStrike">
                          <a:solidFill>
                            <a:srgbClr val="000000"/>
                          </a:solidFill>
                          <a:effectLst/>
                          <a:latin typeface="Arial" panose="020B0604020202020204" pitchFamily="34" charset="0"/>
                        </a:rPr>
                        <a:t>[D7-D7] Rheinau - Hoheneck KUGELB W [DIR] / N-1 Rheinau - Hoheneck KUGELB O</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1349,52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09813391"/>
                  </a:ext>
                </a:extLst>
              </a:tr>
              <a:tr h="169980">
                <a:tc>
                  <a:txBody>
                    <a:bodyPr/>
                    <a:lstStyle/>
                    <a:p>
                      <a:pPr algn="l" fontAlgn="b"/>
                      <a:r>
                        <a:rPr lang="de-DE" sz="900" b="0" i="0" u="none" strike="noStrike">
                          <a:solidFill>
                            <a:srgbClr val="000000"/>
                          </a:solidFill>
                          <a:effectLst/>
                          <a:latin typeface="Arial" panose="020B0604020202020204" pitchFamily="34" charset="0"/>
                        </a:rPr>
                        <a:t>[D4-D7] Daxlanden - Weingarten GERMHM S [OPP] [D7] / N-1 Etzenricht - Schwandorf 457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189079,41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97326694"/>
                  </a:ext>
                </a:extLst>
              </a:tr>
              <a:tr h="169980">
                <a:tc>
                  <a:txBody>
                    <a:bodyPr/>
                    <a:lstStyle/>
                    <a:p>
                      <a:pPr algn="l" fontAlgn="b"/>
                      <a:r>
                        <a:rPr lang="sl-SI" sz="900" b="0" i="0" u="none" strike="noStrike">
                          <a:solidFill>
                            <a:srgbClr val="000000"/>
                          </a:solidFill>
                          <a:effectLst/>
                          <a:latin typeface="Arial" panose="020B0604020202020204" pitchFamily="34" charset="0"/>
                        </a:rPr>
                        <a:t>[D2-D2] Diele - Doerpen West [DIR] / N-1 Zwolle-Meeden 380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2007260,34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92385672"/>
                  </a:ext>
                </a:extLst>
              </a:tr>
              <a:tr h="169980">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Diemen-Lelystad 380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805239,7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88231918"/>
                  </a:ext>
                </a:extLst>
              </a:tr>
              <a:tr h="169980">
                <a:tc>
                  <a:txBody>
                    <a:bodyPr/>
                    <a:lstStyle/>
                    <a:p>
                      <a:pPr algn="l" fontAlgn="b"/>
                      <a:r>
                        <a:rPr lang="sl-SI"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5120,52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48690950"/>
                  </a:ext>
                </a:extLst>
              </a:tr>
              <a:tr h="169980">
                <a:tc>
                  <a:txBody>
                    <a:bodyPr/>
                    <a:lstStyle/>
                    <a:p>
                      <a:pPr algn="l" fontAlgn="b"/>
                      <a:r>
                        <a:rPr lang="pt-BR" sz="900" b="0" i="0" u="none" strike="noStrike">
                          <a:solidFill>
                            <a:srgbClr val="000000"/>
                          </a:solidFill>
                          <a:effectLst/>
                          <a:latin typeface="Arial" panose="020B0604020202020204" pitchFamily="34" charset="0"/>
                        </a:rPr>
                        <a:t>[HR-SI] 220kV Pehlin - Divaca [OPP] [HR] / N-1 Melina - Divaca</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1949,83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23342612"/>
                  </a:ext>
                </a:extLst>
              </a:tr>
              <a:tr h="169980">
                <a:tc>
                  <a:txBody>
                    <a:bodyPr/>
                    <a:lstStyle/>
                    <a:p>
                      <a:pPr algn="l" fontAlgn="b"/>
                      <a:r>
                        <a:rPr lang="sl-SI" sz="900" b="0" i="0" u="none" strike="noStrike">
                          <a:solidFill>
                            <a:srgbClr val="000000"/>
                          </a:solidFill>
                          <a:effectLst/>
                          <a:latin typeface="Arial" panose="020B0604020202020204" pitchFamily="34" charset="0"/>
                        </a:rPr>
                        <a:t>[CZ-SK] Nosovice - Varin [DIR] [SK] / N-1 Lemesany - Krosno Iskrz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457,87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585811414"/>
                  </a:ext>
                </a:extLst>
              </a:tr>
              <a:tr h="169980">
                <a:tc>
                  <a:txBody>
                    <a:bodyPr/>
                    <a:lstStyle/>
                    <a:p>
                      <a:pPr algn="l" fontAlgn="b"/>
                      <a:r>
                        <a:rPr lang="pt-BR" sz="900" b="0" i="0" u="none" strike="noStrike">
                          <a:solidFill>
                            <a:srgbClr val="000000"/>
                          </a:solidFill>
                          <a:effectLst/>
                          <a:latin typeface="Arial" panose="020B0604020202020204" pitchFamily="34" charset="0"/>
                        </a:rPr>
                        <a:t>[HR-SI] 220kV Pehlin - Divaca [DIR] [HR] / N-1 Melina - Divaca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1783,21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2495015663"/>
                  </a:ext>
                </a:extLst>
              </a:tr>
              <a:tr h="169980">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1080,24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4957167"/>
                  </a:ext>
                </a:extLst>
              </a:tr>
              <a:tr h="169980">
                <a:tc>
                  <a:txBody>
                    <a:bodyPr/>
                    <a:lstStyle/>
                    <a:p>
                      <a:pPr algn="l" fontAlgn="b"/>
                      <a:r>
                        <a:rPr lang="pt-BR" sz="900" b="0" i="0" u="none" strike="noStrike">
                          <a:solidFill>
                            <a:srgbClr val="000000"/>
                          </a:solidFill>
                          <a:effectLst/>
                          <a:latin typeface="Arial" panose="020B0604020202020204" pitchFamily="34" charset="0"/>
                        </a:rPr>
                        <a:t>[RO-RO] Resita - Timisoara c1 [DIR] / N-1 Resita - Timisoara c2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3110,29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3108013541"/>
                  </a:ext>
                </a:extLst>
              </a:tr>
              <a:tr h="169980">
                <a:tc>
                  <a:txBody>
                    <a:bodyPr/>
                    <a:lstStyle/>
                    <a:p>
                      <a:pPr algn="l" fontAlgn="b"/>
                      <a:r>
                        <a:rPr lang="sl-SI" sz="900" b="0" i="0" u="none" strike="noStrike">
                          <a:solidFill>
                            <a:srgbClr val="000000"/>
                          </a:solidFill>
                          <a:effectLst/>
                          <a:latin typeface="Arial" panose="020B0604020202020204" pitchFamily="34" charset="0"/>
                        </a:rPr>
                        <a:t>[AT-AT] Sarasdorf - Zurndorf 439A [DIR] / N-1 Sarasdorf - Zurndorf 440A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185,79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3923243518"/>
                  </a:ext>
                </a:extLst>
              </a:tr>
              <a:tr h="169980">
                <a:tc>
                  <a:txBody>
                    <a:bodyPr/>
                    <a:lstStyle/>
                    <a:p>
                      <a:pPr algn="l" fontAlgn="b"/>
                      <a:r>
                        <a:rPr lang="de-DE" sz="900" b="0" i="0" u="none" strike="noStrike">
                          <a:solidFill>
                            <a:srgbClr val="000000"/>
                          </a:solidFill>
                          <a:effectLst/>
                          <a:latin typeface="Arial" panose="020B0604020202020204" pitchFamily="34" charset="0"/>
                        </a:rPr>
                        <a:t>[D2-D2] Conneforde - Unterweser GELB [OPP] / N-1 Landesbergen - Ohlensehlen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2440,42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696898"/>
                  </a:ext>
                </a:extLst>
              </a:tr>
              <a:tr h="169980">
                <a:tc>
                  <a:txBody>
                    <a:bodyPr/>
                    <a:lstStyle/>
                    <a:p>
                      <a:pPr algn="l" fontAlgn="b"/>
                      <a:r>
                        <a:rPr lang="sl-SI" sz="900" b="0" i="0" u="none" strike="noStrike">
                          <a:solidFill>
                            <a:srgbClr val="000000"/>
                          </a:solidFill>
                          <a:effectLst/>
                          <a:latin typeface="Arial" panose="020B0604020202020204" pitchFamily="34" charset="0"/>
                        </a:rPr>
                        <a:t>[AT-SI] Obersielach - Podlog 247 [DIR] [AT] / N-1 Cirkovce-Podlog</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412,96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29137101"/>
                  </a:ext>
                </a:extLst>
              </a:tr>
              <a:tr h="169980">
                <a:tc>
                  <a:txBody>
                    <a:bodyPr/>
                    <a:lstStyle/>
                    <a:p>
                      <a:pPr algn="l" fontAlgn="b"/>
                      <a:r>
                        <a:rPr lang="sl-SI" sz="900" b="0" i="0" u="none" strike="noStrike">
                          <a:solidFill>
                            <a:srgbClr val="000000"/>
                          </a:solidFill>
                          <a:effectLst/>
                          <a:latin typeface="Arial" panose="020B0604020202020204" pitchFamily="34" charset="0"/>
                        </a:rPr>
                        <a:t>[AT-AT] St. Peter 2 - Salzburg 455 [OPP] / N-1 St. Peter 2 - Salzburg 456</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657458000"/>
                  </a:ext>
                </a:extLst>
              </a:tr>
              <a:tr h="169980">
                <a:tc>
                  <a:txBody>
                    <a:bodyPr/>
                    <a:lstStyle/>
                    <a:p>
                      <a:pPr algn="l" fontAlgn="b"/>
                      <a:r>
                        <a:rPr lang="de-DE" sz="900" b="0" i="0" u="none" strike="noStrike">
                          <a:solidFill>
                            <a:srgbClr val="000000"/>
                          </a:solidFill>
                          <a:effectLst/>
                          <a:latin typeface="Arial" panose="020B0604020202020204" pitchFamily="34" charset="0"/>
                        </a:rPr>
                        <a:t>[D4-CH] Kuehmoos - Laufenburg rt (Murg) [DIR] [D4] / N-1 Laufenburg - Tiengen  ANDLSB</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5120,52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7156294"/>
                  </a:ext>
                </a:extLst>
              </a:tr>
              <a:tr h="169980">
                <a:tc>
                  <a:txBody>
                    <a:bodyPr/>
                    <a:lstStyle/>
                    <a:p>
                      <a:pPr algn="l" fontAlgn="b"/>
                      <a:r>
                        <a:rPr lang="sl-SI" sz="900" b="0" i="0" u="none" strike="noStrike">
                          <a:solidFill>
                            <a:srgbClr val="000000"/>
                          </a:solidFill>
                          <a:effectLst/>
                          <a:latin typeface="Arial" panose="020B0604020202020204" pitchFamily="34" charset="0"/>
                        </a:rPr>
                        <a:t>[D7-D7] Lambsheim - Weingarten LAMBSH W [DIR] / N-1 ALEGRO DC</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663,14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02418853"/>
                  </a:ext>
                </a:extLst>
              </a:tr>
              <a:tr h="169980">
                <a:tc>
                  <a:txBody>
                    <a:bodyPr/>
                    <a:lstStyle/>
                    <a:p>
                      <a:pPr algn="l" fontAlgn="b"/>
                      <a:r>
                        <a:rPr lang="de-DE" sz="900" b="0" i="0" u="none" strike="noStrike">
                          <a:solidFill>
                            <a:srgbClr val="000000"/>
                          </a:solidFill>
                          <a:effectLst/>
                          <a:latin typeface="Arial" panose="020B0604020202020204" pitchFamily="34" charset="0"/>
                        </a:rPr>
                        <a:t>[D2-D2] Diele - Doerpen West [DIR] / BASECASE</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2781,62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64561374"/>
                  </a:ext>
                </a:extLst>
              </a:tr>
              <a:tr h="169980">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Diemen-Lelystad 380 W</a:t>
                      </a:r>
                    </a:p>
                  </a:txBody>
                  <a:tcPr marL="105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155,55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42202195"/>
                  </a:ext>
                </a:extLst>
              </a:tr>
              <a:tr h="169980">
                <a:tc>
                  <a:txBody>
                    <a:bodyPr/>
                    <a:lstStyle/>
                    <a:p>
                      <a:pPr algn="l" fontAlgn="b"/>
                      <a:r>
                        <a:rPr lang="sl-SI"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a:solidFill>
                            <a:srgbClr val="000000"/>
                          </a:solidFill>
                          <a:effectLst/>
                          <a:latin typeface="Arial" panose="020B0604020202020204" pitchFamily="34" charset="0"/>
                        </a:rPr>
                        <a:t>15847473,72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dirty="0">
                          <a:solidFill>
                            <a:srgbClr val="000000"/>
                          </a:solidFill>
                          <a:effectLst/>
                          <a:latin typeface="Arial" panose="020B0604020202020204" pitchFamily="34" charset="0"/>
                        </a:rPr>
                        <a:t>5908%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18260788"/>
                  </a:ext>
                </a:extLst>
              </a:tr>
            </a:tbl>
          </a:graphicData>
        </a:graphic>
      </p:graphicFrame>
    </p:spTree>
    <p:extLst>
      <p:ext uri="{BB962C8B-B14F-4D97-AF65-F5344CB8AC3E}">
        <p14:creationId xmlns:p14="http://schemas.microsoft.com/office/powerpoint/2010/main" val="19941202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D1183EC4-47C7-ACB1-E33E-24428E2EFF48}"/>
              </a:ext>
            </a:extLst>
          </p:cNvPr>
          <p:cNvGraphicFramePr>
            <a:graphicFrameLocks noGrp="1"/>
          </p:cNvGraphicFramePr>
          <p:nvPr>
            <p:extLst>
              <p:ext uri="{D42A27DB-BD31-4B8C-83A1-F6EECF244321}">
                <p14:modId xmlns:p14="http://schemas.microsoft.com/office/powerpoint/2010/main" val="2958852654"/>
              </p:ext>
            </p:extLst>
          </p:nvPr>
        </p:nvGraphicFramePr>
        <p:xfrm>
          <a:off x="545566" y="1079499"/>
          <a:ext cx="8595424" cy="5136880"/>
        </p:xfrm>
        <a:graphic>
          <a:graphicData uri="http://schemas.openxmlformats.org/drawingml/2006/table">
            <a:tbl>
              <a:tblPr/>
              <a:tblGrid>
                <a:gridCol w="6741008">
                  <a:extLst>
                    <a:ext uri="{9D8B030D-6E8A-4147-A177-3AD203B41FA5}">
                      <a16:colId xmlns:a16="http://schemas.microsoft.com/office/drawing/2014/main" val="588971744"/>
                    </a:ext>
                  </a:extLst>
                </a:gridCol>
                <a:gridCol w="1369267">
                  <a:extLst>
                    <a:ext uri="{9D8B030D-6E8A-4147-A177-3AD203B41FA5}">
                      <a16:colId xmlns:a16="http://schemas.microsoft.com/office/drawing/2014/main" val="3946024240"/>
                    </a:ext>
                  </a:extLst>
                </a:gridCol>
                <a:gridCol w="485149">
                  <a:extLst>
                    <a:ext uri="{9D8B030D-6E8A-4147-A177-3AD203B41FA5}">
                      <a16:colId xmlns:a16="http://schemas.microsoft.com/office/drawing/2014/main" val="61806820"/>
                    </a:ext>
                  </a:extLst>
                </a:gridCol>
              </a:tblGrid>
              <a:tr h="183460">
                <a:tc>
                  <a:txBody>
                    <a:bodyPr/>
                    <a:lstStyle/>
                    <a:p>
                      <a:pPr algn="l" fontAlgn="b"/>
                      <a:r>
                        <a:rPr lang="sl-SI" sz="10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10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863357527"/>
                  </a:ext>
                </a:extLst>
              </a:tr>
              <a:tr h="183460">
                <a:tc>
                  <a:txBody>
                    <a:bodyPr/>
                    <a:lstStyle/>
                    <a:p>
                      <a:pPr algn="l" fontAlgn="b"/>
                      <a:r>
                        <a:rPr lang="sl-SI" sz="10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198496980,8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32744565"/>
                  </a:ext>
                </a:extLst>
              </a:tr>
              <a:tr h="183460">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133553063,7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0725585"/>
                  </a:ext>
                </a:extLst>
              </a:tr>
              <a:tr h="183460">
                <a:tc>
                  <a:txBody>
                    <a:bodyPr/>
                    <a:lstStyle/>
                    <a:p>
                      <a:pPr algn="l" fontAlgn="b"/>
                      <a:r>
                        <a:rPr lang="sl-SI" sz="1000" b="0" i="0" u="none" strike="noStrike">
                          <a:solidFill>
                            <a:srgbClr val="000000"/>
                          </a:solidFill>
                          <a:effectLst/>
                          <a:latin typeface="Arial" panose="020B0604020202020204" pitchFamily="34" charset="0"/>
                        </a:rPr>
                        <a:t>[AT-AT] Obersielach - Rosegg 267C [OPP] / N-1 Feistritz - Obersielach 268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34170,81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8021023"/>
                  </a:ext>
                </a:extLst>
              </a:tr>
              <a:tr h="183460">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29292146,68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17076656"/>
                  </a:ext>
                </a:extLst>
              </a:tr>
              <a:tr h="183460">
                <a:tc>
                  <a:txBody>
                    <a:bodyPr/>
                    <a:lstStyle/>
                    <a:p>
                      <a:pPr algn="l" fontAlgn="b"/>
                      <a:r>
                        <a:rPr lang="sl-SI" sz="1000" b="0" i="0" u="none" strike="noStrike">
                          <a:solidFill>
                            <a:srgbClr val="000000"/>
                          </a:solidFill>
                          <a:effectLst/>
                          <a:latin typeface="Arial" panose="020B0604020202020204" pitchFamily="34" charset="0"/>
                        </a:rPr>
                        <a:t>[NL-D2] Meeden-Diele  380 Z [OPP] [NL] / N-1 Eemshaven-Meeden-Zwolle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34750079,56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3177954"/>
                  </a:ext>
                </a:extLst>
              </a:tr>
              <a:tr h="183460">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1235573,88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717362"/>
                  </a:ext>
                </a:extLst>
              </a:tr>
              <a:tr h="183460">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Irsching - Ottenhofen 421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222688,82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6412611"/>
                  </a:ext>
                </a:extLst>
              </a:tr>
              <a:tr h="183460">
                <a:tc>
                  <a:txBody>
                    <a:bodyPr/>
                    <a:lstStyle/>
                    <a:p>
                      <a:pPr algn="l" fontAlgn="b"/>
                      <a:r>
                        <a:rPr lang="nl-NL" sz="1000" b="0" i="0" u="none" strike="noStrike">
                          <a:solidFill>
                            <a:srgbClr val="000000"/>
                          </a:solidFill>
                          <a:effectLst/>
                          <a:latin typeface="Arial" panose="020B0604020202020204" pitchFamily="34" charset="0"/>
                        </a:rPr>
                        <a:t>[NL-NL] Eemshaven-Eemshaven het Hogeland 380 Z [DIR] / N-1 Eemshaven-Meeden-Zwolle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198496980,8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84925611"/>
                  </a:ext>
                </a:extLst>
              </a:tr>
              <a:tr h="183460">
                <a:tc>
                  <a:txBody>
                    <a:bodyPr/>
                    <a:lstStyle/>
                    <a:p>
                      <a:pPr algn="l" fontAlgn="b"/>
                      <a:r>
                        <a:rPr lang="sl-SI" sz="1000" b="0" i="0" u="none" strike="noStrike">
                          <a:solidFill>
                            <a:srgbClr val="000000"/>
                          </a:solidFill>
                          <a:effectLst/>
                          <a:latin typeface="Arial" panose="020B0604020202020204" pitchFamily="34" charset="0"/>
                        </a:rPr>
                        <a:t>[NL-NL] Diemen-Lelystad 380 W [OPP] / N-1 Maasbracht-Eindhoven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135843920,7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5815626"/>
                  </a:ext>
                </a:extLst>
              </a:tr>
              <a:tr h="183460">
                <a:tc>
                  <a:txBody>
                    <a:bodyPr/>
                    <a:lstStyle/>
                    <a:p>
                      <a:pPr algn="l" fontAlgn="b"/>
                      <a:r>
                        <a:rPr lang="sl-SI" sz="1000" b="0" i="0" u="none" strike="noStrike">
                          <a:solidFill>
                            <a:srgbClr val="000000"/>
                          </a:solidFill>
                          <a:effectLst/>
                          <a:latin typeface="Arial" panose="020B0604020202020204" pitchFamily="34" charset="0"/>
                        </a:rPr>
                        <a:t>[D7-D7] Waldlaubersheim - Weissenthurm SOONWD W [OPP] / N-1 Bacharach - Weissenthurm SOONWD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273218,23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30142312"/>
                  </a:ext>
                </a:extLst>
              </a:tr>
              <a:tr h="183460">
                <a:tc>
                  <a:txBody>
                    <a:bodyPr/>
                    <a:lstStyle/>
                    <a:p>
                      <a:pPr algn="l" fontAlgn="b"/>
                      <a:r>
                        <a:rPr lang="sl-SI" sz="1000" b="0" i="0" u="none" strike="noStrike">
                          <a:solidFill>
                            <a:srgbClr val="000000"/>
                          </a:solidFill>
                          <a:effectLst/>
                          <a:latin typeface="Arial" panose="020B0604020202020204" pitchFamily="34" charset="0"/>
                        </a:rPr>
                        <a:t>[AT-D7] Westtirol 1 - Leupolz 412 [OPP] [AT] / N-1 Buers - Westtirol rt (422)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102811,95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34504436"/>
                  </a:ext>
                </a:extLst>
              </a:tr>
              <a:tr h="183460">
                <a:tc>
                  <a:txBody>
                    <a:bodyPr/>
                    <a:lstStyle/>
                    <a:p>
                      <a:pPr algn="l" fontAlgn="b"/>
                      <a:r>
                        <a:rPr lang="sl-SI" sz="1000" b="0" i="0" u="none" strike="noStrike">
                          <a:solidFill>
                            <a:srgbClr val="000000"/>
                          </a:solidFill>
                          <a:effectLst/>
                          <a:latin typeface="Arial" panose="020B0604020202020204" pitchFamily="34" charset="0"/>
                        </a:rPr>
                        <a:t>[NL-NL] Zwolle-Meeden 380 Z [OPP] / N-1 Eemshaven-Meeden-Zwolle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166929892,8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16338204"/>
                  </a:ext>
                </a:extLst>
              </a:tr>
              <a:tr h="183460">
                <a:tc>
                  <a:txBody>
                    <a:bodyPr/>
                    <a:lstStyle/>
                    <a:p>
                      <a:pPr algn="l" fontAlgn="b"/>
                      <a:r>
                        <a:rPr lang="de-DE" sz="1000" b="0" i="0" u="none" strike="noStrike">
                          <a:solidFill>
                            <a:srgbClr val="000000"/>
                          </a:solidFill>
                          <a:effectLst/>
                          <a:latin typeface="Arial" panose="020B0604020202020204" pitchFamily="34" charset="0"/>
                        </a:rPr>
                        <a:t>[D7-D7] Rheinau - Hoheneck KUGELB W [DIR] / N-1 Etzenricht - Schwandorf 457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402749,01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517574"/>
                  </a:ext>
                </a:extLst>
              </a:tr>
              <a:tr h="183460">
                <a:tc>
                  <a:txBody>
                    <a:bodyPr/>
                    <a:lstStyle/>
                    <a:p>
                      <a:pPr algn="l" fontAlgn="b"/>
                      <a:r>
                        <a:rPr lang="sl-SI" sz="10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7521,74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36650431"/>
                  </a:ext>
                </a:extLst>
              </a:tr>
              <a:tr h="183460">
                <a:tc>
                  <a:txBody>
                    <a:bodyPr/>
                    <a:lstStyle/>
                    <a:p>
                      <a:pPr algn="l" fontAlgn="b"/>
                      <a:r>
                        <a:rPr lang="sl-SI" sz="1000" b="0" i="0" u="none" strike="noStrike">
                          <a:solidFill>
                            <a:srgbClr val="000000"/>
                          </a:solidFill>
                          <a:effectLst/>
                          <a:latin typeface="Arial" panose="020B0604020202020204" pitchFamily="34" charset="0"/>
                        </a:rPr>
                        <a:t>[AT-HU] Wien Suedost - Gyoer 245 [DIR] [AT] / N-1 Gyor - Neusiedl</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3508,68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5731208"/>
                  </a:ext>
                </a:extLst>
              </a:tr>
              <a:tr h="183460">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761,05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666409133"/>
                  </a:ext>
                </a:extLst>
              </a:tr>
              <a:tr h="183460">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100,94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282118205"/>
                  </a:ext>
                </a:extLst>
              </a:tr>
              <a:tr h="183460">
                <a:tc>
                  <a:txBody>
                    <a:bodyPr/>
                    <a:lstStyle/>
                    <a:p>
                      <a:pPr algn="l" fontAlgn="b"/>
                      <a:r>
                        <a:rPr lang="pt-BR" sz="1000" b="0" i="0" u="none" strike="noStrike">
                          <a:solidFill>
                            <a:srgbClr val="000000"/>
                          </a:solidFill>
                          <a:effectLst/>
                          <a:latin typeface="Arial" panose="020B0604020202020204" pitchFamily="34" charset="0"/>
                        </a:rPr>
                        <a:t>[RO-RO] TR Iernut 400/220 1 [DIR] / N-1 TR Rosiori 400/220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3031,98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943575426"/>
                  </a:ext>
                </a:extLst>
              </a:tr>
              <a:tr h="183460">
                <a:tc>
                  <a:txBody>
                    <a:bodyPr/>
                    <a:lstStyle/>
                    <a:p>
                      <a:pPr algn="l" fontAlgn="b"/>
                      <a:r>
                        <a:rPr lang="de-DE" sz="1000" b="0" i="0" u="none" strike="noStrike">
                          <a:solidFill>
                            <a:srgbClr val="000000"/>
                          </a:solidFill>
                          <a:effectLst/>
                          <a:latin typeface="Arial" panose="020B0604020202020204" pitchFamily="34" charset="0"/>
                        </a:rPr>
                        <a:t>[AT-AT] Zell am Ziller 1 - Zell am Ziller 2 ZZRHU41 [DIR] / N-1 Zell am Ziller 1 - Zell am Ziller 2 ZZRHU42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405,29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0690398"/>
                  </a:ext>
                </a:extLst>
              </a:tr>
              <a:tr h="183460">
                <a:tc>
                  <a:txBody>
                    <a:bodyPr/>
                    <a:lstStyle/>
                    <a:p>
                      <a:pPr algn="l" fontAlgn="b"/>
                      <a:r>
                        <a:rPr lang="sl-SI" sz="1000" b="0" i="0" u="none" strike="noStrike">
                          <a:solidFill>
                            <a:srgbClr val="000000"/>
                          </a:solidFill>
                          <a:effectLst/>
                          <a:latin typeface="Arial" panose="020B0604020202020204" pitchFamily="34" charset="0"/>
                        </a:rPr>
                        <a:t>[D4-CH] Kuehmoos - Laufenburg rt (Murg) [DIR] [D4] / N-1 Laufenburg - Trossingen rt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4217,8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4102310"/>
                  </a:ext>
                </a:extLst>
              </a:tr>
              <a:tr h="183460">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7521,74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776544384"/>
                  </a:ext>
                </a:extLst>
              </a:tr>
              <a:tr h="183460">
                <a:tc>
                  <a:txBody>
                    <a:bodyPr/>
                    <a:lstStyle/>
                    <a:p>
                      <a:pPr algn="l" fontAlgn="b"/>
                      <a:r>
                        <a:rPr lang="de-DE" sz="1000" b="0" i="0" u="none" strike="noStrike">
                          <a:solidFill>
                            <a:srgbClr val="000000"/>
                          </a:solidFill>
                          <a:effectLst/>
                          <a:latin typeface="Arial" panose="020B0604020202020204" pitchFamily="34" charset="0"/>
                        </a:rPr>
                        <a:t>[D7-D7] Mittelbexbach - Uchtelfangen BLIES S [OPP] / N-1 Mittelbexbach - Uchtelfangen BLIES 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1857,44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1713935"/>
                  </a:ext>
                </a:extLst>
              </a:tr>
              <a:tr h="183460">
                <a:tc>
                  <a:txBody>
                    <a:bodyPr/>
                    <a:lstStyle/>
                    <a:p>
                      <a:pPr algn="l" fontAlgn="b"/>
                      <a:r>
                        <a:rPr lang="sl-SI" sz="1000" b="0" i="0" u="none" strike="noStrike">
                          <a:solidFill>
                            <a:srgbClr val="000000"/>
                          </a:solidFill>
                          <a:effectLst/>
                          <a:latin typeface="Arial" panose="020B0604020202020204" pitchFamily="34" charset="0"/>
                        </a:rPr>
                        <a:t>[FR-D7] Vigy - Ensdorf VIGY2 S [DIR] [D7] / N-1 Ensdorf - Vigy VIGY1 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258,98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29666081"/>
                  </a:ext>
                </a:extLst>
              </a:tr>
              <a:tr h="183460">
                <a:tc>
                  <a:txBody>
                    <a:bodyPr/>
                    <a:lstStyle/>
                    <a:p>
                      <a:pPr algn="l" fontAlgn="b"/>
                      <a:r>
                        <a:rPr lang="sl-SI" sz="1000" b="0" i="0" u="none" strike="noStrike">
                          <a:solidFill>
                            <a:srgbClr val="000000"/>
                          </a:solidFill>
                          <a:effectLst/>
                          <a:latin typeface="Arial" panose="020B0604020202020204" pitchFamily="34" charset="0"/>
                        </a:rPr>
                        <a:t>[AT-HU] Zurndorf - Gyoer 439B [DIR] [AT]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214,07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582852508"/>
                  </a:ext>
                </a:extLst>
              </a:tr>
              <a:tr h="183460">
                <a:tc>
                  <a:txBody>
                    <a:bodyPr/>
                    <a:lstStyle/>
                    <a:p>
                      <a:pPr algn="l" fontAlgn="b"/>
                      <a:r>
                        <a:rPr lang="de-DE" sz="1000" b="0" i="0" u="none" strike="noStrike">
                          <a:solidFill>
                            <a:srgbClr val="000000"/>
                          </a:solidFill>
                          <a:effectLst/>
                          <a:latin typeface="Arial" panose="020B0604020202020204" pitchFamily="34" charset="0"/>
                        </a:rPr>
                        <a:t>[D7-D7] Buerstadt - Y Pfungstadt RIED W [OPP] / N-1 Buerstadt - Pfungstadt RIED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2897,1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27725668"/>
                  </a:ext>
                </a:extLst>
              </a:tr>
              <a:tr h="183460">
                <a:tc>
                  <a:txBody>
                    <a:bodyPr/>
                    <a:lstStyle/>
                    <a:p>
                      <a:pPr algn="l" fontAlgn="b"/>
                      <a:r>
                        <a:rPr lang="sl-SI" sz="1000" b="0" i="0" u="none" strike="noStrike">
                          <a:solidFill>
                            <a:srgbClr val="000000"/>
                          </a:solidFill>
                          <a:effectLst/>
                          <a:latin typeface="Arial" panose="020B0604020202020204" pitchFamily="34" charset="0"/>
                        </a:rPr>
                        <a:t>[D2-D7] Ohlensehlen - Y St.Huelfe DUEMM S1 [DIR] [D7] / N-1 Grohnde - Voerden - Bergshausen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1859,94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25092233"/>
                  </a:ext>
                </a:extLst>
              </a:tr>
              <a:tr h="183460">
                <a:tc>
                  <a:txBody>
                    <a:bodyPr/>
                    <a:lstStyle/>
                    <a:p>
                      <a:pPr algn="l" fontAlgn="b"/>
                      <a:r>
                        <a:rPr lang="sl-SI" sz="1000" b="0" i="0" u="none" strike="noStrike">
                          <a:solidFill>
                            <a:srgbClr val="000000"/>
                          </a:solidFill>
                          <a:effectLst/>
                          <a:latin typeface="Arial" panose="020B0604020202020204" pitchFamily="34" charset="0"/>
                        </a:rPr>
                        <a:t>[FR-D7] Vigy - Ensdorf VIGY2 S [DIR] [D7] / N-1 Aubange - Moulaine 220.513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78,51</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86580842"/>
                  </a:ext>
                </a:extLst>
              </a:tr>
            </a:tbl>
          </a:graphicData>
        </a:graphic>
      </p:graphicFrame>
    </p:spTree>
    <p:extLst>
      <p:ext uri="{BB962C8B-B14F-4D97-AF65-F5344CB8AC3E}">
        <p14:creationId xmlns:p14="http://schemas.microsoft.com/office/powerpoint/2010/main" val="130845226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27D54CE-72F8-E4D1-DD89-4FE95D6D7469}"/>
              </a:ext>
            </a:extLst>
          </p:cNvPr>
          <p:cNvGraphicFramePr>
            <a:graphicFrameLocks noGrp="1"/>
          </p:cNvGraphicFramePr>
          <p:nvPr>
            <p:extLst>
              <p:ext uri="{D42A27DB-BD31-4B8C-83A1-F6EECF244321}">
                <p14:modId xmlns:p14="http://schemas.microsoft.com/office/powerpoint/2010/main" val="1991047736"/>
              </p:ext>
            </p:extLst>
          </p:nvPr>
        </p:nvGraphicFramePr>
        <p:xfrm>
          <a:off x="635001" y="1079496"/>
          <a:ext cx="8657896" cy="5098464"/>
        </p:xfrm>
        <a:graphic>
          <a:graphicData uri="http://schemas.openxmlformats.org/drawingml/2006/table">
            <a:tbl>
              <a:tblPr/>
              <a:tblGrid>
                <a:gridCol w="6790002">
                  <a:extLst>
                    <a:ext uri="{9D8B030D-6E8A-4147-A177-3AD203B41FA5}">
                      <a16:colId xmlns:a16="http://schemas.microsoft.com/office/drawing/2014/main" val="3328528737"/>
                    </a:ext>
                  </a:extLst>
                </a:gridCol>
                <a:gridCol w="1379219">
                  <a:extLst>
                    <a:ext uri="{9D8B030D-6E8A-4147-A177-3AD203B41FA5}">
                      <a16:colId xmlns:a16="http://schemas.microsoft.com/office/drawing/2014/main" val="3904849513"/>
                    </a:ext>
                  </a:extLst>
                </a:gridCol>
                <a:gridCol w="488675">
                  <a:extLst>
                    <a:ext uri="{9D8B030D-6E8A-4147-A177-3AD203B41FA5}">
                      <a16:colId xmlns:a16="http://schemas.microsoft.com/office/drawing/2014/main" val="2335417890"/>
                    </a:ext>
                  </a:extLst>
                </a:gridCol>
              </a:tblGrid>
              <a:tr h="188832">
                <a:tc>
                  <a:txBody>
                    <a:bodyPr/>
                    <a:lstStyle/>
                    <a:p>
                      <a:pPr algn="l" fontAlgn="b"/>
                      <a:r>
                        <a:rPr lang="sl-SI" sz="10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22017635,51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1542704"/>
                  </a:ext>
                </a:extLst>
              </a:tr>
              <a:tr h="188832">
                <a:tc>
                  <a:txBody>
                    <a:bodyPr/>
                    <a:lstStyle/>
                    <a:p>
                      <a:pPr algn="l" fontAlgn="b"/>
                      <a:r>
                        <a:rPr lang="sl-SI" sz="1000" b="0" i="0" u="none" strike="noStrike">
                          <a:solidFill>
                            <a:srgbClr val="000000"/>
                          </a:solidFill>
                          <a:effectLst/>
                          <a:latin typeface="Arial" panose="020B0604020202020204" pitchFamily="34" charset="0"/>
                        </a:rPr>
                        <a:t>[AT-HU] Neusiedl - Gyoer 246B [DIR] [AT] / N-1 Gyor - Wien</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5675,75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4019672"/>
                  </a:ext>
                </a:extLst>
              </a:tr>
              <a:tr h="188832">
                <a:tc>
                  <a:txBody>
                    <a:bodyPr/>
                    <a:lstStyle/>
                    <a:p>
                      <a:pPr algn="l" fontAlgn="b"/>
                      <a:r>
                        <a:rPr lang="de-DE" sz="1000" b="0" i="0" u="none" strike="noStrike">
                          <a:solidFill>
                            <a:srgbClr val="000000"/>
                          </a:solidFill>
                          <a:effectLst/>
                          <a:latin typeface="Arial" panose="020B0604020202020204" pitchFamily="34" charset="0"/>
                        </a:rPr>
                        <a:t>[D8-D8] Pasewalk - Vierraden 306 [DIR] / N-1 Hagenwerder - Mikulowa 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697497,88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61599369"/>
                  </a:ext>
                </a:extLst>
              </a:tr>
              <a:tr h="188832">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1326,85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596199379"/>
                  </a:ext>
                </a:extLst>
              </a:tr>
              <a:tr h="188832">
                <a:tc>
                  <a:txBody>
                    <a:bodyPr/>
                    <a:lstStyle/>
                    <a:p>
                      <a:pPr algn="l" fontAlgn="b"/>
                      <a:r>
                        <a:rPr lang="sl-SI" sz="1000" b="0" i="0" u="none" strike="noStrike">
                          <a:solidFill>
                            <a:srgbClr val="000000"/>
                          </a:solidFill>
                          <a:effectLst/>
                          <a:latin typeface="Arial" panose="020B0604020202020204" pitchFamily="34" charset="0"/>
                        </a:rPr>
                        <a:t>[RO-RO] Paroseni - Targu Jiu Nord [OPP] / N-1 Sibiu Sud - Mintia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5015,49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858530602"/>
                  </a:ext>
                </a:extLst>
              </a:tr>
              <a:tr h="188832">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2415272,67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82327326"/>
                  </a:ext>
                </a:extLst>
              </a:tr>
              <a:tr h="188832">
                <a:tc>
                  <a:txBody>
                    <a:bodyPr/>
                    <a:lstStyle/>
                    <a:p>
                      <a:pPr algn="l" fontAlgn="b"/>
                      <a:r>
                        <a:rPr lang="nl-NL" sz="1000" b="0" i="0" u="none" strike="noStrike">
                          <a:solidFill>
                            <a:srgbClr val="000000"/>
                          </a:solidFill>
                          <a:effectLst/>
                          <a:latin typeface="Arial" panose="020B0604020202020204" pitchFamily="34" charset="0"/>
                        </a:rPr>
                        <a:t>[NL-NL] Eemshaven-Eemshaven het Hogeland 380 Z [DIR] / N-1 Eemshaven-Meeden-Zwolle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6479586,03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09154454"/>
                  </a:ext>
                </a:extLst>
              </a:tr>
              <a:tr h="188832">
                <a:tc>
                  <a:txBody>
                    <a:bodyPr/>
                    <a:lstStyle/>
                    <a:p>
                      <a:pPr algn="l" fontAlgn="b"/>
                      <a:r>
                        <a:rPr lang="sl-SI" sz="1000" b="0" i="0" u="none" strike="noStrike">
                          <a:solidFill>
                            <a:srgbClr val="000000"/>
                          </a:solidFill>
                          <a:effectLst/>
                          <a:latin typeface="Arial" panose="020B0604020202020204" pitchFamily="34" charset="0"/>
                        </a:rPr>
                        <a:t>[NL-NL] Diemen-Lelystad 380 W [OPP] / N-1 Maasbracht-Eindhoven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5692119,35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94512566"/>
                  </a:ext>
                </a:extLst>
              </a:tr>
              <a:tr h="188832">
                <a:tc>
                  <a:txBody>
                    <a:bodyPr/>
                    <a:lstStyle/>
                    <a:p>
                      <a:pPr algn="l" fontAlgn="b"/>
                      <a:r>
                        <a:rPr lang="sl-SI" sz="1000" b="0" i="0" u="none" strike="noStrike">
                          <a:solidFill>
                            <a:srgbClr val="000000"/>
                          </a:solidFill>
                          <a:effectLst/>
                          <a:latin typeface="Arial" panose="020B0604020202020204" pitchFamily="34" charset="0"/>
                        </a:rPr>
                        <a:t>[AT-AT] Tauern - Tauern TAPST [OPP] / N-1 Westtirol 1 - Westtirol 2 WTRHU41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12894,03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62001033"/>
                  </a:ext>
                </a:extLst>
              </a:tr>
              <a:tr h="188832">
                <a:tc>
                  <a:txBody>
                    <a:bodyPr/>
                    <a:lstStyle/>
                    <a:p>
                      <a:pPr algn="l" fontAlgn="b"/>
                      <a:r>
                        <a:rPr lang="sl-SI" sz="1000" b="0" i="0" u="none" strike="noStrike">
                          <a:solidFill>
                            <a:srgbClr val="000000"/>
                          </a:solidFill>
                          <a:effectLst/>
                          <a:latin typeface="Arial" panose="020B0604020202020204" pitchFamily="34" charset="0"/>
                        </a:rPr>
                        <a:t>[D7-D7] Waldlaubersheim - Weissenthurm SOONWD W [OPP] / N-1 Bacharach - Weissenthurm SOONWD O</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108946,11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384254"/>
                  </a:ext>
                </a:extLst>
              </a:tr>
              <a:tr h="188832">
                <a:tc>
                  <a:txBody>
                    <a:bodyPr/>
                    <a:lstStyle/>
                    <a:p>
                      <a:pPr algn="l" fontAlgn="b"/>
                      <a:r>
                        <a:rPr lang="de-DE" sz="1000" b="0" i="0" u="none" strike="noStrike">
                          <a:solidFill>
                            <a:srgbClr val="000000"/>
                          </a:solidFill>
                          <a:effectLst/>
                          <a:latin typeface="Arial" panose="020B0604020202020204" pitchFamily="34" charset="0"/>
                        </a:rPr>
                        <a:t>[D2-D2] Diele - Doerpen West [DIR] / BASECASE</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22017635,51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6044005"/>
                  </a:ext>
                </a:extLst>
              </a:tr>
              <a:tr h="188832">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Diemen-Lelystad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15150116,55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28540568"/>
                  </a:ext>
                </a:extLst>
              </a:tr>
              <a:tr h="188832">
                <a:tc>
                  <a:txBody>
                    <a:bodyPr/>
                    <a:lstStyle/>
                    <a:p>
                      <a:pPr algn="l" fontAlgn="b"/>
                      <a:r>
                        <a:rPr lang="sl-SI" sz="1000" b="0" i="0" u="none" strike="noStrike">
                          <a:solidFill>
                            <a:srgbClr val="000000"/>
                          </a:solidFill>
                          <a:effectLst/>
                          <a:latin typeface="Arial" panose="020B0604020202020204" pitchFamily="34" charset="0"/>
                        </a:rPr>
                        <a:t>[D2-D2] Diele - Rhede [DIR] / N-1 Gronau - Hanekenfaehr GRONAU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4203295,99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24509262"/>
                  </a:ext>
                </a:extLst>
              </a:tr>
              <a:tr h="188832">
                <a:tc>
                  <a:txBody>
                    <a:bodyPr/>
                    <a:lstStyle/>
                    <a:p>
                      <a:pPr algn="l" fontAlgn="b"/>
                      <a:r>
                        <a:rPr lang="de-DE" sz="1000" b="0" i="0" u="none" strike="noStrike">
                          <a:solidFill>
                            <a:srgbClr val="000000"/>
                          </a:solidFill>
                          <a:effectLst/>
                          <a:latin typeface="Arial" panose="020B0604020202020204" pitchFamily="34" charset="0"/>
                        </a:rPr>
                        <a:t>[D7-D7] Rheinau - Hoheneck KUGELB W [DIR] / N-1 Etzenricht - Schwandorf 457</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201978,42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79443189"/>
                  </a:ext>
                </a:extLst>
              </a:tr>
              <a:tr h="188832">
                <a:tc>
                  <a:txBody>
                    <a:bodyPr/>
                    <a:lstStyle/>
                    <a:p>
                      <a:pPr algn="l" fontAlgn="b"/>
                      <a:r>
                        <a:rPr lang="sl-SI" sz="10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144153256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43612719"/>
                  </a:ext>
                </a:extLst>
              </a:tr>
              <a:tr h="188832">
                <a:tc>
                  <a:txBody>
                    <a:bodyPr/>
                    <a:lstStyle/>
                    <a:p>
                      <a:pPr algn="l" fontAlgn="b"/>
                      <a:r>
                        <a:rPr lang="de-DE" sz="1000" b="0" i="0" u="none" strike="noStrike" dirty="0">
                          <a:solidFill>
                            <a:srgbClr val="000000"/>
                          </a:solidFill>
                          <a:effectLst/>
                          <a:latin typeface="Arial" panose="020B0604020202020204" pitchFamily="34" charset="0"/>
                        </a:rPr>
                        <a:t>[D8-D8] Pasewalk - Vierraden 306 [DIR] / N-1 Hagenwerder - Mikulowa 2</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6879823,08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8268688"/>
                  </a:ext>
                </a:extLst>
              </a:tr>
              <a:tr h="188832">
                <a:tc>
                  <a:txBody>
                    <a:bodyPr/>
                    <a:lstStyle/>
                    <a:p>
                      <a:pPr algn="l" fontAlgn="b"/>
                      <a:r>
                        <a:rPr lang="sl-SI" sz="1000" b="0" i="0" u="none" strike="noStrike">
                          <a:solidFill>
                            <a:srgbClr val="000000"/>
                          </a:solidFill>
                          <a:effectLst/>
                          <a:latin typeface="Arial" panose="020B0604020202020204" pitchFamily="34" charset="0"/>
                        </a:rPr>
                        <a:t>[D7-D7] Bacharach - Weissenthurm SOONWD O [OPP] / N-1 Waldlaubersheim  - Weissenthurm  SOONWD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936795,94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37752933"/>
                  </a:ext>
                </a:extLst>
              </a:tr>
              <a:tr h="188832">
                <a:tc>
                  <a:txBody>
                    <a:bodyPr/>
                    <a:lstStyle/>
                    <a:p>
                      <a:pPr algn="l" fontAlgn="b"/>
                      <a:r>
                        <a:rPr lang="sl-SI" sz="1000" b="0" i="0" u="none" strike="noStrike">
                          <a:solidFill>
                            <a:srgbClr val="000000"/>
                          </a:solidFill>
                          <a:effectLst/>
                          <a:latin typeface="Arial" panose="020B0604020202020204" pitchFamily="34" charset="0"/>
                        </a:rPr>
                        <a:t>[AT-AT] Obersielach - Rosegg 267C [OPP] / N-1 Feistritz - Obersielach 268</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5966,71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74404912"/>
                  </a:ext>
                </a:extLst>
              </a:tr>
              <a:tr h="188832">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22488130,04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16909122"/>
                  </a:ext>
                </a:extLst>
              </a:tr>
              <a:tr h="188832">
                <a:tc>
                  <a:txBody>
                    <a:bodyPr/>
                    <a:lstStyle/>
                    <a:p>
                      <a:pPr algn="l" fontAlgn="b"/>
                      <a:r>
                        <a:rPr lang="sl-SI" sz="1000" b="0" i="0" u="none" strike="noStrike">
                          <a:solidFill>
                            <a:srgbClr val="000000"/>
                          </a:solidFill>
                          <a:effectLst/>
                          <a:latin typeface="Arial" panose="020B0604020202020204" pitchFamily="34" charset="0"/>
                        </a:rPr>
                        <a:t>[NL-NL] Diemen-Lelystad 380 W [OPP] / N-1 Geertruidenberg-Eindhoven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33348830,37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83150244"/>
                  </a:ext>
                </a:extLst>
              </a:tr>
              <a:tr h="188832">
                <a:tc>
                  <a:txBody>
                    <a:bodyPr/>
                    <a:lstStyle/>
                    <a:p>
                      <a:pPr algn="l" fontAlgn="b"/>
                      <a:r>
                        <a:rPr lang="sl-SI" sz="1000" b="0" i="0" u="none" strike="noStrike">
                          <a:solidFill>
                            <a:srgbClr val="000000"/>
                          </a:solidFill>
                          <a:effectLst/>
                          <a:latin typeface="Arial" panose="020B0604020202020204" pitchFamily="34" charset="0"/>
                        </a:rPr>
                        <a:t>[D2-D2] Diele - Rhede [DIR] / N-1 Gronau - Gronau TR 441 E</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36783101,94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44594514"/>
                  </a:ext>
                </a:extLst>
              </a:tr>
              <a:tr h="188832">
                <a:tc>
                  <a:txBody>
                    <a:bodyPr/>
                    <a:lstStyle/>
                    <a:p>
                      <a:pPr algn="l" fontAlgn="b"/>
                      <a:r>
                        <a:rPr lang="sl-SI" sz="1000" b="0" i="0" u="none" strike="noStrike">
                          <a:solidFill>
                            <a:srgbClr val="000000"/>
                          </a:solidFill>
                          <a:effectLst/>
                          <a:latin typeface="Arial" panose="020B0604020202020204" pitchFamily="34" charset="0"/>
                        </a:rPr>
                        <a:t>[AT-AT] St. Peter 2 - Salzburg 455 [OPP] / N-1 St. Peter 2 - Salzburg 456</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13419,46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79979941"/>
                  </a:ext>
                </a:extLst>
              </a:tr>
              <a:tr h="188832">
                <a:tc>
                  <a:txBody>
                    <a:bodyPr/>
                    <a:lstStyle/>
                    <a:p>
                      <a:pPr algn="l" fontAlgn="b"/>
                      <a:r>
                        <a:rPr lang="de-DE" sz="1000" b="0" i="0" u="none" strike="noStrike">
                          <a:solidFill>
                            <a:srgbClr val="000000"/>
                          </a:solidFill>
                          <a:effectLst/>
                          <a:latin typeface="Arial" panose="020B0604020202020204" pitchFamily="34" charset="0"/>
                        </a:rPr>
                        <a:t>[D2-D2] Conneforde - Unterweser GELB [OPP] / N-1 Conneforde - Diele ROT</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31398533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91871581"/>
                  </a:ext>
                </a:extLst>
              </a:tr>
              <a:tr h="188832">
                <a:tc>
                  <a:txBody>
                    <a:bodyPr/>
                    <a:lstStyle/>
                    <a:p>
                      <a:pPr algn="l" fontAlgn="b"/>
                      <a:r>
                        <a:rPr lang="sl-SI" sz="1000" b="0" i="0" u="none" strike="noStrike">
                          <a:solidFill>
                            <a:srgbClr val="000000"/>
                          </a:solidFill>
                          <a:effectLst/>
                          <a:latin typeface="Arial" panose="020B0604020202020204" pitchFamily="34" charset="0"/>
                        </a:rPr>
                        <a:t>[D2-D2] Diele - Doerpen West [DIR] / N-1 Gronau - Hanekenfaehr GRONAU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7461899,4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86842171"/>
                  </a:ext>
                </a:extLst>
              </a:tr>
              <a:tr h="188832">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Diemen-Lelystad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48608743,37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51736865"/>
                  </a:ext>
                </a:extLst>
              </a:tr>
              <a:tr h="188832">
                <a:tc>
                  <a:txBody>
                    <a:bodyPr/>
                    <a:lstStyle/>
                    <a:p>
                      <a:pPr algn="l" fontAlgn="b"/>
                      <a:r>
                        <a:rPr lang="sl-SI" sz="1000" b="0" i="0" u="none" strike="noStrike">
                          <a:solidFill>
                            <a:srgbClr val="000000"/>
                          </a:solidFill>
                          <a:effectLst/>
                          <a:latin typeface="Arial" panose="020B0604020202020204" pitchFamily="34" charset="0"/>
                        </a:rPr>
                        <a:t>[D2-D2] Diele - Rhede [DIR] / N-1 Gronau - Hanekenfaehr GRONAU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144153256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15274506"/>
                  </a:ext>
                </a:extLst>
              </a:tr>
              <a:tr h="188832">
                <a:tc>
                  <a:txBody>
                    <a:bodyPr/>
                    <a:lstStyle/>
                    <a:p>
                      <a:pPr algn="l" fontAlgn="b"/>
                      <a:r>
                        <a:rPr lang="de-DE" sz="1000" b="0" i="0" u="none" strike="noStrike">
                          <a:solidFill>
                            <a:srgbClr val="000000"/>
                          </a:solidFill>
                          <a:effectLst/>
                          <a:latin typeface="Arial" panose="020B0604020202020204" pitchFamily="34" charset="0"/>
                        </a:rPr>
                        <a:t>[D7-D7] Rheinau - Hoheneck KUGELB W [DIR] / N-1 Etzenricht - Schwandorf 457</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1234588,26</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40565808"/>
                  </a:ext>
                </a:extLst>
              </a:tr>
            </a:tbl>
          </a:graphicData>
        </a:graphic>
      </p:graphicFrame>
    </p:spTree>
    <p:extLst>
      <p:ext uri="{BB962C8B-B14F-4D97-AF65-F5344CB8AC3E}">
        <p14:creationId xmlns:p14="http://schemas.microsoft.com/office/powerpoint/2010/main" val="133115968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B935FE8-179F-6029-9CF8-C863700FF575}"/>
              </a:ext>
            </a:extLst>
          </p:cNvPr>
          <p:cNvGraphicFramePr>
            <a:graphicFrameLocks noGrp="1"/>
          </p:cNvGraphicFramePr>
          <p:nvPr>
            <p:extLst>
              <p:ext uri="{D42A27DB-BD31-4B8C-83A1-F6EECF244321}">
                <p14:modId xmlns:p14="http://schemas.microsoft.com/office/powerpoint/2010/main" val="1774110456"/>
              </p:ext>
            </p:extLst>
          </p:nvPr>
        </p:nvGraphicFramePr>
        <p:xfrm>
          <a:off x="560934" y="1079498"/>
          <a:ext cx="8580056" cy="5270496"/>
        </p:xfrm>
        <a:graphic>
          <a:graphicData uri="http://schemas.openxmlformats.org/drawingml/2006/table">
            <a:tbl>
              <a:tblPr/>
              <a:tblGrid>
                <a:gridCol w="6728956">
                  <a:extLst>
                    <a:ext uri="{9D8B030D-6E8A-4147-A177-3AD203B41FA5}">
                      <a16:colId xmlns:a16="http://schemas.microsoft.com/office/drawing/2014/main" val="311932189"/>
                    </a:ext>
                  </a:extLst>
                </a:gridCol>
                <a:gridCol w="1366819">
                  <a:extLst>
                    <a:ext uri="{9D8B030D-6E8A-4147-A177-3AD203B41FA5}">
                      <a16:colId xmlns:a16="http://schemas.microsoft.com/office/drawing/2014/main" val="3006411149"/>
                    </a:ext>
                  </a:extLst>
                </a:gridCol>
                <a:gridCol w="484281">
                  <a:extLst>
                    <a:ext uri="{9D8B030D-6E8A-4147-A177-3AD203B41FA5}">
                      <a16:colId xmlns:a16="http://schemas.microsoft.com/office/drawing/2014/main" val="4274292311"/>
                    </a:ext>
                  </a:extLst>
                </a:gridCol>
              </a:tblGrid>
              <a:tr h="188232">
                <a:tc>
                  <a:txBody>
                    <a:bodyPr/>
                    <a:lstStyle/>
                    <a:p>
                      <a:pPr algn="l" fontAlgn="b"/>
                      <a:r>
                        <a:rPr lang="sl-SI" sz="10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4240,55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53818306"/>
                  </a:ext>
                </a:extLst>
              </a:tr>
              <a:tr h="188232">
                <a:tc>
                  <a:txBody>
                    <a:bodyPr/>
                    <a:lstStyle/>
                    <a:p>
                      <a:pPr algn="l" fontAlgn="b"/>
                      <a:r>
                        <a:rPr lang="pt-BR" sz="1000" b="0" i="0" u="none" strike="noStrike">
                          <a:solidFill>
                            <a:srgbClr val="000000"/>
                          </a:solidFill>
                          <a:effectLst/>
                          <a:latin typeface="Arial" panose="020B0604020202020204" pitchFamily="34" charset="0"/>
                        </a:rPr>
                        <a:t>[HR-SI] 220kV Pehlin - Divaca [OPP] [HR] / N-1 Melina - Divaca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280,93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36001067"/>
                  </a:ext>
                </a:extLst>
              </a:tr>
              <a:tr h="188232">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327,78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253191252"/>
                  </a:ext>
                </a:extLst>
              </a:tr>
              <a:tr h="188232">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459,38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472184012"/>
                  </a:ext>
                </a:extLst>
              </a:tr>
              <a:tr h="188232">
                <a:tc>
                  <a:txBody>
                    <a:bodyPr/>
                    <a:lstStyle/>
                    <a:p>
                      <a:pPr algn="l" fontAlgn="b"/>
                      <a:r>
                        <a:rPr lang="de-DE" sz="1000" b="0" i="0" u="none" strike="noStrike">
                          <a:solidFill>
                            <a:srgbClr val="000000"/>
                          </a:solidFill>
                          <a:effectLst/>
                          <a:latin typeface="Arial" panose="020B0604020202020204" pitchFamily="34" charset="0"/>
                        </a:rPr>
                        <a:t>[D2-D2] Conneforde - Diele WEISS [DIR] / N-1 Conneforde - Diele ROT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1108,58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9822918"/>
                  </a:ext>
                </a:extLst>
              </a:tr>
              <a:tr h="188232">
                <a:tc>
                  <a:txBody>
                    <a:bodyPr/>
                    <a:lstStyle/>
                    <a:p>
                      <a:pPr algn="l" fontAlgn="b"/>
                      <a:r>
                        <a:rPr lang="sl-SI" sz="1000" b="0" i="0" u="none" strike="noStrike">
                          <a:solidFill>
                            <a:srgbClr val="000000"/>
                          </a:solidFill>
                          <a:effectLst/>
                          <a:latin typeface="Arial" panose="020B0604020202020204" pitchFamily="34" charset="0"/>
                        </a:rPr>
                        <a:t>[AT-SI] Kainachtal - Maribor 473 [DIR] [AT] / N-1 Maribor-Kainachtal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2345016"/>
                  </a:ext>
                </a:extLst>
              </a:tr>
              <a:tr h="188232">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388,05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214450567"/>
                  </a:ext>
                </a:extLst>
              </a:tr>
              <a:tr h="188232">
                <a:tc>
                  <a:txBody>
                    <a:bodyPr/>
                    <a:lstStyle/>
                    <a:p>
                      <a:pPr algn="l" fontAlgn="b"/>
                      <a:r>
                        <a:rPr lang="sl-SI" sz="1000" b="0" i="0" u="none" strike="noStrike">
                          <a:solidFill>
                            <a:srgbClr val="000000"/>
                          </a:solidFill>
                          <a:effectLst/>
                          <a:latin typeface="Arial" panose="020B0604020202020204" pitchFamily="34" charset="0"/>
                        </a:rPr>
                        <a:t>[RO-RO] Paroseni - Targu Jiu Nord [OPP] / N-1 Sibiu Sud - Mintia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4240,55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721805452"/>
                  </a:ext>
                </a:extLst>
              </a:tr>
              <a:tr h="188232">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12397271"/>
                  </a:ext>
                </a:extLst>
              </a:tr>
              <a:tr h="188232">
                <a:tc>
                  <a:txBody>
                    <a:bodyPr/>
                    <a:lstStyle/>
                    <a:p>
                      <a:pPr algn="l" fontAlgn="b"/>
                      <a:r>
                        <a:rPr lang="sl-SI" sz="1000" b="0" i="0" u="none" strike="noStrike">
                          <a:solidFill>
                            <a:srgbClr val="000000"/>
                          </a:solidFill>
                          <a:effectLst/>
                          <a:latin typeface="Arial" panose="020B0604020202020204" pitchFamily="34" charset="0"/>
                        </a:rPr>
                        <a:t>[SK-HU] Gabcikovo - Gonyu [OPP] [HU] / N-1 Gabcikovo - Gyor</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3503997465"/>
                  </a:ext>
                </a:extLst>
              </a:tr>
              <a:tr h="188232">
                <a:tc>
                  <a:txBody>
                    <a:bodyPr/>
                    <a:lstStyle/>
                    <a:p>
                      <a:pPr algn="l" fontAlgn="b"/>
                      <a:r>
                        <a:rPr lang="sl-SI" sz="1000" b="0" i="0" u="none" strike="noStrike">
                          <a:solidFill>
                            <a:srgbClr val="000000"/>
                          </a:solidFill>
                          <a:effectLst/>
                          <a:latin typeface="Arial" panose="020B0604020202020204" pitchFamily="34" charset="0"/>
                        </a:rPr>
                        <a:t>[D4-D7] Herbertingen - Tiengen TIENGN N [DIR] [D7] / N-1 Pradella-Y/Punt LN300153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889,62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32263652"/>
                  </a:ext>
                </a:extLst>
              </a:tr>
              <a:tr h="188232">
                <a:tc>
                  <a:txBody>
                    <a:bodyPr/>
                    <a:lstStyle/>
                    <a:p>
                      <a:pPr algn="l" fontAlgn="b"/>
                      <a:r>
                        <a:rPr lang="sl-SI" sz="1000" b="0" i="0" u="none" strike="noStrike">
                          <a:solidFill>
                            <a:srgbClr val="000000"/>
                          </a:solidFill>
                          <a:effectLst/>
                          <a:latin typeface="Arial" panose="020B0604020202020204" pitchFamily="34" charset="0"/>
                        </a:rPr>
                        <a:t>[FR-D7] Vigy - Ensdorf VIGY2 S [DIR] [D7] / N-1 Maasbracht - Van Eyck 380 White/28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343,79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18056222"/>
                  </a:ext>
                </a:extLst>
              </a:tr>
              <a:tr h="188232">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2478,39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05187866"/>
                  </a:ext>
                </a:extLst>
              </a:tr>
              <a:tr h="188232">
                <a:tc>
                  <a:txBody>
                    <a:bodyPr/>
                    <a:lstStyle/>
                    <a:p>
                      <a:pPr algn="l" fontAlgn="b"/>
                      <a:r>
                        <a:rPr lang="de-DE" sz="1000" b="0" i="0" u="none" strike="noStrike">
                          <a:solidFill>
                            <a:srgbClr val="000000"/>
                          </a:solidFill>
                          <a:effectLst/>
                          <a:latin typeface="Arial" panose="020B0604020202020204" pitchFamily="34" charset="0"/>
                        </a:rPr>
                        <a:t>[D7-D7] Rheinau - Hoheneck KUGELB O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643,78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9592910"/>
                  </a:ext>
                </a:extLst>
              </a:tr>
              <a:tr h="188232">
                <a:tc>
                  <a:txBody>
                    <a:bodyPr/>
                    <a:lstStyle/>
                    <a:p>
                      <a:pPr algn="l" fontAlgn="b"/>
                      <a:r>
                        <a:rPr lang="sl-SI" sz="10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4330,73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8101896"/>
                  </a:ext>
                </a:extLst>
              </a:tr>
              <a:tr h="188232">
                <a:tc>
                  <a:txBody>
                    <a:bodyPr/>
                    <a:lstStyle/>
                    <a:p>
                      <a:pPr algn="l" fontAlgn="b"/>
                      <a:r>
                        <a:rPr lang="pt-BR" sz="1000" b="0" i="0" u="none" strike="noStrike">
                          <a:solidFill>
                            <a:srgbClr val="000000"/>
                          </a:solidFill>
                          <a:effectLst/>
                          <a:latin typeface="Arial" panose="020B0604020202020204" pitchFamily="34" charset="0"/>
                        </a:rPr>
                        <a:t>[HR-SI] 220kV Pehlin - Divaca [OPP] [HR] / N-1 Melina - Divaca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1800,14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90839450"/>
                  </a:ext>
                </a:extLst>
              </a:tr>
              <a:tr h="188232">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1966089766"/>
                  </a:ext>
                </a:extLst>
              </a:tr>
              <a:tr h="188232">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2720,77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231825950"/>
                  </a:ext>
                </a:extLst>
              </a:tr>
              <a:tr h="188232">
                <a:tc>
                  <a:txBody>
                    <a:bodyPr/>
                    <a:lstStyle/>
                    <a:p>
                      <a:pPr algn="l" fontAlgn="b"/>
                      <a:r>
                        <a:rPr lang="sl-SI" sz="1000" b="0" i="0" u="none" strike="noStrike">
                          <a:solidFill>
                            <a:srgbClr val="000000"/>
                          </a:solidFill>
                          <a:effectLst/>
                          <a:latin typeface="Arial" panose="020B0604020202020204" pitchFamily="34" charset="0"/>
                        </a:rPr>
                        <a:t>[AT-SI] Kainachtal - Maribor 473 [DIR] [AT]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34489110"/>
                  </a:ext>
                </a:extLst>
              </a:tr>
              <a:tr h="188232">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1882,46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3143827137"/>
                  </a:ext>
                </a:extLst>
              </a:tr>
              <a:tr h="188232">
                <a:tc>
                  <a:txBody>
                    <a:bodyPr/>
                    <a:lstStyle/>
                    <a:p>
                      <a:pPr algn="l" fontAlgn="b"/>
                      <a:r>
                        <a:rPr lang="sl-SI" sz="1000" b="0" i="0" u="none" strike="noStrike">
                          <a:solidFill>
                            <a:srgbClr val="000000"/>
                          </a:solidFill>
                          <a:effectLst/>
                          <a:latin typeface="Arial" panose="020B0604020202020204" pitchFamily="34" charset="0"/>
                        </a:rPr>
                        <a:t>[RO-RO] Paroseni - Targu Jiu Nord [OPP] / N-1 Portile de Fier - Djerdap</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2317,8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436416132"/>
                  </a:ext>
                </a:extLst>
              </a:tr>
              <a:tr h="188232">
                <a:tc>
                  <a:txBody>
                    <a:bodyPr/>
                    <a:lstStyle/>
                    <a:p>
                      <a:pPr algn="l" fontAlgn="b"/>
                      <a:r>
                        <a:rPr lang="de-DE" sz="1000" b="0" i="0" u="none" strike="noStrike">
                          <a:solidFill>
                            <a:srgbClr val="000000"/>
                          </a:solidFill>
                          <a:effectLst/>
                          <a:latin typeface="Arial" panose="020B0604020202020204" pitchFamily="34" charset="0"/>
                        </a:rPr>
                        <a:t>[D8-D8] Lauchstaedt - Vieselbach 471 [DIR] / N-1 Lauchstaedt - Vieselbach 472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4330,73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9814433"/>
                  </a:ext>
                </a:extLst>
              </a:tr>
              <a:tr h="188232">
                <a:tc>
                  <a:txBody>
                    <a:bodyPr/>
                    <a:lstStyle/>
                    <a:p>
                      <a:pPr algn="l" fontAlgn="b"/>
                      <a:r>
                        <a:rPr lang="sl-SI" sz="1000" b="0" i="0" u="none" strike="noStrike">
                          <a:solidFill>
                            <a:srgbClr val="000000"/>
                          </a:solidFill>
                          <a:effectLst/>
                          <a:latin typeface="Arial" panose="020B0604020202020204" pitchFamily="34" charset="0"/>
                        </a:rPr>
                        <a:t>[D4-CH] Kuehmoos - Laufenburg rt (Murg) [DIR] [D4] / N-1 Kuehmoos - Laufenburg br (Heimbach)</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3950,52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6631157"/>
                  </a:ext>
                </a:extLst>
              </a:tr>
              <a:tr h="188232">
                <a:tc>
                  <a:txBody>
                    <a:bodyPr/>
                    <a:lstStyle/>
                    <a:p>
                      <a:pPr algn="l" fontAlgn="b"/>
                      <a:r>
                        <a:rPr lang="de-DE" sz="1000" b="0" i="0" u="none" strike="noStrike">
                          <a:solidFill>
                            <a:srgbClr val="000000"/>
                          </a:solidFill>
                          <a:effectLst/>
                          <a:latin typeface="Arial" panose="020B0604020202020204" pitchFamily="34" charset="0"/>
                        </a:rPr>
                        <a:t>[D4-D7] Daxlanden - Weingarten GERMHM S [OPP] [D7] / N-1 Grafenrheinfeld - Stalldorf rt (416)</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401,02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91708917"/>
                  </a:ext>
                </a:extLst>
              </a:tr>
              <a:tr h="188232">
                <a:tc>
                  <a:txBody>
                    <a:bodyPr/>
                    <a:lstStyle/>
                    <a:p>
                      <a:pPr algn="l" fontAlgn="b"/>
                      <a:r>
                        <a:rPr lang="sl-SI" sz="1000" b="0" i="0" u="none" strike="noStrike">
                          <a:solidFill>
                            <a:srgbClr val="000000"/>
                          </a:solidFill>
                          <a:effectLst/>
                          <a:latin typeface="Arial" panose="020B0604020202020204" pitchFamily="34" charset="0"/>
                        </a:rPr>
                        <a:t>[D4-FR] Eichstetten - Muhlbach rt [OPP] [D4]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474,38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09491772"/>
                  </a:ext>
                </a:extLst>
              </a:tr>
              <a:tr h="188232">
                <a:tc>
                  <a:txBody>
                    <a:bodyPr/>
                    <a:lstStyle/>
                    <a:p>
                      <a:pPr algn="l" fontAlgn="b"/>
                      <a:r>
                        <a:rPr lang="sl-SI" sz="1000" b="0" i="0" u="none" strike="noStrike">
                          <a:solidFill>
                            <a:srgbClr val="000000"/>
                          </a:solidFill>
                          <a:effectLst/>
                          <a:latin typeface="Arial" panose="020B0604020202020204" pitchFamily="34" charset="0"/>
                        </a:rPr>
                        <a:t>[D2-D4] Grafenrheinfeld - Stalldorf rt [OPP] [D4]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662,89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1085047"/>
                  </a:ext>
                </a:extLst>
              </a:tr>
              <a:tr h="188232">
                <a:tc>
                  <a:txBody>
                    <a:bodyPr/>
                    <a:lstStyle/>
                    <a:p>
                      <a:pPr algn="l" fontAlgn="b"/>
                      <a:r>
                        <a:rPr lang="sl-SI" sz="1000" b="0" i="0" u="none" strike="noStrike">
                          <a:solidFill>
                            <a:srgbClr val="000000"/>
                          </a:solidFill>
                          <a:effectLst/>
                          <a:latin typeface="Arial" panose="020B0604020202020204" pitchFamily="34" charset="0"/>
                        </a:rPr>
                        <a:t>[D2-D7] Ohlensehlen - Y St.Huelfe DUEMM S1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1575,56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02552203"/>
                  </a:ext>
                </a:extLst>
              </a:tr>
              <a:tr h="188232">
                <a:tc>
                  <a:txBody>
                    <a:bodyPr/>
                    <a:lstStyle/>
                    <a:p>
                      <a:pPr algn="l" fontAlgn="b"/>
                      <a:r>
                        <a:rPr lang="sl-SI" sz="1000" b="0" i="0" u="none" strike="noStrike">
                          <a:solidFill>
                            <a:srgbClr val="000000"/>
                          </a:solidFill>
                          <a:effectLst/>
                          <a:latin typeface="Arial" panose="020B0604020202020204" pitchFamily="34" charset="0"/>
                        </a:rPr>
                        <a:t>[FR-D7] Vigy - Ensdorf VIGY2 S [DIR] [D7] / N-1 Achene - Gramme 380.10</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379,42</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222227"/>
                  </a:ext>
                </a:extLst>
              </a:tr>
            </a:tbl>
          </a:graphicData>
        </a:graphic>
      </p:graphicFrame>
    </p:spTree>
    <p:extLst>
      <p:ext uri="{BB962C8B-B14F-4D97-AF65-F5344CB8AC3E}">
        <p14:creationId xmlns:p14="http://schemas.microsoft.com/office/powerpoint/2010/main" val="190693157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CDB0875-5FC9-2935-1475-018AEEEC91BD}"/>
              </a:ext>
            </a:extLst>
          </p:cNvPr>
          <p:cNvGraphicFramePr>
            <a:graphicFrameLocks noGrp="1"/>
          </p:cNvGraphicFramePr>
          <p:nvPr>
            <p:extLst>
              <p:ext uri="{D42A27DB-BD31-4B8C-83A1-F6EECF244321}">
                <p14:modId xmlns:p14="http://schemas.microsoft.com/office/powerpoint/2010/main" val="3858111721"/>
              </p:ext>
            </p:extLst>
          </p:nvPr>
        </p:nvGraphicFramePr>
        <p:xfrm>
          <a:off x="635000" y="1079499"/>
          <a:ext cx="8505990" cy="5113836"/>
        </p:xfrm>
        <a:graphic>
          <a:graphicData uri="http://schemas.openxmlformats.org/drawingml/2006/table">
            <a:tbl>
              <a:tblPr/>
              <a:tblGrid>
                <a:gridCol w="6670869">
                  <a:extLst>
                    <a:ext uri="{9D8B030D-6E8A-4147-A177-3AD203B41FA5}">
                      <a16:colId xmlns:a16="http://schemas.microsoft.com/office/drawing/2014/main" val="3060488919"/>
                    </a:ext>
                  </a:extLst>
                </a:gridCol>
                <a:gridCol w="1355020">
                  <a:extLst>
                    <a:ext uri="{9D8B030D-6E8A-4147-A177-3AD203B41FA5}">
                      <a16:colId xmlns:a16="http://schemas.microsoft.com/office/drawing/2014/main" val="631029902"/>
                    </a:ext>
                  </a:extLst>
                </a:gridCol>
                <a:gridCol w="480101">
                  <a:extLst>
                    <a:ext uri="{9D8B030D-6E8A-4147-A177-3AD203B41FA5}">
                      <a16:colId xmlns:a16="http://schemas.microsoft.com/office/drawing/2014/main" val="2443408324"/>
                    </a:ext>
                  </a:extLst>
                </a:gridCol>
              </a:tblGrid>
              <a:tr h="182637">
                <a:tc>
                  <a:txBody>
                    <a:bodyPr/>
                    <a:lstStyle/>
                    <a:p>
                      <a:pPr algn="l" fontAlgn="b"/>
                      <a:r>
                        <a:rPr lang="sl-SI" sz="10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6787,92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18079436"/>
                  </a:ext>
                </a:extLst>
              </a:tr>
              <a:tr h="182637">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786,88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4310221"/>
                  </a:ext>
                </a:extLst>
              </a:tr>
              <a:tr h="182637">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280377482"/>
                  </a:ext>
                </a:extLst>
              </a:tr>
              <a:tr h="182637">
                <a:tc>
                  <a:txBody>
                    <a:bodyPr/>
                    <a:lstStyle/>
                    <a:p>
                      <a:pPr algn="l" fontAlgn="b"/>
                      <a:r>
                        <a:rPr lang="sl-SI" sz="1000" b="0" i="0" u="none" strike="noStrike">
                          <a:solidFill>
                            <a:srgbClr val="000000"/>
                          </a:solidFill>
                          <a:effectLst/>
                          <a:latin typeface="Arial" panose="020B0604020202020204" pitchFamily="34" charset="0"/>
                        </a:rPr>
                        <a:t>[AT-HU] Zurndorf - Gyoer 439B [DIR] [AT] / N-1 Szombathely - Zurndorf</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758,18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2545185256"/>
                  </a:ext>
                </a:extLst>
              </a:tr>
              <a:tr h="182637">
                <a:tc>
                  <a:txBody>
                    <a:bodyPr/>
                    <a:lstStyle/>
                    <a:p>
                      <a:pPr algn="l" fontAlgn="b"/>
                      <a:r>
                        <a:rPr lang="nb-NO" sz="1000" b="0" i="0" u="none" strike="noStrike">
                          <a:solidFill>
                            <a:srgbClr val="000000"/>
                          </a:solidFill>
                          <a:effectLst/>
                          <a:latin typeface="Arial" panose="020B0604020202020204" pitchFamily="34" charset="0"/>
                        </a:rPr>
                        <a:t>[AT-SI] Obersielach - Podlog 247 [DIR] [AT]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273,63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8980304"/>
                  </a:ext>
                </a:extLst>
              </a:tr>
              <a:tr h="182637">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1621,31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8644790"/>
                  </a:ext>
                </a:extLst>
              </a:tr>
              <a:tr h="182637">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1398,25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5437649"/>
                  </a:ext>
                </a:extLst>
              </a:tr>
              <a:tr h="182637">
                <a:tc>
                  <a:txBody>
                    <a:bodyPr/>
                    <a:lstStyle/>
                    <a:p>
                      <a:pPr algn="l" fontAlgn="b"/>
                      <a:r>
                        <a:rPr lang="sl-SI" sz="1000" b="0" i="0" u="none" strike="noStrike">
                          <a:solidFill>
                            <a:srgbClr val="000000"/>
                          </a:solidFill>
                          <a:effectLst/>
                          <a:latin typeface="Arial" panose="020B0604020202020204" pitchFamily="34" charset="0"/>
                        </a:rPr>
                        <a:t>[D2-D2] Conneforde - Unterweser GELB [OPP] / N-1 Hanekenfaehr - Doerpen West EMSLD WB</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1133,32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48656715"/>
                  </a:ext>
                </a:extLst>
              </a:tr>
              <a:tr h="182637">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6787,92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128740274"/>
                  </a:ext>
                </a:extLst>
              </a:tr>
              <a:tr h="182637">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1161,79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823798873"/>
                  </a:ext>
                </a:extLst>
              </a:tr>
              <a:tr h="182637">
                <a:tc>
                  <a:txBody>
                    <a:bodyPr/>
                    <a:lstStyle/>
                    <a:p>
                      <a:pPr algn="l" fontAlgn="b"/>
                      <a:r>
                        <a:rPr lang="sl-SI" sz="1000" b="0" i="0" u="none" strike="noStrike">
                          <a:solidFill>
                            <a:srgbClr val="000000"/>
                          </a:solidFill>
                          <a:effectLst/>
                          <a:latin typeface="Arial" panose="020B0604020202020204" pitchFamily="34" charset="0"/>
                        </a:rPr>
                        <a:t>[D4-CH] Kuehmoos - Laufenburg rt (Murg) [DIR] [D4] / N-1 Kuehmoos - Laufenburg br (Heimbach)</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2554,95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695552878"/>
                  </a:ext>
                </a:extLst>
              </a:tr>
              <a:tr h="182637">
                <a:tc>
                  <a:txBody>
                    <a:bodyPr/>
                    <a:lstStyle/>
                    <a:p>
                      <a:pPr algn="l" fontAlgn="b"/>
                      <a:r>
                        <a:rPr lang="de-DE" sz="1000" b="0" i="0" u="none" strike="noStrike">
                          <a:solidFill>
                            <a:srgbClr val="000000"/>
                          </a:solidFill>
                          <a:effectLst/>
                          <a:latin typeface="Arial" panose="020B0604020202020204" pitchFamily="34" charset="0"/>
                        </a:rPr>
                        <a:t>[D2-D7] Oberbachern - Meitingen OBACHE S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2494,84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6182817"/>
                  </a:ext>
                </a:extLst>
              </a:tr>
              <a:tr h="182637">
                <a:tc>
                  <a:txBody>
                    <a:bodyPr/>
                    <a:lstStyle/>
                    <a:p>
                      <a:pPr algn="l" fontAlgn="b"/>
                      <a:r>
                        <a:rPr lang="sl-SI" sz="1000" b="0" i="0" u="none" strike="noStrike">
                          <a:solidFill>
                            <a:srgbClr val="000000"/>
                          </a:solidFill>
                          <a:effectLst/>
                          <a:latin typeface="Arial" panose="020B0604020202020204" pitchFamily="34" charset="0"/>
                        </a:rPr>
                        <a:t>[D7-D7] Ensdorf - Uchtelfangen TAUBNT N [DIR] / N-1 Ensdorf - Vigy VIGY2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386,43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45293767"/>
                  </a:ext>
                </a:extLst>
              </a:tr>
              <a:tr h="182637">
                <a:tc>
                  <a:txBody>
                    <a:bodyPr/>
                    <a:lstStyle/>
                    <a:p>
                      <a:pPr algn="l" fontAlgn="b"/>
                      <a:r>
                        <a:rPr lang="sl-SI" sz="1000" b="0" i="0" u="none" strike="noStrike">
                          <a:solidFill>
                            <a:srgbClr val="000000"/>
                          </a:solidFill>
                          <a:effectLst/>
                          <a:latin typeface="Arial" panose="020B0604020202020204" pitchFamily="34" charset="0"/>
                        </a:rPr>
                        <a:t>[D7-D7] Ensdorf - Uchtelfangen TAUBNT S [DIR] / N-1 Maasbracht - Van Eyck 380 White/28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086591"/>
                  </a:ext>
                </a:extLst>
              </a:tr>
              <a:tr h="182637">
                <a:tc>
                  <a:txBody>
                    <a:bodyPr/>
                    <a:lstStyle/>
                    <a:p>
                      <a:pPr algn="l" fontAlgn="b"/>
                      <a:r>
                        <a:rPr lang="sl-SI" sz="10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6835,14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92016895"/>
                  </a:ext>
                </a:extLst>
              </a:tr>
              <a:tr h="182637">
                <a:tc>
                  <a:txBody>
                    <a:bodyPr/>
                    <a:lstStyle/>
                    <a:p>
                      <a:pPr algn="l" fontAlgn="b"/>
                      <a:r>
                        <a:rPr lang="sl-SI" sz="1000" b="0" i="0" u="none" strike="noStrike">
                          <a:solidFill>
                            <a:srgbClr val="000000"/>
                          </a:solidFill>
                          <a:effectLst/>
                          <a:latin typeface="Arial" panose="020B0604020202020204" pitchFamily="34" charset="0"/>
                        </a:rPr>
                        <a:t>[AT-HU] Neusiedl - Gyoer 246B [OPP] [AT] / N-1 Gyor - Wien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483,09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20152058"/>
                  </a:ext>
                </a:extLst>
              </a:tr>
              <a:tr h="182637">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853,79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240792326"/>
                  </a:ext>
                </a:extLst>
              </a:tr>
              <a:tr h="182637">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285,36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125047717"/>
                  </a:ext>
                </a:extLst>
              </a:tr>
              <a:tr h="182637">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155,34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831639034"/>
                  </a:ext>
                </a:extLst>
              </a:tr>
              <a:tr h="182637">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2348,46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7388805"/>
                  </a:ext>
                </a:extLst>
              </a:tr>
              <a:tr h="182637">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795,97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148963096"/>
                  </a:ext>
                </a:extLst>
              </a:tr>
              <a:tr h="182637">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2419,48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70792626"/>
                  </a:ext>
                </a:extLst>
              </a:tr>
              <a:tr h="182637">
                <a:tc>
                  <a:txBody>
                    <a:bodyPr/>
                    <a:lstStyle/>
                    <a:p>
                      <a:pPr algn="l" fontAlgn="b"/>
                      <a:r>
                        <a:rPr lang="de-DE" sz="1000" b="0" i="0" u="none" strike="noStrike">
                          <a:solidFill>
                            <a:srgbClr val="000000"/>
                          </a:solidFill>
                          <a:effectLst/>
                          <a:latin typeface="Arial" panose="020B0604020202020204" pitchFamily="34" charset="0"/>
                        </a:rPr>
                        <a:t>[D2-D2] Conneforde - Unterweser GELB [OPP]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2908,37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765097799"/>
                  </a:ext>
                </a:extLst>
              </a:tr>
              <a:tr h="182637">
                <a:tc>
                  <a:txBody>
                    <a:bodyPr/>
                    <a:lstStyle/>
                    <a:p>
                      <a:pPr algn="l" fontAlgn="b"/>
                      <a:r>
                        <a:rPr lang="sl-SI" sz="1000" b="0" i="0" u="none" strike="noStrike">
                          <a:solidFill>
                            <a:srgbClr val="000000"/>
                          </a:solidFill>
                          <a:effectLst/>
                          <a:latin typeface="Arial" panose="020B0604020202020204" pitchFamily="34" charset="0"/>
                        </a:rPr>
                        <a:t>[RO-RO] Urechesti - Targu Jiu Nord [DIR] / N-1 Sibiu Sud - Mintia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6835,14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943855592"/>
                  </a:ext>
                </a:extLst>
              </a:tr>
              <a:tr h="182637">
                <a:tc>
                  <a:txBody>
                    <a:bodyPr/>
                    <a:lstStyle/>
                    <a:p>
                      <a:pPr algn="l" fontAlgn="b"/>
                      <a:r>
                        <a:rPr lang="sl-SI" sz="1000" b="0" i="0" u="none" strike="noStrike">
                          <a:solidFill>
                            <a:srgbClr val="000000"/>
                          </a:solidFill>
                          <a:effectLst/>
                          <a:latin typeface="Arial" panose="020B0604020202020204" pitchFamily="34" charset="0"/>
                        </a:rPr>
                        <a:t>[FR-D7] Vigy - Ensdorf VIGY2 S [DIR] [D7] / N-1 Maasbracht - Van Eyck 380 White/28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917016170"/>
                  </a:ext>
                </a:extLst>
              </a:tr>
              <a:tr h="182637">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664,98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230742508"/>
                  </a:ext>
                </a:extLst>
              </a:tr>
              <a:tr h="182637">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340,41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9973876"/>
                  </a:ext>
                </a:extLst>
              </a:tr>
              <a:tr h="182637">
                <a:tc>
                  <a:txBody>
                    <a:bodyPr/>
                    <a:lstStyle/>
                    <a:p>
                      <a:pPr algn="l" fontAlgn="b"/>
                      <a:r>
                        <a:rPr lang="de-DE" sz="1000" b="0" i="0" u="none" strike="noStrike">
                          <a:solidFill>
                            <a:srgbClr val="000000"/>
                          </a:solidFill>
                          <a:effectLst/>
                          <a:latin typeface="Arial" panose="020B0604020202020204" pitchFamily="34" charset="0"/>
                        </a:rPr>
                        <a:t>[NL-D7] Maasbracht - Oberzier SELFK WS [DIR] [D7] / N-1 Oberzier - Siersdorf KIRCHB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54,18</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98264677"/>
                  </a:ext>
                </a:extLst>
              </a:tr>
            </a:tbl>
          </a:graphicData>
        </a:graphic>
      </p:graphicFrame>
    </p:spTree>
    <p:extLst>
      <p:ext uri="{BB962C8B-B14F-4D97-AF65-F5344CB8AC3E}">
        <p14:creationId xmlns:p14="http://schemas.microsoft.com/office/powerpoint/2010/main" val="282350183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B19EC76-AD77-D491-B680-42467016230D}"/>
              </a:ext>
            </a:extLst>
          </p:cNvPr>
          <p:cNvGraphicFramePr>
            <a:graphicFrameLocks noGrp="1"/>
          </p:cNvGraphicFramePr>
          <p:nvPr/>
        </p:nvGraphicFramePr>
        <p:xfrm>
          <a:off x="938048" y="1079499"/>
          <a:ext cx="8202942" cy="4351340"/>
        </p:xfrm>
        <a:graphic>
          <a:graphicData uri="http://schemas.openxmlformats.org/drawingml/2006/table">
            <a:tbl>
              <a:tblPr/>
              <a:tblGrid>
                <a:gridCol w="6433202">
                  <a:extLst>
                    <a:ext uri="{9D8B030D-6E8A-4147-A177-3AD203B41FA5}">
                      <a16:colId xmlns:a16="http://schemas.microsoft.com/office/drawing/2014/main" val="2387854799"/>
                    </a:ext>
                  </a:extLst>
                </a:gridCol>
                <a:gridCol w="1306744">
                  <a:extLst>
                    <a:ext uri="{9D8B030D-6E8A-4147-A177-3AD203B41FA5}">
                      <a16:colId xmlns:a16="http://schemas.microsoft.com/office/drawing/2014/main" val="1043347629"/>
                    </a:ext>
                  </a:extLst>
                </a:gridCol>
                <a:gridCol w="462996">
                  <a:extLst>
                    <a:ext uri="{9D8B030D-6E8A-4147-A177-3AD203B41FA5}">
                      <a16:colId xmlns:a16="http://schemas.microsoft.com/office/drawing/2014/main" val="3568021031"/>
                    </a:ext>
                  </a:extLst>
                </a:gridCol>
              </a:tblGrid>
              <a:tr h="155405">
                <a:tc>
                  <a:txBody>
                    <a:bodyPr/>
                    <a:lstStyle/>
                    <a:p>
                      <a:pPr algn="l" fontAlgn="b"/>
                      <a:r>
                        <a:rPr lang="sl-SI"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8606,59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9420535"/>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6794334"/>
                  </a:ext>
                </a:extLst>
              </a:tr>
              <a:tr h="155405">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424765978"/>
                  </a:ext>
                </a:extLst>
              </a:tr>
              <a:tr h="155405">
                <a:tc>
                  <a:txBody>
                    <a:bodyPr/>
                    <a:lstStyle/>
                    <a:p>
                      <a:pPr algn="l" fontAlgn="b"/>
                      <a:r>
                        <a:rPr lang="pl-PL" sz="1000" b="0" i="0" u="none" strike="noStrike">
                          <a:solidFill>
                            <a:srgbClr val="000000"/>
                          </a:solidFill>
                          <a:effectLst/>
                          <a:latin typeface="Arial" panose="020B0604020202020204" pitchFamily="34" charset="0"/>
                        </a:rPr>
                        <a:t>[AT-SI] Obersielach - Podlog 247 [DIR] [AT] / N-1 Obersielach - Obersielach OSRHU41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8606,59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5315038"/>
                  </a:ext>
                </a:extLst>
              </a:tr>
              <a:tr h="155405">
                <a:tc>
                  <a:txBody>
                    <a:bodyPr/>
                    <a:lstStyle/>
                    <a:p>
                      <a:pPr algn="l" fontAlgn="b"/>
                      <a:r>
                        <a:rPr lang="sl-SI" sz="1000" b="0" i="0" u="none" strike="noStrike">
                          <a:solidFill>
                            <a:srgbClr val="000000"/>
                          </a:solidFill>
                          <a:effectLst/>
                          <a:latin typeface="Arial" panose="020B0604020202020204" pitchFamily="34" charset="0"/>
                        </a:rPr>
                        <a:t>[RO-RO] Paroseni - Targu Jiu Nord [OPP] / N-1 Sibiu Sud - Mintia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1024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525396178"/>
                  </a:ext>
                </a:extLst>
              </a:tr>
              <a:tr h="155405">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1499,48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79124390"/>
                  </a:ext>
                </a:extLst>
              </a:tr>
              <a:tr h="155405">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449478214"/>
                  </a:ext>
                </a:extLst>
              </a:tr>
              <a:tr h="155405">
                <a:tc>
                  <a:txBody>
                    <a:bodyPr/>
                    <a:lstStyle/>
                    <a:p>
                      <a:pPr algn="l" fontAlgn="b"/>
                      <a:r>
                        <a:rPr lang="sl-SI" sz="1000" b="0" i="0" u="none" strike="noStrike">
                          <a:solidFill>
                            <a:srgbClr val="000000"/>
                          </a:solidFill>
                          <a:effectLst/>
                          <a:latin typeface="Arial" panose="020B0604020202020204" pitchFamily="34" charset="0"/>
                        </a:rPr>
                        <a:t>[NL-D7] Maasbracht - Oberzier SELFK WS [DIR] [D7] / N-1 Maasbracht - Siersdorf SELFK SW/Z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102108569"/>
                  </a:ext>
                </a:extLst>
              </a:tr>
              <a:tr h="155405">
                <a:tc>
                  <a:txBody>
                    <a:bodyPr/>
                    <a:lstStyle/>
                    <a:p>
                      <a:pPr algn="l" fontAlgn="b"/>
                      <a:r>
                        <a:rPr lang="sl-SI" sz="1000" b="0" i="0" u="none" strike="noStrike">
                          <a:solidFill>
                            <a:srgbClr val="000000"/>
                          </a:solidFill>
                          <a:effectLst/>
                          <a:latin typeface="Arial" panose="020B0604020202020204" pitchFamily="34" charset="0"/>
                        </a:rPr>
                        <a:t>[AT-AT] Westtirol 1 - Westtirol 2 WTRHU41 [OPP] / N-1 Westtirol - Voehringen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1769,4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6912050"/>
                  </a:ext>
                </a:extLst>
              </a:tr>
              <a:tr h="155405">
                <a:tc>
                  <a:txBody>
                    <a:bodyPr/>
                    <a:lstStyle/>
                    <a:p>
                      <a:pPr algn="l" fontAlgn="b"/>
                      <a:r>
                        <a:rPr lang="sl-SI" sz="1000" b="0" i="0" u="none" strike="noStrike">
                          <a:solidFill>
                            <a:srgbClr val="000000"/>
                          </a:solidFill>
                          <a:effectLst/>
                          <a:latin typeface="Arial" panose="020B0604020202020204" pitchFamily="34" charset="0"/>
                        </a:rPr>
                        <a:t>[AT-SI] Obersielach - Podlog 247 [OPP] [AT] / N-1 Kainachtal - Obersielach 471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8563,04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008077555"/>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2102100155"/>
                  </a:ext>
                </a:extLst>
              </a:tr>
              <a:tr h="155405">
                <a:tc>
                  <a:txBody>
                    <a:bodyPr/>
                    <a:lstStyle/>
                    <a:p>
                      <a:pPr algn="l" fontAlgn="b"/>
                      <a:r>
                        <a:rPr lang="sl-SI" sz="1000" b="0" i="0" u="none" strike="noStrike">
                          <a:solidFill>
                            <a:srgbClr val="000000"/>
                          </a:solidFill>
                          <a:effectLst/>
                          <a:latin typeface="Arial" panose="020B0604020202020204" pitchFamily="34" charset="0"/>
                        </a:rPr>
                        <a:t>[AT-HU] Zurndorf - Gyoer 439B [DIR] [AT]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375,62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506299702"/>
                  </a:ext>
                </a:extLst>
              </a:tr>
              <a:tr h="155405">
                <a:tc>
                  <a:txBody>
                    <a:bodyPr/>
                    <a:lstStyle/>
                    <a:p>
                      <a:pPr algn="l" fontAlgn="b"/>
                      <a:r>
                        <a:rPr lang="de-DE" sz="1000" b="0" i="0" u="none" strike="noStrike">
                          <a:solidFill>
                            <a:srgbClr val="000000"/>
                          </a:solidFill>
                          <a:effectLst/>
                          <a:latin typeface="Arial" panose="020B0604020202020204" pitchFamily="34" charset="0"/>
                        </a:rPr>
                        <a:t>[D2-D2] Conneforde - Unterweser GELB [OPP] / N-1 Elsfleth West - Unterweser ROT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3082,78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57487879"/>
                  </a:ext>
                </a:extLst>
              </a:tr>
              <a:tr h="155405">
                <a:tc>
                  <a:txBody>
                    <a:bodyPr/>
                    <a:lstStyle/>
                    <a:p>
                      <a:pPr algn="l" fontAlgn="b"/>
                      <a:r>
                        <a:rPr lang="it-IT" sz="1000" b="0" i="0" u="none" strike="noStrike">
                          <a:solidFill>
                            <a:srgbClr val="000000"/>
                          </a:solidFill>
                          <a:effectLst/>
                          <a:latin typeface="Arial" panose="020B0604020202020204" pitchFamily="34" charset="0"/>
                        </a:rPr>
                        <a:t>[AT-D7] Westtirol - Leupolz FUESSN O [OPP] [D7] / N-1 Lavorgo - Musignano LN300031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8233,4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11504045"/>
                  </a:ext>
                </a:extLst>
              </a:tr>
              <a:tr h="155405">
                <a:tc>
                  <a:txBody>
                    <a:bodyPr/>
                    <a:lstStyle/>
                    <a:p>
                      <a:pPr algn="l" fontAlgn="b"/>
                      <a:r>
                        <a:rPr lang="sl-SI" sz="10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12909,16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06183904"/>
                  </a:ext>
                </a:extLst>
              </a:tr>
              <a:tr h="155405">
                <a:tc>
                  <a:txBody>
                    <a:bodyPr/>
                    <a:lstStyle/>
                    <a:p>
                      <a:pPr algn="l" fontAlgn="b"/>
                      <a:r>
                        <a:rPr lang="sl-SI" sz="1000" b="0" i="0" u="none" strike="noStrike">
                          <a:solidFill>
                            <a:srgbClr val="000000"/>
                          </a:solidFill>
                          <a:effectLst/>
                          <a:latin typeface="Arial" panose="020B0604020202020204" pitchFamily="34" charset="0"/>
                        </a:rPr>
                        <a:t>[AT-HU] Neusiedl - Gyoer 246B [OPP] [AT] / N-1 Gyor - Wien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3363,24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115834"/>
                  </a:ext>
                </a:extLst>
              </a:tr>
              <a:tr h="155405">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890,56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014645287"/>
                  </a:ext>
                </a:extLst>
              </a:tr>
              <a:tr h="155405">
                <a:tc>
                  <a:txBody>
                    <a:bodyPr/>
                    <a:lstStyle/>
                    <a:p>
                      <a:pPr algn="l" fontAlgn="b"/>
                      <a:r>
                        <a:rPr lang="en-US" sz="1000" b="0" i="0" u="none" strike="noStrike">
                          <a:solidFill>
                            <a:srgbClr val="000000"/>
                          </a:solidFill>
                          <a:effectLst/>
                          <a:latin typeface="Arial" panose="020B0604020202020204" pitchFamily="34" charset="0"/>
                        </a:rPr>
                        <a:t>[AT-AT] Westtirol 1 - Westtirol 2 WTRHU41 [OPP] / N-1 Westtirol - Zell 275</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1189,8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47993734"/>
                  </a:ext>
                </a:extLst>
              </a:tr>
              <a:tr h="155405">
                <a:tc>
                  <a:txBody>
                    <a:bodyPr/>
                    <a:lstStyle/>
                    <a:p>
                      <a:pPr algn="l" fontAlgn="b"/>
                      <a:r>
                        <a:rPr lang="de-DE" sz="1000" b="0" i="0" u="none" strike="noStrike">
                          <a:solidFill>
                            <a:srgbClr val="000000"/>
                          </a:solidFill>
                          <a:effectLst/>
                          <a:latin typeface="Arial" panose="020B0604020202020204" pitchFamily="34" charset="0"/>
                        </a:rPr>
                        <a:t>[D2-D2] Diele - Doerpen West [DIR] / N-1 Diele - Rhede -Doerpen West SCHWARZ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5858,52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22568875"/>
                  </a:ext>
                </a:extLst>
              </a:tr>
              <a:tr h="155405">
                <a:tc>
                  <a:txBody>
                    <a:bodyPr/>
                    <a:lstStyle/>
                    <a:p>
                      <a:pPr algn="l" fontAlgn="b"/>
                      <a:r>
                        <a:rPr lang="sl-SI" sz="1000" b="0" i="0" u="none" strike="noStrike">
                          <a:solidFill>
                            <a:srgbClr val="000000"/>
                          </a:solidFill>
                          <a:effectLst/>
                          <a:latin typeface="Arial" panose="020B0604020202020204" pitchFamily="34" charset="0"/>
                        </a:rPr>
                        <a:t>[AT-D2] St. Peter 2 - Pleinting 258 [DIR] [AT] / N-1 Pleinting - Pirach 257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4347,36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1027131942"/>
                  </a:ext>
                </a:extLst>
              </a:tr>
              <a:tr h="155405">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1311,52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2102643842"/>
                  </a:ext>
                </a:extLst>
              </a:tr>
              <a:tr h="155405">
                <a:tc>
                  <a:txBody>
                    <a:bodyPr/>
                    <a:lstStyle/>
                    <a:p>
                      <a:pPr algn="l" fontAlgn="b"/>
                      <a:r>
                        <a:rPr lang="sl-SI" sz="1000" b="0" i="0" u="none" strike="noStrike">
                          <a:solidFill>
                            <a:srgbClr val="000000"/>
                          </a:solidFill>
                          <a:effectLst/>
                          <a:latin typeface="Arial" panose="020B0604020202020204" pitchFamily="34" charset="0"/>
                        </a:rPr>
                        <a:t>[NL-NL] Diemen-Lelystad 380 W [OPP] / N-1 Krimpen a/d IJssel-Geertruidenberg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11923,69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47572821"/>
                  </a:ext>
                </a:extLst>
              </a:tr>
              <a:tr h="155405">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1363,04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849452902"/>
                  </a:ext>
                </a:extLst>
              </a:tr>
              <a:tr h="155405">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5024,78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672296478"/>
                  </a:ext>
                </a:extLst>
              </a:tr>
              <a:tr h="155405">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1650,75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947126183"/>
                  </a:ext>
                </a:extLst>
              </a:tr>
              <a:tr h="155405">
                <a:tc>
                  <a:txBody>
                    <a:bodyPr/>
                    <a:lstStyle/>
                    <a:p>
                      <a:pPr algn="l" fontAlgn="b"/>
                      <a:r>
                        <a:rPr lang="de-DE" sz="1000" b="0" i="0" u="none" strike="noStrike">
                          <a:solidFill>
                            <a:srgbClr val="000000"/>
                          </a:solidFill>
                          <a:effectLst/>
                          <a:latin typeface="Arial" panose="020B0604020202020204" pitchFamily="34" charset="0"/>
                        </a:rPr>
                        <a:t>[D7-D7] Rheinau - Hoheneck KUGELB W [DIR]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12909,16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54765954"/>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109,56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497277604"/>
                  </a:ext>
                </a:extLst>
              </a:tr>
              <a:tr h="155405">
                <a:tc>
                  <a:txBody>
                    <a:bodyPr/>
                    <a:lstStyle/>
                    <a:p>
                      <a:pPr algn="l" fontAlgn="b"/>
                      <a:r>
                        <a:rPr lang="de-DE" sz="1000" b="0" i="0" u="none" strike="noStrike">
                          <a:solidFill>
                            <a:srgbClr val="000000"/>
                          </a:solidFill>
                          <a:effectLst/>
                          <a:latin typeface="Arial" panose="020B0604020202020204" pitchFamily="34" charset="0"/>
                        </a:rPr>
                        <a:t>[D7-D7] Mittelbexbach - Uchtelfangen BLIES N [OPP] / N-1 Eichstetten - Muhlbach rt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5174,2</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45884107"/>
                  </a:ext>
                </a:extLst>
              </a:tr>
            </a:tbl>
          </a:graphicData>
        </a:graphic>
      </p:graphicFrame>
    </p:spTree>
    <p:extLst>
      <p:ext uri="{BB962C8B-B14F-4D97-AF65-F5344CB8AC3E}">
        <p14:creationId xmlns:p14="http://schemas.microsoft.com/office/powerpoint/2010/main" val="252913134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VI)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4CD2E32B-AEC4-78CE-EFD5-B8AD5D0FB9E0}"/>
              </a:ext>
            </a:extLst>
          </p:cNvPr>
          <p:cNvGraphicFramePr>
            <a:graphicFrameLocks noGrp="1"/>
          </p:cNvGraphicFramePr>
          <p:nvPr/>
        </p:nvGraphicFramePr>
        <p:xfrm>
          <a:off x="938048" y="1079499"/>
          <a:ext cx="8202942" cy="4351340"/>
        </p:xfrm>
        <a:graphic>
          <a:graphicData uri="http://schemas.openxmlformats.org/drawingml/2006/table">
            <a:tbl>
              <a:tblPr/>
              <a:tblGrid>
                <a:gridCol w="6433202">
                  <a:extLst>
                    <a:ext uri="{9D8B030D-6E8A-4147-A177-3AD203B41FA5}">
                      <a16:colId xmlns:a16="http://schemas.microsoft.com/office/drawing/2014/main" val="974061963"/>
                    </a:ext>
                  </a:extLst>
                </a:gridCol>
                <a:gridCol w="1306744">
                  <a:extLst>
                    <a:ext uri="{9D8B030D-6E8A-4147-A177-3AD203B41FA5}">
                      <a16:colId xmlns:a16="http://schemas.microsoft.com/office/drawing/2014/main" val="642600366"/>
                    </a:ext>
                  </a:extLst>
                </a:gridCol>
                <a:gridCol w="462996">
                  <a:extLst>
                    <a:ext uri="{9D8B030D-6E8A-4147-A177-3AD203B41FA5}">
                      <a16:colId xmlns:a16="http://schemas.microsoft.com/office/drawing/2014/main" val="2144490325"/>
                    </a:ext>
                  </a:extLst>
                </a:gridCol>
              </a:tblGrid>
              <a:tr h="155405">
                <a:tc>
                  <a:txBody>
                    <a:bodyPr/>
                    <a:lstStyle/>
                    <a:p>
                      <a:pPr algn="l" fontAlgn="b"/>
                      <a:r>
                        <a:rPr lang="sl-SI" sz="10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14435,32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78717122"/>
                  </a:ext>
                </a:extLst>
              </a:tr>
              <a:tr h="155405">
                <a:tc>
                  <a:txBody>
                    <a:bodyPr/>
                    <a:lstStyle/>
                    <a:p>
                      <a:pPr algn="l" fontAlgn="b"/>
                      <a:r>
                        <a:rPr lang="sl-SI" sz="1000" b="0" i="0" u="none" strike="noStrike">
                          <a:solidFill>
                            <a:srgbClr val="000000"/>
                          </a:solidFill>
                          <a:effectLst/>
                          <a:latin typeface="Arial" panose="020B0604020202020204" pitchFamily="34" charset="0"/>
                        </a:rPr>
                        <a:t>[AT-HU] Neusiedl - Gyoer 246B [OPP] [AT] / N-1 Gyor - Wien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3195,98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6594888"/>
                  </a:ext>
                </a:extLst>
              </a:tr>
              <a:tr h="155405">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1105,53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787478588"/>
                  </a:ext>
                </a:extLst>
              </a:tr>
              <a:tr h="155405">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5099,74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414588160"/>
                  </a:ext>
                </a:extLst>
              </a:tr>
              <a:tr h="155405">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6969,5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324630679"/>
                  </a:ext>
                </a:extLst>
              </a:tr>
              <a:tr h="155405">
                <a:tc>
                  <a:txBody>
                    <a:bodyPr/>
                    <a:lstStyle/>
                    <a:p>
                      <a:pPr algn="l" fontAlgn="b"/>
                      <a:r>
                        <a:rPr lang="sl-SI" sz="1000" b="0" i="0" u="none" strike="noStrike">
                          <a:solidFill>
                            <a:srgbClr val="000000"/>
                          </a:solidFill>
                          <a:effectLst/>
                          <a:latin typeface="Arial" panose="020B0604020202020204" pitchFamily="34" charset="0"/>
                        </a:rPr>
                        <a:t>[AT-SI] Kainachtal - Maribor 473 [DIR] [AT] / N-1 Maribor-Kainachtal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138,13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36753272"/>
                  </a:ext>
                </a:extLst>
              </a:tr>
              <a:tr h="15540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783,93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68914804"/>
                  </a:ext>
                </a:extLst>
              </a:tr>
              <a:tr h="155405">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906,16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1102414571"/>
                  </a:ext>
                </a:extLst>
              </a:tr>
              <a:tr h="155405">
                <a:tc>
                  <a:txBody>
                    <a:bodyPr/>
                    <a:lstStyle/>
                    <a:p>
                      <a:pPr algn="l" fontAlgn="b"/>
                      <a:r>
                        <a:rPr lang="sl-SI" sz="1000" b="0" i="0" u="none" strike="noStrike">
                          <a:solidFill>
                            <a:srgbClr val="000000"/>
                          </a:solidFill>
                          <a:effectLst/>
                          <a:latin typeface="Arial" panose="020B0604020202020204" pitchFamily="34" charset="0"/>
                        </a:rPr>
                        <a:t>[NL-D2] Meeden-Diele  380 Z [DIR] [NL] / N-1 Eemshaven-Meeden-Zwolle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1889,76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81440101"/>
                  </a:ext>
                </a:extLst>
              </a:tr>
              <a:tr h="155405">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8432,67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9975900"/>
                  </a:ext>
                </a:extLst>
              </a:tr>
              <a:tr h="155405">
                <a:tc>
                  <a:txBody>
                    <a:bodyPr/>
                    <a:lstStyle/>
                    <a:p>
                      <a:pPr algn="l" fontAlgn="b"/>
                      <a:r>
                        <a:rPr lang="nb-NO" sz="1000" b="0" i="0" u="none" strike="noStrike">
                          <a:solidFill>
                            <a:srgbClr val="000000"/>
                          </a:solidFill>
                          <a:effectLst/>
                          <a:latin typeface="Arial" panose="020B0604020202020204" pitchFamily="34" charset="0"/>
                        </a:rPr>
                        <a:t>[SK-PL] Lemesany - Krosno Iskrz 1 [OPP] [PL]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1992109487"/>
                  </a:ext>
                </a:extLst>
              </a:tr>
              <a:tr h="155405">
                <a:tc>
                  <a:txBody>
                    <a:bodyPr/>
                    <a:lstStyle/>
                    <a:p>
                      <a:pPr algn="l" fontAlgn="b"/>
                      <a:r>
                        <a:rPr lang="sl-SI" sz="1000" b="0" i="0" u="none" strike="noStrike">
                          <a:solidFill>
                            <a:srgbClr val="000000"/>
                          </a:solidFill>
                          <a:effectLst/>
                          <a:latin typeface="Arial" panose="020B0604020202020204" pitchFamily="34" charset="0"/>
                        </a:rPr>
                        <a:t>[D4-CH] Kuehmoos - Laufenburg rt (Murg) [DIR] [D4]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13062,2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133711200"/>
                  </a:ext>
                </a:extLst>
              </a:tr>
              <a:tr h="155405">
                <a:tc>
                  <a:txBody>
                    <a:bodyPr/>
                    <a:lstStyle/>
                    <a:p>
                      <a:pPr algn="l" fontAlgn="b"/>
                      <a:r>
                        <a:rPr lang="sl-SI" sz="1000" b="0" i="0" u="none" strike="noStrike">
                          <a:solidFill>
                            <a:srgbClr val="000000"/>
                          </a:solidFill>
                          <a:effectLst/>
                          <a:latin typeface="Arial" panose="020B0604020202020204" pitchFamily="34" charset="0"/>
                        </a:rPr>
                        <a:t>[D7-D7] Ensdorf - Uchtelfangen TAUBNT S [DIR]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1379,13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48203210"/>
                  </a:ext>
                </a:extLst>
              </a:tr>
              <a:tr h="155405">
                <a:tc>
                  <a:txBody>
                    <a:bodyPr/>
                    <a:lstStyle/>
                    <a:p>
                      <a:pPr algn="l" fontAlgn="b"/>
                      <a:r>
                        <a:rPr lang="sl-SI" sz="1000" b="0" i="0" u="none" strike="noStrike">
                          <a:solidFill>
                            <a:srgbClr val="000000"/>
                          </a:solidFill>
                          <a:effectLst/>
                          <a:latin typeface="Arial" panose="020B0604020202020204" pitchFamily="34" charset="0"/>
                        </a:rPr>
                        <a:t>[AT-AT] Rosegg - Villach Sued 267B [DIR]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14435,32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75982128"/>
                  </a:ext>
                </a:extLst>
              </a:tr>
              <a:tr h="155405">
                <a:tc>
                  <a:txBody>
                    <a:bodyPr/>
                    <a:lstStyle/>
                    <a:p>
                      <a:pPr algn="l" fontAlgn="b"/>
                      <a:r>
                        <a:rPr lang="sl-SI" sz="10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6511,61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6602777"/>
                  </a:ext>
                </a:extLst>
              </a:tr>
              <a:tr h="155405">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781,15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5563927"/>
                  </a:ext>
                </a:extLst>
              </a:tr>
              <a:tr h="155405">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220186186"/>
                  </a:ext>
                </a:extLst>
              </a:tr>
              <a:tr h="155405">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2120,4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767055259"/>
                  </a:ext>
                </a:extLst>
              </a:tr>
              <a:tr h="155405">
                <a:tc>
                  <a:txBody>
                    <a:bodyPr/>
                    <a:lstStyle/>
                    <a:p>
                      <a:pPr algn="l" fontAlgn="b"/>
                      <a:r>
                        <a:rPr lang="de-DE" sz="1000" b="0" i="0" u="none" strike="noStrike">
                          <a:solidFill>
                            <a:srgbClr val="000000"/>
                          </a:solidFill>
                          <a:effectLst/>
                          <a:latin typeface="Arial" panose="020B0604020202020204" pitchFamily="34" charset="0"/>
                        </a:rPr>
                        <a:t>[D8-D8] Hagenwerder - Schmoelln 553 [OPP] / N-1 Hagenwerder - Schmoelln 554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1183,84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2275783383"/>
                  </a:ext>
                </a:extLst>
              </a:tr>
              <a:tr h="155405">
                <a:tc>
                  <a:txBody>
                    <a:bodyPr/>
                    <a:lstStyle/>
                    <a:p>
                      <a:pPr algn="l" fontAlgn="b"/>
                      <a:r>
                        <a:rPr lang="sl-SI" sz="1000" b="0" i="0" u="none" strike="noStrike">
                          <a:solidFill>
                            <a:srgbClr val="000000"/>
                          </a:solidFill>
                          <a:effectLst/>
                          <a:latin typeface="Arial" panose="020B0604020202020204" pitchFamily="34" charset="0"/>
                        </a:rPr>
                        <a:t>[SK-HU] Levice - God [DIR] [SK] / N-1 R.Sobota - Sajoivanka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170,9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186526996"/>
                  </a:ext>
                </a:extLst>
              </a:tr>
              <a:tr h="155405">
                <a:tc>
                  <a:txBody>
                    <a:bodyPr/>
                    <a:lstStyle/>
                    <a:p>
                      <a:pPr algn="l" fontAlgn="b"/>
                      <a:r>
                        <a:rPr lang="sl-SI" sz="1000" b="0" i="0" u="none" strike="noStrike">
                          <a:solidFill>
                            <a:srgbClr val="000000"/>
                          </a:solidFill>
                          <a:effectLst/>
                          <a:latin typeface="Arial" panose="020B0604020202020204" pitchFamily="34" charset="0"/>
                        </a:rPr>
                        <a:t>[SK-HU] Gabcikovo - Gonyu [DIR] [HU] / N-1 Gabcikovo - Gyor</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59,65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4110547781"/>
                  </a:ext>
                </a:extLst>
              </a:tr>
              <a:tr h="155405">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1187,22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035450712"/>
                  </a:ext>
                </a:extLst>
              </a:tr>
              <a:tr h="155405">
                <a:tc>
                  <a:txBody>
                    <a:bodyPr/>
                    <a:lstStyle/>
                    <a:p>
                      <a:pPr algn="l" fontAlgn="b"/>
                      <a:r>
                        <a:rPr lang="sl-SI" sz="1000" b="0" i="0" u="none" strike="noStrike">
                          <a:solidFill>
                            <a:srgbClr val="000000"/>
                          </a:solidFill>
                          <a:effectLst/>
                          <a:latin typeface="Arial" panose="020B0604020202020204" pitchFamily="34" charset="0"/>
                        </a:rPr>
                        <a:t>[D2-D7] Oberbachern - Meitingen OBACHE S [DIR] [D7] / N-1 Goldshoefe - Kupferzell - Stalldorf gr-rt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6511,61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92988286"/>
                  </a:ext>
                </a:extLst>
              </a:tr>
              <a:tr h="155405">
                <a:tc>
                  <a:txBody>
                    <a:bodyPr/>
                    <a:lstStyle/>
                    <a:p>
                      <a:pPr algn="l" fontAlgn="b"/>
                      <a:r>
                        <a:rPr lang="de-DE" sz="1000" b="0" i="0" u="none" strike="noStrike">
                          <a:solidFill>
                            <a:srgbClr val="000000"/>
                          </a:solidFill>
                          <a:effectLst/>
                          <a:latin typeface="Arial" panose="020B0604020202020204" pitchFamily="34" charset="0"/>
                        </a:rPr>
                        <a:t>[D7-D7] Y Paffendorf - Oberzier SECHTM N [OPP] / N-1 Sechtem - Paffendorf - Oberzier SECHTM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319,75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527991023"/>
                  </a:ext>
                </a:extLst>
              </a:tr>
              <a:tr h="155405">
                <a:tc>
                  <a:txBody>
                    <a:bodyPr/>
                    <a:lstStyle/>
                    <a:p>
                      <a:pPr algn="l" fontAlgn="b"/>
                      <a:r>
                        <a:rPr lang="sl-SI" sz="1000" b="0" i="0" u="none" strike="noStrike">
                          <a:solidFill>
                            <a:srgbClr val="000000"/>
                          </a:solidFill>
                          <a:effectLst/>
                          <a:latin typeface="Arial" panose="020B0604020202020204" pitchFamily="34" charset="0"/>
                        </a:rPr>
                        <a:t>[NL-BE] Maasbracht-Van Eyck 380 W [DIR] [NL] / N-1 Gramme - Lixhe 380.11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576,76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72623424"/>
                  </a:ext>
                </a:extLst>
              </a:tr>
              <a:tr h="155405">
                <a:tc>
                  <a:txBody>
                    <a:bodyPr/>
                    <a:lstStyle/>
                    <a:p>
                      <a:pPr algn="l" fontAlgn="b"/>
                      <a:r>
                        <a:rPr lang="sl-SI" sz="1000" b="0" i="0" u="none" strike="noStrike">
                          <a:solidFill>
                            <a:srgbClr val="000000"/>
                          </a:solidFill>
                          <a:effectLst/>
                          <a:latin typeface="Arial" panose="020B0604020202020204" pitchFamily="34" charset="0"/>
                        </a:rPr>
                        <a:t>[AT-D7] Westtirol 1 - Leupolz 412 [OPP] [AT] / N-1 Buers - Westtirol rt (422)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4336,03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52327134"/>
                  </a:ext>
                </a:extLst>
              </a:tr>
              <a:tr h="155405">
                <a:tc>
                  <a:txBody>
                    <a:bodyPr/>
                    <a:lstStyle/>
                    <a:p>
                      <a:pPr algn="l" fontAlgn="b"/>
                      <a:r>
                        <a:rPr lang="sl-SI" sz="1000" b="0" i="0" u="none" strike="noStrike">
                          <a:solidFill>
                            <a:srgbClr val="000000"/>
                          </a:solidFill>
                          <a:effectLst/>
                          <a:latin typeface="Arial" panose="020B0604020202020204" pitchFamily="34" charset="0"/>
                        </a:rPr>
                        <a:t>[AT-AT] Kainachtal - Obersielach 471 [OPP] / N-1 Kainachtal - Obersielach 472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97,35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77546624"/>
                  </a:ext>
                </a:extLst>
              </a:tr>
              <a:tr h="155405">
                <a:tc>
                  <a:txBody>
                    <a:bodyPr/>
                    <a:lstStyle/>
                    <a:p>
                      <a:pPr algn="l" fontAlgn="b"/>
                      <a:r>
                        <a:rPr lang="sl-SI" sz="1000" b="0" i="0" u="none" strike="noStrike">
                          <a:solidFill>
                            <a:srgbClr val="000000"/>
                          </a:solidFill>
                          <a:effectLst/>
                          <a:latin typeface="Arial" panose="020B0604020202020204" pitchFamily="34" charset="0"/>
                        </a:rPr>
                        <a:t>[NL-BE] Maasbracht-Van Eyck 380 W [OPP] [NL] / N-1 Y-Bruegel (-Mercator - Verbrande Brug) 380.35</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1018,97</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35252557"/>
                  </a:ext>
                </a:extLst>
              </a:tr>
            </a:tbl>
          </a:graphicData>
        </a:graphic>
      </p:graphicFrame>
    </p:spTree>
    <p:extLst>
      <p:ext uri="{BB962C8B-B14F-4D97-AF65-F5344CB8AC3E}">
        <p14:creationId xmlns:p14="http://schemas.microsoft.com/office/powerpoint/2010/main" val="2069072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VII)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39A679F-8CFA-9DEC-DC35-8CF7EF93C653}"/>
              </a:ext>
            </a:extLst>
          </p:cNvPr>
          <p:cNvGraphicFramePr>
            <a:graphicFrameLocks noGrp="1"/>
          </p:cNvGraphicFramePr>
          <p:nvPr>
            <p:extLst>
              <p:ext uri="{D42A27DB-BD31-4B8C-83A1-F6EECF244321}">
                <p14:modId xmlns:p14="http://schemas.microsoft.com/office/powerpoint/2010/main" val="3641964265"/>
              </p:ext>
            </p:extLst>
          </p:nvPr>
        </p:nvGraphicFramePr>
        <p:xfrm>
          <a:off x="635000" y="1079499"/>
          <a:ext cx="8505990" cy="5090792"/>
        </p:xfrm>
        <a:graphic>
          <a:graphicData uri="http://schemas.openxmlformats.org/drawingml/2006/table">
            <a:tbl>
              <a:tblPr/>
              <a:tblGrid>
                <a:gridCol w="6670869">
                  <a:extLst>
                    <a:ext uri="{9D8B030D-6E8A-4147-A177-3AD203B41FA5}">
                      <a16:colId xmlns:a16="http://schemas.microsoft.com/office/drawing/2014/main" val="3432672642"/>
                    </a:ext>
                  </a:extLst>
                </a:gridCol>
                <a:gridCol w="1355020">
                  <a:extLst>
                    <a:ext uri="{9D8B030D-6E8A-4147-A177-3AD203B41FA5}">
                      <a16:colId xmlns:a16="http://schemas.microsoft.com/office/drawing/2014/main" val="1066157024"/>
                    </a:ext>
                  </a:extLst>
                </a:gridCol>
                <a:gridCol w="480101">
                  <a:extLst>
                    <a:ext uri="{9D8B030D-6E8A-4147-A177-3AD203B41FA5}">
                      <a16:colId xmlns:a16="http://schemas.microsoft.com/office/drawing/2014/main" val="631076882"/>
                    </a:ext>
                  </a:extLst>
                </a:gridCol>
              </a:tblGrid>
              <a:tr h="181814">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6602,33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86498667"/>
                  </a:ext>
                </a:extLst>
              </a:tr>
              <a:tr h="181814">
                <a:tc>
                  <a:txBody>
                    <a:bodyPr/>
                    <a:lstStyle/>
                    <a:p>
                      <a:pPr algn="l" fontAlgn="b"/>
                      <a:r>
                        <a:rPr lang="en-US" sz="1000" b="0" i="0" u="none" strike="noStrike">
                          <a:solidFill>
                            <a:srgbClr val="000000"/>
                          </a:solidFill>
                          <a:effectLst/>
                          <a:latin typeface="Arial" panose="020B0604020202020204" pitchFamily="34" charset="0"/>
                        </a:rPr>
                        <a:t>[AT-AT] Westtirol 1 - Westtirol 2 WTRHU41 [OPP] / N-1 PST Buers BMT37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938,67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9584595"/>
                  </a:ext>
                </a:extLst>
              </a:tr>
              <a:tr h="181814">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402,67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670555416"/>
                  </a:ext>
                </a:extLst>
              </a:tr>
              <a:tr h="181814">
                <a:tc>
                  <a:txBody>
                    <a:bodyPr/>
                    <a:lstStyle/>
                    <a:p>
                      <a:pPr algn="l" fontAlgn="b"/>
                      <a:r>
                        <a:rPr lang="sl-SI" sz="1000" b="0" i="0" u="none" strike="noStrike">
                          <a:solidFill>
                            <a:srgbClr val="000000"/>
                          </a:solidFill>
                          <a:effectLst/>
                          <a:latin typeface="Arial" panose="020B0604020202020204" pitchFamily="34" charset="0"/>
                        </a:rPr>
                        <a:t>[RO-RS]  Portile de Fier - Djerdap [OPP] [RO] / N-1 Tantareni-Kozlodui</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213,04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extLst>
                  <a:ext uri="{0D108BD9-81ED-4DB2-BD59-A6C34878D82A}">
                    <a16:rowId xmlns:a16="http://schemas.microsoft.com/office/drawing/2014/main" val="3815356199"/>
                  </a:ext>
                </a:extLst>
              </a:tr>
              <a:tr h="181814">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133,61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934899864"/>
                  </a:ext>
                </a:extLst>
              </a:tr>
              <a:tr h="181814">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6602,33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66113149"/>
                  </a:ext>
                </a:extLst>
              </a:tr>
              <a:tr h="181814">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1504,92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360593287"/>
                  </a:ext>
                </a:extLst>
              </a:tr>
              <a:tr h="181814">
                <a:tc>
                  <a:txBody>
                    <a:bodyPr/>
                    <a:lstStyle/>
                    <a:p>
                      <a:pPr algn="l" fontAlgn="b"/>
                      <a:r>
                        <a:rPr lang="de-DE" sz="1000" b="0" i="0" u="none" strike="noStrike">
                          <a:solidFill>
                            <a:srgbClr val="000000"/>
                          </a:solidFill>
                          <a:effectLst/>
                          <a:latin typeface="Arial" panose="020B0604020202020204" pitchFamily="34" charset="0"/>
                        </a:rPr>
                        <a:t>[AT-AT] Hessenberg - Ternitz 225A [DIR] / N-1 Hessenberg - Ternitz 226A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1180,97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700445924"/>
                  </a:ext>
                </a:extLst>
              </a:tr>
              <a:tr h="181814">
                <a:tc>
                  <a:txBody>
                    <a:bodyPr/>
                    <a:lstStyle/>
                    <a:p>
                      <a:pPr algn="l" fontAlgn="b"/>
                      <a:r>
                        <a:rPr lang="sl-SI" sz="1000" b="0" i="0" u="none" strike="noStrike">
                          <a:solidFill>
                            <a:srgbClr val="000000"/>
                          </a:solidFill>
                          <a:effectLst/>
                          <a:latin typeface="Arial" panose="020B0604020202020204" pitchFamily="34" charset="0"/>
                        </a:rPr>
                        <a:t>[NL-NL] Diemen-Lelystad 380 W [OPP] / N-1 Maasbracht-Eindhoven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1226,27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636399081"/>
                  </a:ext>
                </a:extLst>
              </a:tr>
              <a:tr h="181814">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879556260"/>
                  </a:ext>
                </a:extLst>
              </a:tr>
              <a:tr h="181814">
                <a:tc>
                  <a:txBody>
                    <a:bodyPr/>
                    <a:lstStyle/>
                    <a:p>
                      <a:pPr algn="l" fontAlgn="b"/>
                      <a:r>
                        <a:rPr lang="sl-SI" sz="1000" b="0" i="0" u="none" strike="noStrike">
                          <a:solidFill>
                            <a:srgbClr val="000000"/>
                          </a:solidFill>
                          <a:effectLst/>
                          <a:latin typeface="Arial" panose="020B0604020202020204" pitchFamily="34" charset="0"/>
                        </a:rPr>
                        <a:t>[NL-BE] Maasbracht-Van Eyck 380 W [OPP] [NL] / N-1 Aubange - Moulaine 220.513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373,07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45702552"/>
                  </a:ext>
                </a:extLst>
              </a:tr>
              <a:tr h="181814">
                <a:tc>
                  <a:txBody>
                    <a:bodyPr/>
                    <a:lstStyle/>
                    <a:p>
                      <a:pPr algn="l" fontAlgn="b"/>
                      <a:r>
                        <a:rPr lang="sl-SI" sz="1000" b="0" i="0" u="none" strike="noStrike">
                          <a:solidFill>
                            <a:srgbClr val="000000"/>
                          </a:solidFill>
                          <a:effectLst/>
                          <a:latin typeface="Arial" panose="020B0604020202020204" pitchFamily="34" charset="0"/>
                        </a:rPr>
                        <a:t>[AT-AT] Bisamberg 2 - Wien Suedost 227 [OPP] / N-1 Kledering - Wien Suedost 228A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132,42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33160023"/>
                  </a:ext>
                </a:extLst>
              </a:tr>
              <a:tr h="181814">
                <a:tc>
                  <a:txBody>
                    <a:bodyPr/>
                    <a:lstStyle/>
                    <a:p>
                      <a:pPr algn="l" fontAlgn="b"/>
                      <a:r>
                        <a:rPr lang="sl-SI" sz="1000" b="0" i="0" u="none" strike="noStrike">
                          <a:solidFill>
                            <a:srgbClr val="000000"/>
                          </a:solidFill>
                          <a:effectLst/>
                          <a:latin typeface="Arial" panose="020B0604020202020204" pitchFamily="34" charset="0"/>
                        </a:rPr>
                        <a:t>[AT-SI] Obersielach - Podlog 247 [OPP] [AT]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246,95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1408100290"/>
                  </a:ext>
                </a:extLst>
              </a:tr>
              <a:tr h="181814">
                <a:tc>
                  <a:txBody>
                    <a:bodyPr/>
                    <a:lstStyle/>
                    <a:p>
                      <a:pPr algn="l" fontAlgn="b"/>
                      <a:r>
                        <a:rPr lang="sl-SI" sz="1000" b="0" i="0" u="none" strike="noStrike">
                          <a:solidFill>
                            <a:srgbClr val="000000"/>
                          </a:solidFill>
                          <a:effectLst/>
                          <a:latin typeface="Arial" panose="020B0604020202020204" pitchFamily="34" charset="0"/>
                        </a:rPr>
                        <a:t>[D4-CH] Kuehmoos - Laufenburg rt (Murg) [DIR] [D4]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2357,3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66923188"/>
                  </a:ext>
                </a:extLst>
              </a:tr>
              <a:tr h="181814">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8969,52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05028463"/>
                  </a:ext>
                </a:extLst>
              </a:tr>
              <a:tr h="181814">
                <a:tc>
                  <a:txBody>
                    <a:bodyPr/>
                    <a:lstStyle/>
                    <a:p>
                      <a:pPr algn="l" fontAlgn="b"/>
                      <a:r>
                        <a:rPr lang="en-US" sz="1000" b="0" i="0" u="none" strike="noStrike">
                          <a:solidFill>
                            <a:srgbClr val="000000"/>
                          </a:solidFill>
                          <a:effectLst/>
                          <a:latin typeface="Arial" panose="020B0604020202020204" pitchFamily="34" charset="0"/>
                        </a:rPr>
                        <a:t>[AT-AT] Westtirol 1 - Westtirol 2 WTRHU41 [OPP] / BASECASE</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1364,82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45971371"/>
                  </a:ext>
                </a:extLst>
              </a:tr>
              <a:tr h="181814">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315,08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318258368"/>
                  </a:ext>
                </a:extLst>
              </a:tr>
              <a:tr h="181814">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318,72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72580812"/>
                  </a:ext>
                </a:extLst>
              </a:tr>
              <a:tr h="181814">
                <a:tc>
                  <a:txBody>
                    <a:bodyPr/>
                    <a:lstStyle/>
                    <a:p>
                      <a:pPr algn="l" fontAlgn="b"/>
                      <a:r>
                        <a:rPr lang="pt-BR" sz="1000" b="0" i="0" u="none" strike="noStrike">
                          <a:solidFill>
                            <a:srgbClr val="000000"/>
                          </a:solidFill>
                          <a:effectLst/>
                          <a:latin typeface="Arial" panose="020B0604020202020204" pitchFamily="34" charset="0"/>
                        </a:rPr>
                        <a:t>[HR-SI] 220kV Pehlin - Divaca [DIR] [HR] / N-1 Melina - Divaca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209,58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4027955535"/>
                  </a:ext>
                </a:extLst>
              </a:tr>
              <a:tr h="181814">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402,11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504110640"/>
                  </a:ext>
                </a:extLst>
              </a:tr>
              <a:tr h="181814">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120,99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2666871728"/>
                  </a:ext>
                </a:extLst>
              </a:tr>
              <a:tr h="181814">
                <a:tc>
                  <a:txBody>
                    <a:bodyPr/>
                    <a:lstStyle/>
                    <a:p>
                      <a:pPr algn="l" fontAlgn="b"/>
                      <a:r>
                        <a:rPr lang="de-DE" sz="1000" b="0" i="0" u="none" strike="noStrike">
                          <a:solidFill>
                            <a:srgbClr val="000000"/>
                          </a:solidFill>
                          <a:effectLst/>
                          <a:latin typeface="Arial" panose="020B0604020202020204" pitchFamily="34" charset="0"/>
                        </a:rPr>
                        <a:t>[D8-D8] Hagenwerder - Schmoelln 553 [OPP] / N-1 Hagenwerder - Schmoelln 554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526,59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80998650"/>
                  </a:ext>
                </a:extLst>
              </a:tr>
              <a:tr h="181814">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3423,74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200567940"/>
                  </a:ext>
                </a:extLst>
              </a:tr>
              <a:tr h="181814">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Nosovice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148,94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000386430"/>
                  </a:ext>
                </a:extLst>
              </a:tr>
              <a:tr h="181814">
                <a:tc>
                  <a:txBody>
                    <a:bodyPr/>
                    <a:lstStyle/>
                    <a:p>
                      <a:pPr algn="l" fontAlgn="b"/>
                      <a:r>
                        <a:rPr lang="de-DE" sz="1000" b="0" i="0" u="none" strike="noStrike">
                          <a:solidFill>
                            <a:srgbClr val="000000"/>
                          </a:solidFill>
                          <a:effectLst/>
                          <a:latin typeface="Arial" panose="020B0604020202020204" pitchFamily="34" charset="0"/>
                        </a:rPr>
                        <a:t>[D7-D7] Y Paffendorf - Oberzier SECHTM S [DIR] / N-1 Sechtem - Paffendorf - Oberzier SECHTM 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375,84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546827581"/>
                  </a:ext>
                </a:extLst>
              </a:tr>
              <a:tr h="181814">
                <a:tc>
                  <a:txBody>
                    <a:bodyPr/>
                    <a:lstStyle/>
                    <a:p>
                      <a:pPr algn="l" fontAlgn="b"/>
                      <a:r>
                        <a:rPr lang="sl-SI" sz="1000" b="0" i="0" u="none" strike="noStrike">
                          <a:solidFill>
                            <a:srgbClr val="000000"/>
                          </a:solidFill>
                          <a:effectLst/>
                          <a:latin typeface="Arial" panose="020B0604020202020204" pitchFamily="34" charset="0"/>
                        </a:rPr>
                        <a:t>[NL-BE] Maasbracht-Van Eyck 380 W [OPP] [NL] / N-1 Aubange - Moulaine 220.513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262,66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7232614"/>
                  </a:ext>
                </a:extLst>
              </a:tr>
              <a:tr h="181814">
                <a:tc>
                  <a:txBody>
                    <a:bodyPr/>
                    <a:lstStyle/>
                    <a:p>
                      <a:pPr algn="l" fontAlgn="b"/>
                      <a:r>
                        <a:rPr lang="sl-SI" sz="1000" b="0" i="0" u="none" strike="noStrike">
                          <a:solidFill>
                            <a:srgbClr val="000000"/>
                          </a:solidFill>
                          <a:effectLst/>
                          <a:latin typeface="Arial" panose="020B0604020202020204" pitchFamily="34" charset="0"/>
                        </a:rPr>
                        <a:t>[AT-SI] Obersielach - Podlog 247 [OPP] [AT]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437,22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2173058289"/>
                  </a:ext>
                </a:extLst>
              </a:tr>
              <a:tr h="181814">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8969,52</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521112810"/>
                  </a:ext>
                </a:extLst>
              </a:tr>
            </a:tbl>
          </a:graphicData>
        </a:graphic>
      </p:graphicFrame>
    </p:spTree>
    <p:extLst>
      <p:ext uri="{BB962C8B-B14F-4D97-AF65-F5344CB8AC3E}">
        <p14:creationId xmlns:p14="http://schemas.microsoft.com/office/powerpoint/2010/main" val="370849315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VIII)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15426E4-D8DC-69FE-0723-7F23904FE5DD}"/>
              </a:ext>
            </a:extLst>
          </p:cNvPr>
          <p:cNvGraphicFramePr>
            <a:graphicFrameLocks noGrp="1"/>
          </p:cNvGraphicFramePr>
          <p:nvPr>
            <p:extLst>
              <p:ext uri="{D42A27DB-BD31-4B8C-83A1-F6EECF244321}">
                <p14:modId xmlns:p14="http://schemas.microsoft.com/office/powerpoint/2010/main" val="2232300672"/>
              </p:ext>
            </p:extLst>
          </p:nvPr>
        </p:nvGraphicFramePr>
        <p:xfrm>
          <a:off x="338097" y="1079499"/>
          <a:ext cx="8802893" cy="5206040"/>
        </p:xfrm>
        <a:graphic>
          <a:graphicData uri="http://schemas.openxmlformats.org/drawingml/2006/table">
            <a:tbl>
              <a:tblPr/>
              <a:tblGrid>
                <a:gridCol w="6903717">
                  <a:extLst>
                    <a:ext uri="{9D8B030D-6E8A-4147-A177-3AD203B41FA5}">
                      <a16:colId xmlns:a16="http://schemas.microsoft.com/office/drawing/2014/main" val="3836768955"/>
                    </a:ext>
                  </a:extLst>
                </a:gridCol>
                <a:gridCol w="1402317">
                  <a:extLst>
                    <a:ext uri="{9D8B030D-6E8A-4147-A177-3AD203B41FA5}">
                      <a16:colId xmlns:a16="http://schemas.microsoft.com/office/drawing/2014/main" val="2443709097"/>
                    </a:ext>
                  </a:extLst>
                </a:gridCol>
                <a:gridCol w="496859">
                  <a:extLst>
                    <a:ext uri="{9D8B030D-6E8A-4147-A177-3AD203B41FA5}">
                      <a16:colId xmlns:a16="http://schemas.microsoft.com/office/drawing/2014/main" val="1766904903"/>
                    </a:ext>
                  </a:extLst>
                </a:gridCol>
              </a:tblGrid>
              <a:tr h="185930">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7317,16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82660269"/>
                  </a:ext>
                </a:extLst>
              </a:tr>
              <a:tr h="185930">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396,22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68666853"/>
                  </a:ext>
                </a:extLst>
              </a:tr>
              <a:tr h="185930">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381,09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2909083886"/>
                  </a:ext>
                </a:extLst>
              </a:tr>
              <a:tr h="185930">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3438,22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17588121"/>
                  </a:ext>
                </a:extLst>
              </a:tr>
              <a:tr h="185930">
                <a:tc>
                  <a:txBody>
                    <a:bodyPr/>
                    <a:lstStyle/>
                    <a:p>
                      <a:pPr algn="l" fontAlgn="b"/>
                      <a:r>
                        <a:rPr lang="sl-SI" sz="1000" b="0" i="0" u="none" strike="noStrike">
                          <a:solidFill>
                            <a:srgbClr val="000000"/>
                          </a:solidFill>
                          <a:effectLst/>
                          <a:latin typeface="Arial" panose="020B0604020202020204" pitchFamily="34" charset="0"/>
                        </a:rPr>
                        <a:t>[RO-RO] PST Arad 400/220 3 [DIR] / N-1 Portile de Fier - Djerdap</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2368,51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a:t>
                      </a:r>
                    </a:p>
                  </a:txBody>
                  <a:tcPr marL="0" marR="0" marT="0" marB="0" anchor="b">
                    <a:lnL>
                      <a:noFill/>
                    </a:lnL>
                    <a:lnR>
                      <a:noFill/>
                    </a:lnR>
                    <a:lnT>
                      <a:noFill/>
                    </a:lnT>
                    <a:lnB>
                      <a:noFill/>
                    </a:lnB>
                  </a:tcPr>
                </a:tc>
                <a:extLst>
                  <a:ext uri="{0D108BD9-81ED-4DB2-BD59-A6C34878D82A}">
                    <a16:rowId xmlns:a16="http://schemas.microsoft.com/office/drawing/2014/main" val="818192480"/>
                  </a:ext>
                </a:extLst>
              </a:tr>
              <a:tr h="185930">
                <a:tc>
                  <a:txBody>
                    <a:bodyPr/>
                    <a:lstStyle/>
                    <a:p>
                      <a:pPr algn="l" fontAlgn="b"/>
                      <a:r>
                        <a:rPr lang="en-US" sz="1000" b="0" i="0" u="none" strike="noStrike">
                          <a:solidFill>
                            <a:srgbClr val="000000"/>
                          </a:solidFill>
                          <a:effectLst/>
                          <a:latin typeface="Arial" panose="020B0604020202020204" pitchFamily="34" charset="0"/>
                        </a:rPr>
                        <a:t>[AT-AT] Westtirol 2 - Zell am Ziller 2 275 [OPP]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1967,57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72781301"/>
                  </a:ext>
                </a:extLst>
              </a:tr>
              <a:tr h="185930">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148,49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847046353"/>
                  </a:ext>
                </a:extLst>
              </a:tr>
              <a:tr h="185930">
                <a:tc>
                  <a:txBody>
                    <a:bodyPr/>
                    <a:lstStyle/>
                    <a:p>
                      <a:pPr algn="l" fontAlgn="b"/>
                      <a:r>
                        <a:rPr lang="de-DE" sz="1000" b="0" i="0" u="none" strike="noStrike">
                          <a:solidFill>
                            <a:srgbClr val="000000"/>
                          </a:solidFill>
                          <a:effectLst/>
                          <a:latin typeface="Arial" panose="020B0604020202020204" pitchFamily="34" charset="0"/>
                        </a:rPr>
                        <a:t>[D8-D8] Hagenwerder - Schmoelln 553 [OPP] / N-1 Hagenwerder - Schmoelln 554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460,43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701341620"/>
                  </a:ext>
                </a:extLst>
              </a:tr>
              <a:tr h="185930">
                <a:tc>
                  <a:txBody>
                    <a:bodyPr/>
                    <a:lstStyle/>
                    <a:p>
                      <a:pPr algn="l" fontAlgn="b"/>
                      <a:r>
                        <a:rPr lang="sl-SI" sz="1000" b="0" i="0" u="none" strike="noStrike">
                          <a:solidFill>
                            <a:srgbClr val="000000"/>
                          </a:solidFill>
                          <a:effectLst/>
                          <a:latin typeface="Arial" panose="020B0604020202020204" pitchFamily="34" charset="0"/>
                        </a:rPr>
                        <a:t>[NL-NL] Diemen-Lelystad 380 W [OPP] / N-1 Krimpen a/d IJssel-Geertruidenberg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7317,16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3633492203"/>
                  </a:ext>
                </a:extLst>
              </a:tr>
              <a:tr h="185930">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1112,3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0892685"/>
                  </a:ext>
                </a:extLst>
              </a:tr>
              <a:tr h="185930">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Eichstetten - Muhlbach rt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2230,35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584203126"/>
                  </a:ext>
                </a:extLst>
              </a:tr>
              <a:tr h="185930">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Hoheneck - Pulverdingen ws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5590,75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56533744"/>
                  </a:ext>
                </a:extLst>
              </a:tr>
              <a:tr h="185930">
                <a:tc>
                  <a:txBody>
                    <a:bodyPr/>
                    <a:lstStyle/>
                    <a:p>
                      <a:pPr algn="l" fontAlgn="b"/>
                      <a:r>
                        <a:rPr lang="de-DE" sz="1000" b="0" i="0" u="none" strike="noStrike">
                          <a:solidFill>
                            <a:srgbClr val="000000"/>
                          </a:solidFill>
                          <a:effectLst/>
                          <a:latin typeface="Arial" panose="020B0604020202020204" pitchFamily="34" charset="0"/>
                        </a:rPr>
                        <a:t>[D2-D7] Oberbachern - Meitingen OBACHE S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243,97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67553984"/>
                  </a:ext>
                </a:extLst>
              </a:tr>
              <a:tr h="185930">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Diemen-Lelystad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137,91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53165669"/>
                  </a:ext>
                </a:extLst>
              </a:tr>
              <a:tr h="185930">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7151,15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282896"/>
                  </a:ext>
                </a:extLst>
              </a:tr>
              <a:tr h="185930">
                <a:tc>
                  <a:txBody>
                    <a:bodyPr/>
                    <a:lstStyle/>
                    <a:p>
                      <a:pPr algn="l" fontAlgn="b"/>
                      <a:r>
                        <a:rPr lang="sl-SI" sz="1000" b="0" i="0" u="none" strike="noStrike">
                          <a:solidFill>
                            <a:srgbClr val="000000"/>
                          </a:solidFill>
                          <a:effectLst/>
                          <a:latin typeface="Arial" panose="020B0604020202020204" pitchFamily="34" charset="0"/>
                        </a:rPr>
                        <a:t>[AT-HU] Neusiedl - Gyoer 246B [OPP] [AT] / N-1 Gyor - Wien</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1095,18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23812925"/>
                  </a:ext>
                </a:extLst>
              </a:tr>
              <a:tr h="185930">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312,37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719747321"/>
                  </a:ext>
                </a:extLst>
              </a:tr>
              <a:tr h="185930">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877,47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845539390"/>
                  </a:ext>
                </a:extLst>
              </a:tr>
              <a:tr h="185930">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5808,83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584134312"/>
                  </a:ext>
                </a:extLst>
              </a:tr>
              <a:tr h="185930">
                <a:tc>
                  <a:txBody>
                    <a:bodyPr/>
                    <a:lstStyle/>
                    <a:p>
                      <a:pPr algn="l" fontAlgn="b"/>
                      <a:r>
                        <a:rPr lang="sl-SI" sz="1000" b="0" i="0" u="none" strike="noStrike">
                          <a:solidFill>
                            <a:srgbClr val="000000"/>
                          </a:solidFill>
                          <a:effectLst/>
                          <a:latin typeface="Arial" panose="020B0604020202020204" pitchFamily="34" charset="0"/>
                        </a:rPr>
                        <a:t>[RO-RO] PST Arad 400/220 3 [DIR] / N-1 Portile de Fier - Djerdap</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3227,7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646798450"/>
                  </a:ext>
                </a:extLst>
              </a:tr>
              <a:tr h="185930">
                <a:tc>
                  <a:txBody>
                    <a:bodyPr/>
                    <a:lstStyle/>
                    <a:p>
                      <a:pPr algn="l" fontAlgn="b"/>
                      <a:r>
                        <a:rPr lang="en-US" sz="1000" b="0" i="0" u="none" strike="noStrike">
                          <a:solidFill>
                            <a:srgbClr val="000000"/>
                          </a:solidFill>
                          <a:effectLst/>
                          <a:latin typeface="Arial" panose="020B0604020202020204" pitchFamily="34" charset="0"/>
                        </a:rPr>
                        <a:t>[AT-D4] Westtirol 2 - Buers 421 [DIR] [AT] / N-1 Buers - Westtirol rt (422)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3165,08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835785"/>
                  </a:ext>
                </a:extLst>
              </a:tr>
              <a:tr h="185930">
                <a:tc>
                  <a:txBody>
                    <a:bodyPr/>
                    <a:lstStyle/>
                    <a:p>
                      <a:pPr algn="l" fontAlgn="b"/>
                      <a:r>
                        <a:rPr lang="de-DE" sz="1000" b="0" i="0" u="none" strike="noStrike">
                          <a:solidFill>
                            <a:srgbClr val="000000"/>
                          </a:solidFill>
                          <a:effectLst/>
                          <a:latin typeface="Arial" panose="020B0604020202020204" pitchFamily="34" charset="0"/>
                        </a:rPr>
                        <a:t>[AT-AT] Zell am Ziller 1 - Zell am Ziller 2 ZZRHU41 [DIR] / N-1 Zell am Ziller 1 - Zell am Ziller 2 ZZRHU42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324,41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60706565"/>
                  </a:ext>
                </a:extLst>
              </a:tr>
              <a:tr h="185930">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387,96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388297775"/>
                  </a:ext>
                </a:extLst>
              </a:tr>
              <a:tr h="185930">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4522,5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08426326"/>
                  </a:ext>
                </a:extLst>
              </a:tr>
              <a:tr h="185930">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1169780789"/>
                  </a:ext>
                </a:extLst>
              </a:tr>
              <a:tr h="185930">
                <a:tc>
                  <a:txBody>
                    <a:bodyPr/>
                    <a:lstStyle/>
                    <a:p>
                      <a:pPr algn="l" fontAlgn="b"/>
                      <a:r>
                        <a:rPr lang="de-DE" sz="1000" b="0" i="0" u="none" strike="noStrike">
                          <a:solidFill>
                            <a:srgbClr val="000000"/>
                          </a:solidFill>
                          <a:effectLst/>
                          <a:latin typeface="Arial" panose="020B0604020202020204" pitchFamily="34" charset="0"/>
                        </a:rPr>
                        <a:t>[D7-D7] Rheinau - Hoheneck KUGELB W [DIR] / N-1 Rheinau - Hoheneck KUGELB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7151,15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83079759"/>
                  </a:ext>
                </a:extLst>
              </a:tr>
              <a:tr h="185930">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Eichstetten - Muhlbach rt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1925,33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68372914"/>
                  </a:ext>
                </a:extLst>
              </a:tr>
              <a:tr h="185930">
                <a:tc>
                  <a:txBody>
                    <a:bodyPr/>
                    <a:lstStyle/>
                    <a:p>
                      <a:pPr algn="l" fontAlgn="b"/>
                      <a:r>
                        <a:rPr lang="sl-SI" sz="1000" b="0" i="0" u="none" strike="noStrike">
                          <a:solidFill>
                            <a:srgbClr val="000000"/>
                          </a:solidFill>
                          <a:effectLst/>
                          <a:latin typeface="Arial" panose="020B0604020202020204" pitchFamily="34" charset="0"/>
                        </a:rPr>
                        <a:t>[NL-D2] Meeden-Diele  380 Z [DIR] [NL] / N-1 Conneforde - Diele ROT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267,64</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513763332"/>
                  </a:ext>
                </a:extLst>
              </a:tr>
            </a:tbl>
          </a:graphicData>
        </a:graphic>
      </p:graphicFrame>
    </p:spTree>
    <p:extLst>
      <p:ext uri="{BB962C8B-B14F-4D97-AF65-F5344CB8AC3E}">
        <p14:creationId xmlns:p14="http://schemas.microsoft.com/office/powerpoint/2010/main" val="36301862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IX)</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D3322F7-52A4-9ECA-CC78-BDAF90E72D59}"/>
              </a:ext>
            </a:extLst>
          </p:cNvPr>
          <p:cNvGraphicFramePr>
            <a:graphicFrameLocks noGrp="1"/>
          </p:cNvGraphicFramePr>
          <p:nvPr>
            <p:extLst>
              <p:ext uri="{D42A27DB-BD31-4B8C-83A1-F6EECF244321}">
                <p14:modId xmlns:p14="http://schemas.microsoft.com/office/powerpoint/2010/main" val="2390369230"/>
              </p:ext>
            </p:extLst>
          </p:nvPr>
        </p:nvGraphicFramePr>
        <p:xfrm>
          <a:off x="276625" y="1079498"/>
          <a:ext cx="8864365" cy="5352032"/>
        </p:xfrm>
        <a:graphic>
          <a:graphicData uri="http://schemas.openxmlformats.org/drawingml/2006/table">
            <a:tbl>
              <a:tblPr/>
              <a:tblGrid>
                <a:gridCol w="6951927">
                  <a:extLst>
                    <a:ext uri="{9D8B030D-6E8A-4147-A177-3AD203B41FA5}">
                      <a16:colId xmlns:a16="http://schemas.microsoft.com/office/drawing/2014/main" val="716202495"/>
                    </a:ext>
                  </a:extLst>
                </a:gridCol>
                <a:gridCol w="1412110">
                  <a:extLst>
                    <a:ext uri="{9D8B030D-6E8A-4147-A177-3AD203B41FA5}">
                      <a16:colId xmlns:a16="http://schemas.microsoft.com/office/drawing/2014/main" val="978954820"/>
                    </a:ext>
                  </a:extLst>
                </a:gridCol>
                <a:gridCol w="500328">
                  <a:extLst>
                    <a:ext uri="{9D8B030D-6E8A-4147-A177-3AD203B41FA5}">
                      <a16:colId xmlns:a16="http://schemas.microsoft.com/office/drawing/2014/main" val="91595146"/>
                    </a:ext>
                  </a:extLst>
                </a:gridCol>
              </a:tblGrid>
              <a:tr h="191144">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9307,41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22950210"/>
                  </a:ext>
                </a:extLst>
              </a:tr>
              <a:tr h="191144">
                <a:tc>
                  <a:txBody>
                    <a:bodyPr/>
                    <a:lstStyle/>
                    <a:p>
                      <a:pPr algn="l" fontAlgn="b"/>
                      <a:r>
                        <a:rPr lang="sl-SI" sz="1000" b="0" i="0" u="none" strike="noStrike">
                          <a:solidFill>
                            <a:srgbClr val="000000"/>
                          </a:solidFill>
                          <a:effectLst/>
                          <a:latin typeface="Arial" panose="020B0604020202020204" pitchFamily="34" charset="0"/>
                        </a:rPr>
                        <a:t>[AT-HU] Wien Suedost - Gyoer 245 [DIR] [AT] / N-1 Gyor - Neusiedl</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49809266"/>
                  </a:ext>
                </a:extLst>
              </a:tr>
              <a:tr h="191144">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6727,37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3348175971"/>
                  </a:ext>
                </a:extLst>
              </a:tr>
              <a:tr h="191144">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503,55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805491140"/>
                  </a:ext>
                </a:extLst>
              </a:tr>
              <a:tr h="191144">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4495,19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935591136"/>
                  </a:ext>
                </a:extLst>
              </a:tr>
              <a:tr h="191144">
                <a:tc>
                  <a:txBody>
                    <a:bodyPr/>
                    <a:lstStyle/>
                    <a:p>
                      <a:pPr algn="l" fontAlgn="b"/>
                      <a:r>
                        <a:rPr lang="pt-BR" sz="1000" b="0" i="0" u="none" strike="noStrike">
                          <a:solidFill>
                            <a:srgbClr val="000000"/>
                          </a:solidFill>
                          <a:effectLst/>
                          <a:latin typeface="Arial" panose="020B0604020202020204" pitchFamily="34" charset="0"/>
                        </a:rPr>
                        <a:t>[RO-RO] Resita - Timisoara c1 [DIR] / N-1 Resita - Timisoara c2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5414,29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384661663"/>
                  </a:ext>
                </a:extLst>
              </a:tr>
              <a:tr h="191144">
                <a:tc>
                  <a:txBody>
                    <a:bodyPr/>
                    <a:lstStyle/>
                    <a:p>
                      <a:pPr algn="l" fontAlgn="b"/>
                      <a:r>
                        <a:rPr lang="de-DE" sz="1000" b="0" i="0" u="none" strike="noStrike">
                          <a:solidFill>
                            <a:srgbClr val="000000"/>
                          </a:solidFill>
                          <a:effectLst/>
                          <a:latin typeface="Arial" panose="020B0604020202020204" pitchFamily="34" charset="0"/>
                        </a:rPr>
                        <a:t>[AT-AT] Zell am Ziller 1 - Zell am Ziller 2 ZZRHU41 [DIR] / N-1 Zell am Ziller 1 - Zell am Ziller 2 ZZRHU42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1744,38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86769959"/>
                  </a:ext>
                </a:extLst>
              </a:tr>
              <a:tr h="191144">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4682,75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30473813"/>
                  </a:ext>
                </a:extLst>
              </a:tr>
              <a:tr h="191144">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787,74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841858788"/>
                  </a:ext>
                </a:extLst>
              </a:tr>
              <a:tr h="191144">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949,01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2862771900"/>
                  </a:ext>
                </a:extLst>
              </a:tr>
              <a:tr h="191144">
                <a:tc>
                  <a:txBody>
                    <a:bodyPr/>
                    <a:lstStyle/>
                    <a:p>
                      <a:pPr algn="l" fontAlgn="b"/>
                      <a:r>
                        <a:rPr lang="pt-BR" sz="1000" b="0" i="0" u="none" strike="noStrike">
                          <a:solidFill>
                            <a:srgbClr val="000000"/>
                          </a:solidFill>
                          <a:effectLst/>
                          <a:latin typeface="Arial" panose="020B0604020202020204" pitchFamily="34" charset="0"/>
                        </a:rPr>
                        <a:t>[FR-D7] Vigy - Ensdorf VIGY2 S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2568,62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00710582"/>
                  </a:ext>
                </a:extLst>
              </a:tr>
              <a:tr h="191144">
                <a:tc>
                  <a:txBody>
                    <a:bodyPr/>
                    <a:lstStyle/>
                    <a:p>
                      <a:pPr algn="l" fontAlgn="b"/>
                      <a:r>
                        <a:rPr lang="sl-SI" sz="1000" b="0" i="0" u="none" strike="noStrike">
                          <a:solidFill>
                            <a:srgbClr val="000000"/>
                          </a:solidFill>
                          <a:effectLst/>
                          <a:latin typeface="Arial" panose="020B0604020202020204" pitchFamily="34" charset="0"/>
                        </a:rPr>
                        <a:t>[AT-D7] Westtirol 1 - Leupolz 412 [OPP] [AT] / N-1 Buers - Westtirol rt (422)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3043,07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58514896"/>
                  </a:ext>
                </a:extLst>
              </a:tr>
              <a:tr h="191144">
                <a:tc>
                  <a:txBody>
                    <a:bodyPr/>
                    <a:lstStyle/>
                    <a:p>
                      <a:pPr algn="l" fontAlgn="b"/>
                      <a:r>
                        <a:rPr lang="sl-SI" sz="1000" b="0" i="0" u="none" strike="noStrike">
                          <a:solidFill>
                            <a:srgbClr val="000000"/>
                          </a:solidFill>
                          <a:effectLst/>
                          <a:latin typeface="Arial" panose="020B0604020202020204" pitchFamily="34" charset="0"/>
                        </a:rPr>
                        <a:t>[D4-D7] Pulverdingen - Hoheneck HO PU WS [OPP] [D7] / N-1 Grafenrheinfeld - Oberhaid 423</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9307,41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55644723"/>
                  </a:ext>
                </a:extLst>
              </a:tr>
              <a:tr h="191144">
                <a:tc>
                  <a:txBody>
                    <a:bodyPr/>
                    <a:lstStyle/>
                    <a:p>
                      <a:pPr algn="l" fontAlgn="b"/>
                      <a:r>
                        <a:rPr lang="sl-SI" sz="1000" b="0" i="0" u="none" strike="noStrike">
                          <a:solidFill>
                            <a:srgbClr val="000000"/>
                          </a:solidFill>
                          <a:effectLst/>
                          <a:latin typeface="Arial" panose="020B0604020202020204" pitchFamily="34" charset="0"/>
                        </a:rPr>
                        <a:t>[NL-D2] Meeden-Diele  380 Z [DIR] [NL] / N-1 Conneforde - Diele ROT</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415,19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8050312"/>
                  </a:ext>
                </a:extLst>
              </a:tr>
              <a:tr h="191144">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48255376,06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070256"/>
                  </a:ext>
                </a:extLst>
              </a:tr>
              <a:tr h="191144">
                <a:tc>
                  <a:txBody>
                    <a:bodyPr/>
                    <a:lstStyle/>
                    <a:p>
                      <a:pPr algn="l" fontAlgn="b"/>
                      <a:r>
                        <a:rPr lang="de-DE" sz="1000" b="0" i="0" u="none" strike="noStrike">
                          <a:solidFill>
                            <a:srgbClr val="000000"/>
                          </a:solidFill>
                          <a:effectLst/>
                          <a:latin typeface="Arial" panose="020B0604020202020204" pitchFamily="34" charset="0"/>
                        </a:rPr>
                        <a:t>[D8-D8] Pasewalk - Vierraden 306 [DIR] / N-1 Hagenwerder - Mikulowa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2830999,02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72405001"/>
                  </a:ext>
                </a:extLst>
              </a:tr>
              <a:tr h="191144">
                <a:tc>
                  <a:txBody>
                    <a:bodyPr/>
                    <a:lstStyle/>
                    <a:p>
                      <a:pPr algn="l" fontAlgn="b"/>
                      <a:r>
                        <a:rPr lang="sl-SI" sz="1000" b="0" i="0" u="none" strike="noStrike">
                          <a:solidFill>
                            <a:srgbClr val="000000"/>
                          </a:solidFill>
                          <a:effectLst/>
                          <a:latin typeface="Arial" panose="020B0604020202020204" pitchFamily="34" charset="0"/>
                        </a:rPr>
                        <a:t>[AT-AT] Strass - Zell 273A [OPP] [AT] / N-1 Westtirol - Zell 275</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35348,69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1703365"/>
                  </a:ext>
                </a:extLst>
              </a:tr>
              <a:tr h="191144">
                <a:tc>
                  <a:txBody>
                    <a:bodyPr/>
                    <a:lstStyle/>
                    <a:p>
                      <a:pPr algn="l" fontAlgn="b"/>
                      <a:r>
                        <a:rPr lang="sl-SI" sz="1000" b="0" i="0" u="none" strike="noStrike">
                          <a:solidFill>
                            <a:srgbClr val="000000"/>
                          </a:solidFill>
                          <a:effectLst/>
                          <a:latin typeface="Arial" panose="020B0604020202020204" pitchFamily="34" charset="0"/>
                        </a:rPr>
                        <a:t>[D8-D8] Pasewalk - Vierraden 306 [DIR]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30765,94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75919367"/>
                  </a:ext>
                </a:extLst>
              </a:tr>
              <a:tr h="191144">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13641862,3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24921630"/>
                  </a:ext>
                </a:extLst>
              </a:tr>
              <a:tr h="191144">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7769842,97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3649304"/>
                  </a:ext>
                </a:extLst>
              </a:tr>
              <a:tr h="191144">
                <a:tc>
                  <a:txBody>
                    <a:bodyPr/>
                    <a:lstStyle/>
                    <a:p>
                      <a:pPr algn="l" fontAlgn="b"/>
                      <a:r>
                        <a:rPr lang="de-DE" sz="1000" b="0" i="0" u="none" strike="noStrike">
                          <a:solidFill>
                            <a:srgbClr val="000000"/>
                          </a:solidFill>
                          <a:effectLst/>
                          <a:latin typeface="Arial" panose="020B0604020202020204" pitchFamily="34" charset="0"/>
                        </a:rPr>
                        <a:t>[D2-D2] Conneforde - Unterweser GELB [OPP] / N-1 Sottrum - Landesbergen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48255376,06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0073698"/>
                  </a:ext>
                </a:extLst>
              </a:tr>
              <a:tr h="191144">
                <a:tc>
                  <a:txBody>
                    <a:bodyPr/>
                    <a:lstStyle/>
                    <a:p>
                      <a:pPr algn="l" fontAlgn="b"/>
                      <a:r>
                        <a:rPr lang="sl-SI" sz="1000" b="0" i="0" u="none" strike="noStrike">
                          <a:solidFill>
                            <a:srgbClr val="000000"/>
                          </a:solidFill>
                          <a:effectLst/>
                          <a:latin typeface="Arial" panose="020B0604020202020204" pitchFamily="34" charset="0"/>
                        </a:rPr>
                        <a:t>[NL-NL] Diemen-Lelystad 380 W [OPP] / N-1 Krimpen a/d IJssel-Geertruidenberg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20921126,86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51873000"/>
                  </a:ext>
                </a:extLst>
              </a:tr>
              <a:tr h="191144">
                <a:tc>
                  <a:txBody>
                    <a:bodyPr/>
                    <a:lstStyle/>
                    <a:p>
                      <a:pPr algn="l" fontAlgn="b"/>
                      <a:r>
                        <a:rPr lang="sl-SI" sz="1000" b="0" i="0" u="none" strike="noStrike">
                          <a:solidFill>
                            <a:srgbClr val="000000"/>
                          </a:solidFill>
                          <a:effectLst/>
                          <a:latin typeface="Arial" panose="020B0604020202020204" pitchFamily="34" charset="0"/>
                        </a:rPr>
                        <a:t>[NL-NL] Diemen-Lelystad 380 W [OPP] / N-1 Dodewaard-Doetinchem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3790134,52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55583988"/>
                  </a:ext>
                </a:extLst>
              </a:tr>
              <a:tr h="191144">
                <a:tc>
                  <a:txBody>
                    <a:bodyPr/>
                    <a:lstStyle/>
                    <a:p>
                      <a:pPr algn="l" fontAlgn="b"/>
                      <a:r>
                        <a:rPr lang="pt-BR" sz="1000" b="0" i="0" u="none" strike="noStrike">
                          <a:solidFill>
                            <a:srgbClr val="000000"/>
                          </a:solidFill>
                          <a:effectLst/>
                          <a:latin typeface="Arial" panose="020B0604020202020204" pitchFamily="34" charset="0"/>
                        </a:rPr>
                        <a:t>[FR-D7] Vigy - Ensdorf VIGY2 S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10679,73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468447513"/>
                  </a:ext>
                </a:extLst>
              </a:tr>
              <a:tr h="191144">
                <a:tc>
                  <a:txBody>
                    <a:bodyPr/>
                    <a:lstStyle/>
                    <a:p>
                      <a:pPr algn="l" fontAlgn="b"/>
                      <a:r>
                        <a:rPr lang="sl-SI" sz="1000" b="0" i="0" u="none" strike="noStrike">
                          <a:solidFill>
                            <a:srgbClr val="000000"/>
                          </a:solidFill>
                          <a:effectLst/>
                          <a:latin typeface="Arial" panose="020B0604020202020204" pitchFamily="34" charset="0"/>
                        </a:rPr>
                        <a:t>[D2-NL] Diele - Meeden SCHWARZ [OPP] [D2] / N-1 Zwolle-Hengelo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13439458,56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20179384"/>
                  </a:ext>
                </a:extLst>
              </a:tr>
              <a:tr h="191144">
                <a:tc>
                  <a:txBody>
                    <a:bodyPr/>
                    <a:lstStyle/>
                    <a:p>
                      <a:pPr algn="l" fontAlgn="b"/>
                      <a:r>
                        <a:rPr lang="de-DE" sz="1000" b="0" i="0" u="none" strike="noStrike">
                          <a:solidFill>
                            <a:srgbClr val="000000"/>
                          </a:solidFill>
                          <a:effectLst/>
                          <a:latin typeface="Arial" panose="020B0604020202020204" pitchFamily="34" charset="0"/>
                        </a:rPr>
                        <a:t>[D7-D7] Rheinau - Hoheneck KUGELB O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245799,06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317401545"/>
                  </a:ext>
                </a:extLst>
              </a:tr>
              <a:tr h="191144">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Eichstetten - Kuehmoos rt (Kander)</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13960,36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799351044"/>
                  </a:ext>
                </a:extLst>
              </a:tr>
              <a:tr h="191144">
                <a:tc>
                  <a:txBody>
                    <a:bodyPr/>
                    <a:lstStyle/>
                    <a:p>
                      <a:pPr algn="l" fontAlgn="b"/>
                      <a:r>
                        <a:rPr lang="sl-SI" sz="1000" b="0" i="0" u="none" strike="noStrike">
                          <a:solidFill>
                            <a:srgbClr val="000000"/>
                          </a:solidFill>
                          <a:effectLst/>
                          <a:latin typeface="Arial" panose="020B0604020202020204" pitchFamily="34" charset="0"/>
                        </a:rPr>
                        <a:t>[NL-D2] Meeden-Diele  380 Z [DIR] [NL] / N-1 Maasbracht - Van Eyck 380 White/28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22241547,69</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34958111"/>
                  </a:ext>
                </a:extLst>
              </a:tr>
            </a:tbl>
          </a:graphicData>
        </a:graphic>
      </p:graphicFrame>
    </p:spTree>
    <p:extLst>
      <p:ext uri="{BB962C8B-B14F-4D97-AF65-F5344CB8AC3E}">
        <p14:creationId xmlns:p14="http://schemas.microsoft.com/office/powerpoint/2010/main" val="12620191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419439626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X)</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8888D42-B837-38C8-7567-F89AC2601D70}"/>
              </a:ext>
            </a:extLst>
          </p:cNvPr>
          <p:cNvGraphicFramePr>
            <a:graphicFrameLocks noGrp="1"/>
          </p:cNvGraphicFramePr>
          <p:nvPr>
            <p:extLst>
              <p:ext uri="{D42A27DB-BD31-4B8C-83A1-F6EECF244321}">
                <p14:modId xmlns:p14="http://schemas.microsoft.com/office/powerpoint/2010/main" val="1909691222"/>
              </p:ext>
            </p:extLst>
          </p:nvPr>
        </p:nvGraphicFramePr>
        <p:xfrm>
          <a:off x="461043" y="1079496"/>
          <a:ext cx="8831854" cy="5413500"/>
        </p:xfrm>
        <a:graphic>
          <a:graphicData uri="http://schemas.openxmlformats.org/drawingml/2006/table">
            <a:tbl>
              <a:tblPr/>
              <a:tblGrid>
                <a:gridCol w="6926430">
                  <a:extLst>
                    <a:ext uri="{9D8B030D-6E8A-4147-A177-3AD203B41FA5}">
                      <a16:colId xmlns:a16="http://schemas.microsoft.com/office/drawing/2014/main" val="1132425342"/>
                    </a:ext>
                  </a:extLst>
                </a:gridCol>
                <a:gridCol w="1406931">
                  <a:extLst>
                    <a:ext uri="{9D8B030D-6E8A-4147-A177-3AD203B41FA5}">
                      <a16:colId xmlns:a16="http://schemas.microsoft.com/office/drawing/2014/main" val="1453638963"/>
                    </a:ext>
                  </a:extLst>
                </a:gridCol>
                <a:gridCol w="498493">
                  <a:extLst>
                    <a:ext uri="{9D8B030D-6E8A-4147-A177-3AD203B41FA5}">
                      <a16:colId xmlns:a16="http://schemas.microsoft.com/office/drawing/2014/main" val="1831588501"/>
                    </a:ext>
                  </a:extLst>
                </a:gridCol>
              </a:tblGrid>
              <a:tr h="200500">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20362511,17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69289916"/>
                  </a:ext>
                </a:extLst>
              </a:tr>
              <a:tr h="200500">
                <a:tc>
                  <a:txBody>
                    <a:bodyPr/>
                    <a:lstStyle/>
                    <a:p>
                      <a:pPr algn="l" fontAlgn="b"/>
                      <a:r>
                        <a:rPr lang="sl-SI" sz="1000" b="0" i="0" u="none" strike="noStrike">
                          <a:solidFill>
                            <a:srgbClr val="000000"/>
                          </a:solidFill>
                          <a:effectLst/>
                          <a:latin typeface="Arial" panose="020B0604020202020204" pitchFamily="34" charset="0"/>
                        </a:rPr>
                        <a:t>[AT-HU] Wien Suedost - Gyoer 245 [DIR] [AT] / N-1 Gyor - Neusiedl</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9916,64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34421259"/>
                  </a:ext>
                </a:extLst>
              </a:tr>
              <a:tr h="200500">
                <a:tc>
                  <a:txBody>
                    <a:bodyPr/>
                    <a:lstStyle/>
                    <a:p>
                      <a:pPr algn="l" fontAlgn="b"/>
                      <a:r>
                        <a:rPr lang="de-DE" sz="1000" b="0" i="0" u="none" strike="noStrike">
                          <a:solidFill>
                            <a:srgbClr val="000000"/>
                          </a:solidFill>
                          <a:effectLst/>
                          <a:latin typeface="Arial" panose="020B0604020202020204" pitchFamily="34" charset="0"/>
                        </a:rPr>
                        <a:t>[D8-D8] Pasewalk - Vierraden 306 [DIR] / N-1 Hagenwerder - Mikulowa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263132,29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682189086"/>
                  </a:ext>
                </a:extLst>
              </a:tr>
              <a:tr h="200500">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7886314,45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08071463"/>
                  </a:ext>
                </a:extLst>
              </a:tr>
              <a:tr h="200500">
                <a:tc>
                  <a:txBody>
                    <a:bodyPr/>
                    <a:lstStyle/>
                    <a:p>
                      <a:pPr algn="l" fontAlgn="b"/>
                      <a:r>
                        <a:rPr lang="sl-SI" sz="1000" b="0" i="0" u="none" strike="noStrike">
                          <a:solidFill>
                            <a:srgbClr val="000000"/>
                          </a:solidFill>
                          <a:effectLst/>
                          <a:latin typeface="Arial" panose="020B0604020202020204" pitchFamily="34" charset="0"/>
                        </a:rPr>
                        <a:t>[D2-D8] Helmstedt - Wolmirstedt 491 [DIR] [D8] / N-1 Helmstedt - Wolmirstedt 492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955680,93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71535340"/>
                  </a:ext>
                </a:extLst>
              </a:tr>
              <a:tr h="200500">
                <a:tc>
                  <a:txBody>
                    <a:bodyPr/>
                    <a:lstStyle/>
                    <a:p>
                      <a:pPr algn="l" fontAlgn="b"/>
                      <a:r>
                        <a:rPr lang="nl-NL" sz="1000" b="0" i="0" u="none" strike="noStrike">
                          <a:solidFill>
                            <a:srgbClr val="000000"/>
                          </a:solidFill>
                          <a:effectLst/>
                          <a:latin typeface="Arial" panose="020B0604020202020204" pitchFamily="34" charset="0"/>
                        </a:rPr>
                        <a:t>[NL-NL] Eemshaven-Eemshaven het Hogeland 380 Z [DIR] / N-1 Eemshaven-Meeden-Zwolle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20362511,17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51532150"/>
                  </a:ext>
                </a:extLst>
              </a:tr>
              <a:tr h="200500">
                <a:tc>
                  <a:txBody>
                    <a:bodyPr/>
                    <a:lstStyle/>
                    <a:p>
                      <a:pPr algn="l" fontAlgn="b"/>
                      <a:r>
                        <a:rPr lang="sl-SI" sz="1000" b="0" i="0" u="none" strike="noStrike">
                          <a:solidFill>
                            <a:srgbClr val="000000"/>
                          </a:solidFill>
                          <a:effectLst/>
                          <a:latin typeface="Arial" panose="020B0604020202020204" pitchFamily="34" charset="0"/>
                        </a:rPr>
                        <a:t>[NL-NL] Diemen-Lelystad 380 W [OPP] / N-1 Maasbracht-Eindhoven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14009471,17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087380372"/>
                  </a:ext>
                </a:extLst>
              </a:tr>
              <a:tr h="200500">
                <a:tc>
                  <a:txBody>
                    <a:bodyPr/>
                    <a:lstStyle/>
                    <a:p>
                      <a:pPr algn="l" fontAlgn="b"/>
                      <a:r>
                        <a:rPr lang="sl-SI" sz="1000" b="0" i="0" u="none" strike="noStrike">
                          <a:solidFill>
                            <a:srgbClr val="000000"/>
                          </a:solidFill>
                          <a:effectLst/>
                          <a:latin typeface="Arial" panose="020B0604020202020204" pitchFamily="34" charset="0"/>
                        </a:rPr>
                        <a:t>[NL-NL] Diemen-Lelystad 380 W [OPP] / N-1 Geertruidenberg-Eindhoven 380 G</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2383997,37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00565538"/>
                  </a:ext>
                </a:extLst>
              </a:tr>
              <a:tr h="200500">
                <a:tc>
                  <a:txBody>
                    <a:bodyPr/>
                    <a:lstStyle/>
                    <a:p>
                      <a:pPr algn="l" fontAlgn="b"/>
                      <a:r>
                        <a:rPr lang="de-DE" sz="1000" b="0" i="0" u="none" strike="noStrike">
                          <a:solidFill>
                            <a:srgbClr val="000000"/>
                          </a:solidFill>
                          <a:effectLst/>
                          <a:latin typeface="Arial" panose="020B0604020202020204" pitchFamily="34" charset="0"/>
                        </a:rPr>
                        <a:t>[AT-AT] Schwarzenbach - Zell am Ziller 1 417A [DIR] / N-1 Tauern - Zell am Ziller 1 418 </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9496,85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11545511"/>
                  </a:ext>
                </a:extLst>
              </a:tr>
              <a:tr h="200500">
                <a:tc>
                  <a:txBody>
                    <a:bodyPr/>
                    <a:lstStyle/>
                    <a:p>
                      <a:pPr algn="l" fontAlgn="b"/>
                      <a:r>
                        <a:rPr lang="sl-SI" sz="1000" b="0" i="0" u="none" strike="noStrike">
                          <a:solidFill>
                            <a:srgbClr val="000000"/>
                          </a:solidFill>
                          <a:effectLst/>
                          <a:latin typeface="Arial" panose="020B0604020202020204" pitchFamily="34" charset="0"/>
                        </a:rPr>
                        <a:t>[D2-D2] Diele - Doerpen West [DIR] / N-1 Zwolle-Meeden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10882938,95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60465082"/>
                  </a:ext>
                </a:extLst>
              </a:tr>
              <a:tr h="200500">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Diemen-Lelystad 380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11629088,24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793159170"/>
                  </a:ext>
                </a:extLst>
              </a:tr>
              <a:tr h="200500">
                <a:tc>
                  <a:txBody>
                    <a:bodyPr/>
                    <a:lstStyle/>
                    <a:p>
                      <a:pPr algn="l" fontAlgn="b"/>
                      <a:r>
                        <a:rPr lang="sl-SI" sz="1000" b="0" i="0" u="none" strike="noStrike">
                          <a:solidFill>
                            <a:srgbClr val="000000"/>
                          </a:solidFill>
                          <a:effectLst/>
                          <a:latin typeface="Arial" panose="020B0604020202020204" pitchFamily="34" charset="0"/>
                        </a:rPr>
                        <a:t>[AT-D4] Westtirol 1 - Buers 422 [OPP] [AT] / N-1 Westtirol - Leupolz</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23233,95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2496921"/>
                  </a:ext>
                </a:extLst>
              </a:tr>
              <a:tr h="200500">
                <a:tc>
                  <a:txBody>
                    <a:bodyPr/>
                    <a:lstStyle/>
                    <a:p>
                      <a:pPr algn="l" fontAlgn="b"/>
                      <a:r>
                        <a:rPr lang="sl-SI" sz="1000" b="0" i="0" u="none" strike="noStrike">
                          <a:solidFill>
                            <a:srgbClr val="000000"/>
                          </a:solidFill>
                          <a:effectLst/>
                          <a:latin typeface="Arial" panose="020B0604020202020204" pitchFamily="34" charset="0"/>
                        </a:rPr>
                        <a:t>[NL-BE] Rilland-Zandvliet 380 W [OPP] [NL] / N-1 PST Zandvliet 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2239432,24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251988178"/>
                  </a:ext>
                </a:extLst>
              </a:tr>
              <a:tr h="200500">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17767,44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9504699"/>
                  </a:ext>
                </a:extLst>
              </a:tr>
              <a:tr h="200500">
                <a:tc>
                  <a:txBody>
                    <a:bodyPr/>
                    <a:lstStyle/>
                    <a:p>
                      <a:pPr algn="l" fontAlgn="b"/>
                      <a:r>
                        <a:rPr lang="sl-SI" sz="1000" b="0" i="0" u="none" strike="noStrike">
                          <a:solidFill>
                            <a:srgbClr val="000000"/>
                          </a:solidFill>
                          <a:effectLst/>
                          <a:latin typeface="Arial" panose="020B0604020202020204" pitchFamily="34" charset="0"/>
                        </a:rPr>
                        <a:t>[AT-SI] Kainachtal - Maribor 473 [OPP] [AT] / N-1 Maribor-Kainachtal 2</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1628,25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35407364"/>
                  </a:ext>
                </a:extLst>
              </a:tr>
              <a:tr h="200500">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454,11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676453678"/>
                  </a:ext>
                </a:extLst>
              </a:tr>
              <a:tr h="200500">
                <a:tc>
                  <a:txBody>
                    <a:bodyPr/>
                    <a:lstStyle/>
                    <a:p>
                      <a:pPr algn="l" fontAlgn="b"/>
                      <a:r>
                        <a:rPr lang="sl-SI" sz="1000" b="0" i="0" u="none" strike="noStrike">
                          <a:solidFill>
                            <a:srgbClr val="000000"/>
                          </a:solidFill>
                          <a:effectLst/>
                          <a:latin typeface="Arial" panose="020B0604020202020204" pitchFamily="34" charset="0"/>
                        </a:rPr>
                        <a:t>[AT-HU] Zurndorf - Gyoer 439B [DIR] [AT] / N-1 Szombathely - Zurndorf</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1683,88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61308112"/>
                  </a:ext>
                </a:extLst>
              </a:tr>
              <a:tr h="200500">
                <a:tc>
                  <a:txBody>
                    <a:bodyPr/>
                    <a:lstStyle/>
                    <a:p>
                      <a:pPr algn="l" fontAlgn="b"/>
                      <a:r>
                        <a:rPr lang="de-DE" sz="1000" b="0" i="0" u="none" strike="noStrike">
                          <a:solidFill>
                            <a:srgbClr val="000000"/>
                          </a:solidFill>
                          <a:effectLst/>
                          <a:latin typeface="Arial" panose="020B0604020202020204" pitchFamily="34" charset="0"/>
                        </a:rPr>
                        <a:t>[D4-FR] Eichstetten - Muhlbach rt [OPP] [D4] / N-1 Muhlbach - Sierentz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10897,03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85534685"/>
                  </a:ext>
                </a:extLst>
              </a:tr>
              <a:tr h="200500">
                <a:tc>
                  <a:txBody>
                    <a:bodyPr/>
                    <a:lstStyle/>
                    <a:p>
                      <a:pPr algn="l" fontAlgn="b"/>
                      <a:r>
                        <a:rPr lang="sl-SI" sz="1000" b="0" i="0" u="none" strike="noStrike">
                          <a:solidFill>
                            <a:srgbClr val="000000"/>
                          </a:solidFill>
                          <a:effectLst/>
                          <a:latin typeface="Arial" panose="020B0604020202020204" pitchFamily="34" charset="0"/>
                        </a:rPr>
                        <a:t>[AT-HU] Wien Suedost - Gyoer 245 [OPP] [AT] / N-1 Gyor - Neusiedl</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3018,61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230245951"/>
                  </a:ext>
                </a:extLst>
              </a:tr>
              <a:tr h="200500">
                <a:tc>
                  <a:txBody>
                    <a:bodyPr/>
                    <a:lstStyle/>
                    <a:p>
                      <a:pPr algn="l" fontAlgn="b"/>
                      <a:r>
                        <a:rPr lang="sl-SI" sz="1000" b="0" i="0" u="none" strike="noStrike">
                          <a:solidFill>
                            <a:srgbClr val="000000"/>
                          </a:solidFill>
                          <a:effectLst/>
                          <a:latin typeface="Arial" panose="020B0604020202020204" pitchFamily="34" charset="0"/>
                        </a:rPr>
                        <a:t>[AT-SI] Kainachtal - Maribor 473 [DIR] [AT] / N-1 Maribor-Kainachtal 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1034,77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73521632"/>
                  </a:ext>
                </a:extLst>
              </a:tr>
              <a:tr h="200500">
                <a:tc>
                  <a:txBody>
                    <a:bodyPr/>
                    <a:lstStyle/>
                    <a:p>
                      <a:pPr algn="l" fontAlgn="b"/>
                      <a:r>
                        <a:rPr lang="sl-SI" sz="1000" b="0" i="0" u="none" strike="noStrike">
                          <a:solidFill>
                            <a:srgbClr val="000000"/>
                          </a:solidFill>
                          <a:effectLst/>
                          <a:latin typeface="Arial" panose="020B0604020202020204" pitchFamily="34" charset="0"/>
                        </a:rPr>
                        <a:t>[AT-AT] Obersielach - Rosegg 267C [OPP] / N-1 Feistritz - Obersielach 268</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944,98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2197089"/>
                  </a:ext>
                </a:extLst>
              </a:tr>
              <a:tr h="200500">
                <a:tc>
                  <a:txBody>
                    <a:bodyPr/>
                    <a:lstStyle/>
                    <a:p>
                      <a:pPr algn="l" fontAlgn="b"/>
                      <a:r>
                        <a:rPr lang="sl-SI" sz="1000" b="0" i="0" u="none" strike="noStrike">
                          <a:solidFill>
                            <a:srgbClr val="000000"/>
                          </a:solidFill>
                          <a:effectLst/>
                          <a:latin typeface="Arial" panose="020B0604020202020204" pitchFamily="34" charset="0"/>
                        </a:rPr>
                        <a:t>[NL-NL] Diemen-Lelystad 380 W [OPP] / N-1 Geertruidenberg-Eindhoven 380 G</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17767,44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905982476"/>
                  </a:ext>
                </a:extLst>
              </a:tr>
              <a:tr h="200500">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2141,83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2734511736"/>
                  </a:ext>
                </a:extLst>
              </a:tr>
              <a:tr h="200500">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327,92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494331217"/>
                  </a:ext>
                </a:extLst>
              </a:tr>
              <a:tr h="200500">
                <a:tc>
                  <a:txBody>
                    <a:bodyPr/>
                    <a:lstStyle/>
                    <a:p>
                      <a:pPr algn="l" fontAlgn="b"/>
                      <a:r>
                        <a:rPr lang="de-DE" sz="1000" b="0" i="0" u="none" strike="noStrike">
                          <a:solidFill>
                            <a:srgbClr val="000000"/>
                          </a:solidFill>
                          <a:effectLst/>
                          <a:latin typeface="Arial" panose="020B0604020202020204" pitchFamily="34" charset="0"/>
                        </a:rPr>
                        <a:t>[D4-D7] Hoheneck - Pulverdingen ws [DIR] [D4] / N-1 Daxlanden - Weingarten ge</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16984,71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005568778"/>
                  </a:ext>
                </a:extLst>
              </a:tr>
              <a:tr h="200500">
                <a:tc>
                  <a:txBody>
                    <a:bodyPr/>
                    <a:lstStyle/>
                    <a:p>
                      <a:pPr algn="l" fontAlgn="b"/>
                      <a:r>
                        <a:rPr lang="de-DE" sz="1000" b="0" i="0" u="none" strike="noStrike">
                          <a:solidFill>
                            <a:srgbClr val="000000"/>
                          </a:solidFill>
                          <a:effectLst/>
                          <a:latin typeface="Arial" panose="020B0604020202020204" pitchFamily="34" charset="0"/>
                        </a:rPr>
                        <a:t>[AT-AT] Schwarzenbach - Zell am Ziller 1 417A [DIR] / N-1 Tauern - Zell am Ziller 1 418 </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1776,4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0172766"/>
                  </a:ext>
                </a:extLst>
              </a:tr>
              <a:tr h="200500">
                <a:tc>
                  <a:txBody>
                    <a:bodyPr/>
                    <a:lstStyle/>
                    <a:p>
                      <a:pPr algn="l" fontAlgn="b"/>
                      <a:r>
                        <a:rPr lang="sl-SI" sz="1000" b="0" i="0" u="none" strike="noStrike">
                          <a:solidFill>
                            <a:srgbClr val="000000"/>
                          </a:solidFill>
                          <a:effectLst/>
                          <a:latin typeface="Arial" panose="020B0604020202020204" pitchFamily="34" charset="0"/>
                        </a:rPr>
                        <a:t>[NL-BE] Rilland-Zandvliet 380 G [OPP] [NL] / N-1 PST Zandvliet 1</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493,5</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63876465"/>
                  </a:ext>
                </a:extLst>
              </a:tr>
            </a:tbl>
          </a:graphicData>
        </a:graphic>
      </p:graphicFrame>
    </p:spTree>
    <p:extLst>
      <p:ext uri="{BB962C8B-B14F-4D97-AF65-F5344CB8AC3E}">
        <p14:creationId xmlns:p14="http://schemas.microsoft.com/office/powerpoint/2010/main" val="34440391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XI)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D45297C-E480-AD5E-92D7-C1AE8D394996}"/>
              </a:ext>
            </a:extLst>
          </p:cNvPr>
          <p:cNvGraphicFramePr>
            <a:graphicFrameLocks noGrp="1"/>
          </p:cNvGraphicFramePr>
          <p:nvPr>
            <p:extLst>
              <p:ext uri="{D42A27DB-BD31-4B8C-83A1-F6EECF244321}">
                <p14:modId xmlns:p14="http://schemas.microsoft.com/office/powerpoint/2010/main" val="3057864271"/>
              </p:ext>
            </p:extLst>
          </p:nvPr>
        </p:nvGraphicFramePr>
        <p:xfrm>
          <a:off x="635000" y="1079499"/>
          <a:ext cx="8505990" cy="5144580"/>
        </p:xfrm>
        <a:graphic>
          <a:graphicData uri="http://schemas.openxmlformats.org/drawingml/2006/table">
            <a:tbl>
              <a:tblPr/>
              <a:tblGrid>
                <a:gridCol w="6670869">
                  <a:extLst>
                    <a:ext uri="{9D8B030D-6E8A-4147-A177-3AD203B41FA5}">
                      <a16:colId xmlns:a16="http://schemas.microsoft.com/office/drawing/2014/main" val="1188339999"/>
                    </a:ext>
                  </a:extLst>
                </a:gridCol>
                <a:gridCol w="1355020">
                  <a:extLst>
                    <a:ext uri="{9D8B030D-6E8A-4147-A177-3AD203B41FA5}">
                      <a16:colId xmlns:a16="http://schemas.microsoft.com/office/drawing/2014/main" val="1969022528"/>
                    </a:ext>
                  </a:extLst>
                </a:gridCol>
                <a:gridCol w="480101">
                  <a:extLst>
                    <a:ext uri="{9D8B030D-6E8A-4147-A177-3AD203B41FA5}">
                      <a16:colId xmlns:a16="http://schemas.microsoft.com/office/drawing/2014/main" val="4099563020"/>
                    </a:ext>
                  </a:extLst>
                </a:gridCol>
              </a:tblGrid>
              <a:tr h="18373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5487,18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8669380"/>
                  </a:ext>
                </a:extLst>
              </a:tr>
              <a:tr h="183735">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183,55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9797623"/>
                  </a:ext>
                </a:extLst>
              </a:tr>
              <a:tr h="183735">
                <a:tc>
                  <a:txBody>
                    <a:bodyPr/>
                    <a:lstStyle/>
                    <a:p>
                      <a:pPr algn="l" fontAlgn="b"/>
                      <a:r>
                        <a:rPr lang="sl-SI" sz="1000" b="0" i="0" u="none" strike="noStrike">
                          <a:solidFill>
                            <a:srgbClr val="000000"/>
                          </a:solidFill>
                          <a:effectLst/>
                          <a:latin typeface="Arial" panose="020B0604020202020204" pitchFamily="34" charset="0"/>
                        </a:rPr>
                        <a:t>[CZ-SK] Nosovice - Varin [DIR] [SK] / N-1 Lemesany - Krosno Iskrz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108,06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793256402"/>
                  </a:ext>
                </a:extLst>
              </a:tr>
              <a:tr h="183735">
                <a:tc>
                  <a:txBody>
                    <a:bodyPr/>
                    <a:lstStyle/>
                    <a:p>
                      <a:pPr algn="l" fontAlgn="b"/>
                      <a:r>
                        <a:rPr lang="sl-SI" sz="1000" b="0" i="0" u="none" strike="noStrike">
                          <a:solidFill>
                            <a:srgbClr val="000000"/>
                          </a:solidFill>
                          <a:effectLst/>
                          <a:latin typeface="Arial" panose="020B0604020202020204" pitchFamily="34" charset="0"/>
                        </a:rPr>
                        <a:t>[AT-HU] Wien Suedost - Gyoer 245 [OPP] [AT] / N-1 Gyor - Neusiedl</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5487,18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053571639"/>
                  </a:ext>
                </a:extLst>
              </a:tr>
              <a:tr h="183735">
                <a:tc>
                  <a:txBody>
                    <a:bodyPr/>
                    <a:lstStyle/>
                    <a:p>
                      <a:pPr algn="l" fontAlgn="b"/>
                      <a:r>
                        <a:rPr lang="sl-SI" sz="1000" b="0" i="0" u="none" strike="noStrike">
                          <a:solidFill>
                            <a:srgbClr val="000000"/>
                          </a:solidFill>
                          <a:effectLst/>
                          <a:latin typeface="Arial" panose="020B0604020202020204" pitchFamily="34" charset="0"/>
                        </a:rPr>
                        <a:t>[AT-SI] Kainachtal - Maribor 473 [DIR] [AT] / N-1 Maribor-Kainachtal 2</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1117,93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77560736"/>
                  </a:ext>
                </a:extLst>
              </a:tr>
              <a:tr h="183735">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2829,3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402218731"/>
                  </a:ext>
                </a:extLst>
              </a:tr>
              <a:tr h="183735">
                <a:tc>
                  <a:txBody>
                    <a:bodyPr/>
                    <a:lstStyle/>
                    <a:p>
                      <a:pPr algn="l" fontAlgn="b"/>
                      <a:r>
                        <a:rPr lang="sl-SI" sz="1000" b="0" i="0" u="none" strike="noStrike">
                          <a:solidFill>
                            <a:srgbClr val="000000"/>
                          </a:solidFill>
                          <a:effectLst/>
                          <a:latin typeface="Arial" panose="020B0604020202020204" pitchFamily="34" charset="0"/>
                        </a:rPr>
                        <a:t>[RO-RO] Paroseni - Targu Jiu Nord [OPP] / N-1 Portile de Fier - Djerdap</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655,06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74738019"/>
                  </a:ext>
                </a:extLst>
              </a:tr>
              <a:tr h="183735">
                <a:tc>
                  <a:txBody>
                    <a:bodyPr/>
                    <a:lstStyle/>
                    <a:p>
                      <a:pPr algn="l" fontAlgn="b"/>
                      <a:r>
                        <a:rPr lang="sl-SI" sz="1000" b="0" i="0" u="none" strike="noStrike">
                          <a:solidFill>
                            <a:srgbClr val="000000"/>
                          </a:solidFill>
                          <a:effectLst/>
                          <a:latin typeface="Arial" panose="020B0604020202020204" pitchFamily="34" charset="0"/>
                        </a:rPr>
                        <a:t>[NL-NL] Diemen-Lelystad 380 W [OPP]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162,03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390072370"/>
                  </a:ext>
                </a:extLst>
              </a:tr>
              <a:tr h="183735">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588,4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659666199"/>
                  </a:ext>
                </a:extLst>
              </a:tr>
              <a:tr h="183735">
                <a:tc>
                  <a:txBody>
                    <a:bodyPr/>
                    <a:lstStyle/>
                    <a:p>
                      <a:pPr algn="l" fontAlgn="b"/>
                      <a:r>
                        <a:rPr lang="sl-SI" sz="1000" b="0" i="0" u="none" strike="noStrike">
                          <a:solidFill>
                            <a:srgbClr val="000000"/>
                          </a:solidFill>
                          <a:effectLst/>
                          <a:latin typeface="Arial" panose="020B0604020202020204" pitchFamily="34" charset="0"/>
                        </a:rPr>
                        <a:t>[NL-BE] Maasbracht-Van Eyck 380 W [OPP] [NL] / N-1 Maasbracht - Van Eyck 380 Black/27</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127,26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1504744380"/>
                  </a:ext>
                </a:extLst>
              </a:tr>
              <a:tr h="183735">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4925,86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6269311"/>
                  </a:ext>
                </a:extLst>
              </a:tr>
              <a:tr h="183735">
                <a:tc>
                  <a:txBody>
                    <a:bodyPr/>
                    <a:lstStyle/>
                    <a:p>
                      <a:pPr algn="l" fontAlgn="b"/>
                      <a:r>
                        <a:rPr lang="sl-SI" sz="1000" b="0" i="0" u="none" strike="noStrike">
                          <a:solidFill>
                            <a:srgbClr val="000000"/>
                          </a:solidFill>
                          <a:effectLst/>
                          <a:latin typeface="Arial" panose="020B0604020202020204" pitchFamily="34" charset="0"/>
                        </a:rPr>
                        <a:t>[AT-SI] Obersielach - Podlog 247 [OPP] [AT] / N-1 Maribor-Kainachtal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3462,91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270339809"/>
                  </a:ext>
                </a:extLst>
              </a:tr>
              <a:tr h="18373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Diemen-Lelystad 380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229,13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99095629"/>
                  </a:ext>
                </a:extLst>
              </a:tr>
              <a:tr h="183735">
                <a:tc>
                  <a:txBody>
                    <a:bodyPr/>
                    <a:lstStyle/>
                    <a:p>
                      <a:pPr algn="l" fontAlgn="b"/>
                      <a:r>
                        <a:rPr lang="sl-SI" sz="1000" b="0" i="0" u="none" strike="noStrike">
                          <a:solidFill>
                            <a:srgbClr val="000000"/>
                          </a:solidFill>
                          <a:effectLst/>
                          <a:latin typeface="Arial" panose="020B0604020202020204" pitchFamily="34" charset="0"/>
                        </a:rPr>
                        <a:t>[AT-D4] Westtirol 1 - Buers 422 [OPP] [AT] / N-1 Westtirol - Leupolz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3495,41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25200813"/>
                  </a:ext>
                </a:extLst>
              </a:tr>
              <a:tr h="18373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10590,05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99192916"/>
                  </a:ext>
                </a:extLst>
              </a:tr>
              <a:tr h="183735">
                <a:tc>
                  <a:txBody>
                    <a:bodyPr/>
                    <a:lstStyle/>
                    <a:p>
                      <a:pPr algn="l" fontAlgn="b"/>
                      <a:r>
                        <a:rPr lang="sl-SI" sz="1000" b="0" i="0" u="none" strike="noStrike">
                          <a:solidFill>
                            <a:srgbClr val="000000"/>
                          </a:solidFill>
                          <a:effectLst/>
                          <a:latin typeface="Arial" panose="020B0604020202020204" pitchFamily="34" charset="0"/>
                        </a:rPr>
                        <a:t>[AT-SI] Kainachtal - Maribor 473 [OPP] [AT] / N-1 Maribor-Kainachtal 2</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1284,38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97137021"/>
                  </a:ext>
                </a:extLst>
              </a:tr>
              <a:tr h="183735">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860,8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4086736741"/>
                  </a:ext>
                </a:extLst>
              </a:tr>
              <a:tr h="183735">
                <a:tc>
                  <a:txBody>
                    <a:bodyPr/>
                    <a:lstStyle/>
                    <a:p>
                      <a:pPr algn="l" fontAlgn="b"/>
                      <a:r>
                        <a:rPr lang="sl-SI" sz="1000" b="0" i="0" u="none" strike="noStrike">
                          <a:solidFill>
                            <a:srgbClr val="000000"/>
                          </a:solidFill>
                          <a:effectLst/>
                          <a:latin typeface="Arial" panose="020B0604020202020204" pitchFamily="34" charset="0"/>
                        </a:rPr>
                        <a:t>[HR-SI] 220kV Pehlin - Divaca [OPP] [HR]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510,59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1536404483"/>
                  </a:ext>
                </a:extLst>
              </a:tr>
              <a:tr h="183735">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622,32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212872034"/>
                  </a:ext>
                </a:extLst>
              </a:tr>
              <a:tr h="183735">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159,69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98464949"/>
                  </a:ext>
                </a:extLst>
              </a:tr>
              <a:tr h="183735">
                <a:tc>
                  <a:txBody>
                    <a:bodyPr/>
                    <a:lstStyle/>
                    <a:p>
                      <a:pPr algn="l" fontAlgn="b"/>
                      <a:r>
                        <a:rPr lang="sl-SI" sz="1000" b="0" i="0" u="none" strike="noStrike">
                          <a:solidFill>
                            <a:srgbClr val="000000"/>
                          </a:solidFill>
                          <a:effectLst/>
                          <a:latin typeface="Arial" panose="020B0604020202020204" pitchFamily="34" charset="0"/>
                        </a:rPr>
                        <a:t>[NL-NL] Krimpen a/d IJssel-Geertruidenberg 380 W [OPP] / N-1 Krimpen a/d IJssel-Geertruidenberg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637,41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648775402"/>
                  </a:ext>
                </a:extLst>
              </a:tr>
              <a:tr h="183735">
                <a:tc>
                  <a:txBody>
                    <a:bodyPr/>
                    <a:lstStyle/>
                    <a:p>
                      <a:pPr algn="l" fontAlgn="b"/>
                      <a:r>
                        <a:rPr lang="de-DE" sz="1000" b="0" i="0" u="none" strike="noStrike">
                          <a:solidFill>
                            <a:srgbClr val="000000"/>
                          </a:solidFill>
                          <a:effectLst/>
                          <a:latin typeface="Arial" panose="020B0604020202020204" pitchFamily="34" charset="0"/>
                        </a:rPr>
                        <a:t>[AT-AT] Hessenberg - Weissenbach 223 [OPP] / N-1 Hessenberg - Weissenbach 224 </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10590,05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868695854"/>
                  </a:ext>
                </a:extLst>
              </a:tr>
              <a:tr h="183735">
                <a:tc>
                  <a:txBody>
                    <a:bodyPr/>
                    <a:lstStyle/>
                    <a:p>
                      <a:pPr algn="l" fontAlgn="b"/>
                      <a:r>
                        <a:rPr lang="sl-SI" sz="1000" b="0" i="0" u="none" strike="noStrike">
                          <a:solidFill>
                            <a:srgbClr val="000000"/>
                          </a:solidFill>
                          <a:effectLst/>
                          <a:latin typeface="Arial" panose="020B0604020202020204" pitchFamily="34" charset="0"/>
                        </a:rPr>
                        <a:t>[AT-AT] Sarasdorf - Zurndorf 439A [DIR] / N-1 Sarasdorf - Zurndorf 440A</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3431364348"/>
                  </a:ext>
                </a:extLst>
              </a:tr>
              <a:tr h="183735">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337,42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63956469"/>
                  </a:ext>
                </a:extLst>
              </a:tr>
              <a:tr h="183735">
                <a:tc>
                  <a:txBody>
                    <a:bodyPr/>
                    <a:lstStyle/>
                    <a:p>
                      <a:pPr algn="l" fontAlgn="b"/>
                      <a:r>
                        <a:rPr lang="de-DE" sz="1000" b="0" i="0" u="none" strike="noStrike">
                          <a:solidFill>
                            <a:srgbClr val="000000"/>
                          </a:solidFill>
                          <a:effectLst/>
                          <a:latin typeface="Arial" panose="020B0604020202020204" pitchFamily="34" charset="0"/>
                        </a:rPr>
                        <a:t>[AT-AT] Schwarzenbach - Zell am Ziller 1 417A [DIR] / BASECASE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2529,25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112211879"/>
                  </a:ext>
                </a:extLst>
              </a:tr>
              <a:tr h="183735">
                <a:tc>
                  <a:txBody>
                    <a:bodyPr/>
                    <a:lstStyle/>
                    <a:p>
                      <a:pPr algn="l" fontAlgn="b"/>
                      <a:r>
                        <a:rPr lang="sl-SI" sz="1000" b="0" i="0" u="none" strike="noStrike">
                          <a:solidFill>
                            <a:srgbClr val="000000"/>
                          </a:solidFill>
                          <a:effectLst/>
                          <a:latin typeface="Arial" panose="020B0604020202020204" pitchFamily="34" charset="0"/>
                        </a:rPr>
                        <a:t>[D7-D7] Lambsheim - Weingarten LAMBSH W [DIR] / N-1 Grafenrheinfeld - Hoepfingen ge (411)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579,37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49980076"/>
                  </a:ext>
                </a:extLst>
              </a:tr>
              <a:tr h="183735">
                <a:tc>
                  <a:txBody>
                    <a:bodyPr/>
                    <a:lstStyle/>
                    <a:p>
                      <a:pPr algn="l" fontAlgn="b"/>
                      <a:r>
                        <a:rPr lang="sl-SI" sz="1000" b="0" i="0" u="none" strike="noStrike">
                          <a:solidFill>
                            <a:srgbClr val="000000"/>
                          </a:solidFill>
                          <a:effectLst/>
                          <a:latin typeface="Arial" panose="020B0604020202020204" pitchFamily="34" charset="0"/>
                        </a:rPr>
                        <a:t>[D4-D7] Herbertingen - Tiengen TIENGN N [DIR]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3198,57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416442004"/>
                  </a:ext>
                </a:extLst>
              </a:tr>
              <a:tr h="183735">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ALEGRO 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9299,65</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377922523"/>
                  </a:ext>
                </a:extLst>
              </a:tr>
            </a:tbl>
          </a:graphicData>
        </a:graphic>
      </p:graphicFrame>
    </p:spTree>
    <p:extLst>
      <p:ext uri="{BB962C8B-B14F-4D97-AF65-F5344CB8AC3E}">
        <p14:creationId xmlns:p14="http://schemas.microsoft.com/office/powerpoint/2010/main" val="41599925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20311 (part XII)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23AC354-184F-3B76-6D2B-BC97E5A34388}"/>
              </a:ext>
            </a:extLst>
          </p:cNvPr>
          <p:cNvGraphicFramePr>
            <a:graphicFrameLocks noGrp="1"/>
          </p:cNvGraphicFramePr>
          <p:nvPr>
            <p:extLst>
              <p:ext uri="{D42A27DB-BD31-4B8C-83A1-F6EECF244321}">
                <p14:modId xmlns:p14="http://schemas.microsoft.com/office/powerpoint/2010/main" val="2521736508"/>
              </p:ext>
            </p:extLst>
          </p:nvPr>
        </p:nvGraphicFramePr>
        <p:xfrm>
          <a:off x="768403" y="1079501"/>
          <a:ext cx="8231157" cy="5090776"/>
        </p:xfrm>
        <a:graphic>
          <a:graphicData uri="http://schemas.openxmlformats.org/drawingml/2006/table">
            <a:tbl>
              <a:tblPr/>
              <a:tblGrid>
                <a:gridCol w="6455330">
                  <a:extLst>
                    <a:ext uri="{9D8B030D-6E8A-4147-A177-3AD203B41FA5}">
                      <a16:colId xmlns:a16="http://schemas.microsoft.com/office/drawing/2014/main" val="3774326437"/>
                    </a:ext>
                  </a:extLst>
                </a:gridCol>
                <a:gridCol w="1311239">
                  <a:extLst>
                    <a:ext uri="{9D8B030D-6E8A-4147-A177-3AD203B41FA5}">
                      <a16:colId xmlns:a16="http://schemas.microsoft.com/office/drawing/2014/main" val="391742680"/>
                    </a:ext>
                  </a:extLst>
                </a:gridCol>
                <a:gridCol w="464588">
                  <a:extLst>
                    <a:ext uri="{9D8B030D-6E8A-4147-A177-3AD203B41FA5}">
                      <a16:colId xmlns:a16="http://schemas.microsoft.com/office/drawing/2014/main" val="2010643738"/>
                    </a:ext>
                  </a:extLst>
                </a:gridCol>
              </a:tblGrid>
              <a:tr h="175544">
                <a:tc>
                  <a:txBody>
                    <a:bodyPr/>
                    <a:lstStyle/>
                    <a:p>
                      <a:pPr algn="l" fontAlgn="b"/>
                      <a:r>
                        <a:rPr lang="sl-SI"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3557,21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891482"/>
                  </a:ext>
                </a:extLst>
              </a:tr>
              <a:tr h="175544">
                <a:tc>
                  <a:txBody>
                    <a:bodyPr/>
                    <a:lstStyle/>
                    <a:p>
                      <a:pPr algn="l" fontAlgn="b"/>
                      <a:r>
                        <a:rPr lang="sl-SI" sz="900" b="0" i="0" u="none" strike="noStrike">
                          <a:solidFill>
                            <a:srgbClr val="000000"/>
                          </a:solidFill>
                          <a:effectLst/>
                          <a:latin typeface="Arial" panose="020B0604020202020204" pitchFamily="34" charset="0"/>
                        </a:rPr>
                        <a:t>[AT-SI] Kainachtal - Maribor 473 [OPP] [AT] / N-1 Maribor-Kainachtal 2</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1146,33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7193480"/>
                  </a:ext>
                </a:extLst>
              </a:tr>
              <a:tr h="175544">
                <a:tc>
                  <a:txBody>
                    <a:bodyPr/>
                    <a:lstStyle/>
                    <a:p>
                      <a:pPr algn="l" fontAlgn="b"/>
                      <a:r>
                        <a:rPr lang="sl-SI" sz="900" b="0" i="0" u="none" strike="noStrike">
                          <a:solidFill>
                            <a:srgbClr val="000000"/>
                          </a:solidFill>
                          <a:effectLst/>
                          <a:latin typeface="Arial" panose="020B0604020202020204" pitchFamily="34" charset="0"/>
                        </a:rPr>
                        <a:t>[HR-BA] 220kV Zakucac - Mostar [DIR] [HR] / N-1 Konjsko - Mostar</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1212688162"/>
                  </a:ext>
                </a:extLst>
              </a:tr>
              <a:tr h="175544">
                <a:tc>
                  <a:txBody>
                    <a:bodyPr/>
                    <a:lstStyle/>
                    <a:p>
                      <a:pPr algn="l" fontAlgn="b"/>
                      <a:r>
                        <a:rPr lang="pt-BR" sz="900" b="0" i="0" u="none" strike="noStrike">
                          <a:solidFill>
                            <a:srgbClr val="000000"/>
                          </a:solidFill>
                          <a:effectLst/>
                          <a:latin typeface="Arial" panose="020B0604020202020204" pitchFamily="34" charset="0"/>
                        </a:rPr>
                        <a:t>[HR-SI] 220kV Pehlin - Divaca [OPP] [HR] / N-1 Melina - Divaca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213,75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extLst>
                  <a:ext uri="{0D108BD9-81ED-4DB2-BD59-A6C34878D82A}">
                    <a16:rowId xmlns:a16="http://schemas.microsoft.com/office/drawing/2014/main" val="2189680765"/>
                  </a:ext>
                </a:extLst>
              </a:tr>
              <a:tr h="175544">
                <a:tc>
                  <a:txBody>
                    <a:bodyPr/>
                    <a:lstStyle/>
                    <a:p>
                      <a:pPr algn="l" fontAlgn="b"/>
                      <a:r>
                        <a:rPr lang="sl-SI" sz="900" b="0" i="0" u="none" strike="noStrike">
                          <a:solidFill>
                            <a:srgbClr val="000000"/>
                          </a:solidFill>
                          <a:effectLst/>
                          <a:latin typeface="Arial" panose="020B0604020202020204" pitchFamily="34" charset="0"/>
                        </a:rPr>
                        <a:t>[SK-PL] Lemesany - Krosno Iskrz 2 [OPP] [PL] / N-1 Lemesany - Krosno Iskrz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47,99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330115742"/>
                  </a:ext>
                </a:extLst>
              </a:tr>
              <a:tr h="175544">
                <a:tc>
                  <a:txBody>
                    <a:bodyPr/>
                    <a:lstStyle/>
                    <a:p>
                      <a:pPr algn="l" fontAlgn="b"/>
                      <a:r>
                        <a:rPr lang="sl-SI" sz="900" b="0" i="0" u="none" strike="noStrike">
                          <a:solidFill>
                            <a:srgbClr val="000000"/>
                          </a:solidFill>
                          <a:effectLst/>
                          <a:latin typeface="Arial" panose="020B0604020202020204" pitchFamily="34" charset="0"/>
                        </a:rPr>
                        <a:t>[CZ-D8] Hradec - Rohrsdorf 446 [OPP] [D8] / N-1 Hradec - Rohrsdorf 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665,09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1010716579"/>
                  </a:ext>
                </a:extLst>
              </a:tr>
              <a:tr h="175544">
                <a:tc>
                  <a:txBody>
                    <a:bodyPr/>
                    <a:lstStyle/>
                    <a:p>
                      <a:pPr algn="l" fontAlgn="b"/>
                      <a:r>
                        <a:rPr lang="sl-SI" sz="900" b="0" i="0" u="none" strike="noStrike">
                          <a:solidFill>
                            <a:srgbClr val="000000"/>
                          </a:solidFill>
                          <a:effectLst/>
                          <a:latin typeface="Arial" panose="020B0604020202020204" pitchFamily="34" charset="0"/>
                        </a:rPr>
                        <a:t>[AT-SI] Kainachtal - Maribor 473 [DIR] [AT] / N-1 Maribor-Kainachtal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1230,4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23928884"/>
                  </a:ext>
                </a:extLst>
              </a:tr>
              <a:tr h="175544">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740,49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893077715"/>
                  </a:ext>
                </a:extLst>
              </a:tr>
              <a:tr h="175544">
                <a:tc>
                  <a:txBody>
                    <a:bodyPr/>
                    <a:lstStyle/>
                    <a:p>
                      <a:pPr algn="l" fontAlgn="b"/>
                      <a:r>
                        <a:rPr lang="sl-SI" sz="900" b="0" i="0" u="none" strike="noStrike">
                          <a:solidFill>
                            <a:srgbClr val="000000"/>
                          </a:solidFill>
                          <a:effectLst/>
                          <a:latin typeface="Arial" panose="020B0604020202020204" pitchFamily="34" charset="0"/>
                        </a:rPr>
                        <a:t>[AT-AT] Sarasdorf - Zurndorf 439A [DIR] / N-1 Sarasdorf - Zurndorf 440A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613,25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99654040"/>
                  </a:ext>
                </a:extLst>
              </a:tr>
              <a:tr h="175544">
                <a:tc>
                  <a:txBody>
                    <a:bodyPr/>
                    <a:lstStyle/>
                    <a:p>
                      <a:pPr algn="l" fontAlgn="b"/>
                      <a:r>
                        <a:rPr lang="sl-SI" sz="900" b="0" i="0" u="none" strike="noStrike">
                          <a:solidFill>
                            <a:srgbClr val="000000"/>
                          </a:solidFill>
                          <a:effectLst/>
                          <a:latin typeface="Arial" panose="020B0604020202020204" pitchFamily="34" charset="0"/>
                        </a:rPr>
                        <a:t>[NL-BE] Maasbracht-Van Eyck 380 W [OPP] [NL] / N-1 Maasbracht - Van Eyck 380 Black/27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113,96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46039435"/>
                  </a:ext>
                </a:extLst>
              </a:tr>
              <a:tr h="175544">
                <a:tc>
                  <a:txBody>
                    <a:bodyPr/>
                    <a:lstStyle/>
                    <a:p>
                      <a:pPr algn="l" fontAlgn="b"/>
                      <a:r>
                        <a:rPr lang="sl-SI" sz="900" b="0" i="0" u="none" strike="noStrike">
                          <a:solidFill>
                            <a:srgbClr val="000000"/>
                          </a:solidFill>
                          <a:effectLst/>
                          <a:latin typeface="Arial" panose="020B0604020202020204" pitchFamily="34" charset="0"/>
                        </a:rPr>
                        <a:t>[D2-D7] Oberbachern - Meitingen OBACHE S [DIR] [D7] / N-1 Goldshoefe - Kupferzell - Stalldorf gr-rt</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3039,1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848249498"/>
                  </a:ext>
                </a:extLst>
              </a:tr>
              <a:tr h="175544">
                <a:tc>
                  <a:txBody>
                    <a:bodyPr/>
                    <a:lstStyle/>
                    <a:p>
                      <a:pPr algn="l" fontAlgn="b"/>
                      <a:r>
                        <a:rPr lang="sl-SI" sz="900" b="0" i="0" u="none" strike="noStrike">
                          <a:solidFill>
                            <a:srgbClr val="000000"/>
                          </a:solidFill>
                          <a:effectLst/>
                          <a:latin typeface="Arial" panose="020B0604020202020204" pitchFamily="34" charset="0"/>
                        </a:rPr>
                        <a:t>[D4-CH] Kuehmoos - Laufenburg rt (Murg) [DIR] [D4] / N-1 Kuehmoos - Laufenburg br (Heimbach)</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3557,21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11911521"/>
                  </a:ext>
                </a:extLst>
              </a:tr>
              <a:tr h="175544">
                <a:tc>
                  <a:txBody>
                    <a:bodyPr/>
                    <a:lstStyle/>
                    <a:p>
                      <a:pPr algn="l" fontAlgn="b"/>
                      <a:r>
                        <a:rPr lang="sl-SI" sz="900" b="0" i="0" u="none" strike="noStrike">
                          <a:solidFill>
                            <a:srgbClr val="000000"/>
                          </a:solidFill>
                          <a:effectLst/>
                          <a:latin typeface="Arial" panose="020B0604020202020204" pitchFamily="34" charset="0"/>
                        </a:rPr>
                        <a:t>[D7-D7] Lambsheim - Weingarten LAMBSH W [DIR] / N-1 Goldshoefe - Kupferzell - Stalldorf gr-rt</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1257,96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04117983"/>
                  </a:ext>
                </a:extLst>
              </a:tr>
              <a:tr h="175544">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Diemen-Lelystad 380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229,35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133322508"/>
                  </a:ext>
                </a:extLst>
              </a:tr>
              <a:tr h="175544">
                <a:tc>
                  <a:txBody>
                    <a:bodyPr/>
                    <a:lstStyle/>
                    <a:p>
                      <a:pPr algn="l" fontAlgn="b"/>
                      <a:r>
                        <a:rPr lang="sl-SI"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2965,24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4718124"/>
                  </a:ext>
                </a:extLst>
              </a:tr>
              <a:tr h="175544">
                <a:tc>
                  <a:txBody>
                    <a:bodyPr/>
                    <a:lstStyle/>
                    <a:p>
                      <a:pPr algn="l" fontAlgn="b"/>
                      <a:r>
                        <a:rPr lang="sl-SI" sz="900" b="0" i="0" u="none" strike="noStrike">
                          <a:solidFill>
                            <a:srgbClr val="000000"/>
                          </a:solidFill>
                          <a:effectLst/>
                          <a:latin typeface="Arial" panose="020B0604020202020204" pitchFamily="34" charset="0"/>
                        </a:rPr>
                        <a:t>[AT-AT] Westtirol 1 - Westtirol 2 WTRHU41 [OPP] / N-1 Buers - Westtirol ws (421)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543,47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96805550"/>
                  </a:ext>
                </a:extLst>
              </a:tr>
              <a:tr h="175544">
                <a:tc>
                  <a:txBody>
                    <a:bodyPr/>
                    <a:lstStyle/>
                    <a:p>
                      <a:pPr algn="l" fontAlgn="b"/>
                      <a:r>
                        <a:rPr lang="sl-SI" sz="900" b="0" i="0" u="none" strike="noStrike">
                          <a:solidFill>
                            <a:srgbClr val="000000"/>
                          </a:solidFill>
                          <a:effectLst/>
                          <a:latin typeface="Arial" panose="020B0604020202020204" pitchFamily="34" charset="0"/>
                        </a:rPr>
                        <a:t>[AT-SI] Kainachtal - Maribor 473 [OPP] [AT] / N-1 Maribor-Kainachtal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289,84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883536238"/>
                  </a:ext>
                </a:extLst>
              </a:tr>
              <a:tr h="175544">
                <a:tc>
                  <a:txBody>
                    <a:bodyPr/>
                    <a:lstStyle/>
                    <a:p>
                      <a:pPr algn="l" fontAlgn="b"/>
                      <a:r>
                        <a:rPr lang="sl-SI" sz="900" b="0" i="0" u="none" strike="noStrike">
                          <a:solidFill>
                            <a:srgbClr val="000000"/>
                          </a:solidFill>
                          <a:effectLst/>
                          <a:latin typeface="Arial" panose="020B0604020202020204" pitchFamily="34" charset="0"/>
                        </a:rPr>
                        <a:t>[CZ-SK] Nosovice - Varin [DIR] [CZ] / N-1 Sokolnice - Stupava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692,59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576549913"/>
                  </a:ext>
                </a:extLst>
              </a:tr>
              <a:tr h="175544">
                <a:tc>
                  <a:txBody>
                    <a:bodyPr/>
                    <a:lstStyle/>
                    <a:p>
                      <a:pPr algn="l" fontAlgn="b"/>
                      <a:r>
                        <a:rPr lang="sl-SI" sz="900" b="0" i="0" u="none" strike="noStrike">
                          <a:solidFill>
                            <a:srgbClr val="000000"/>
                          </a:solidFill>
                          <a:effectLst/>
                          <a:latin typeface="Arial" panose="020B0604020202020204" pitchFamily="34" charset="0"/>
                        </a:rPr>
                        <a:t>[HR-BA] 220kV Zakucac - Mostar [OPP] [HR] / N-1 Konjsko - Mostar</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1828,06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97%</a:t>
                      </a:r>
                    </a:p>
                  </a:txBody>
                  <a:tcPr marL="0" marR="0" marT="0" marB="0" anchor="b">
                    <a:lnL>
                      <a:noFill/>
                    </a:lnL>
                    <a:lnR>
                      <a:noFill/>
                    </a:lnR>
                    <a:lnT>
                      <a:noFill/>
                    </a:lnT>
                    <a:lnB>
                      <a:noFill/>
                    </a:lnB>
                  </a:tcPr>
                </a:tc>
                <a:extLst>
                  <a:ext uri="{0D108BD9-81ED-4DB2-BD59-A6C34878D82A}">
                    <a16:rowId xmlns:a16="http://schemas.microsoft.com/office/drawing/2014/main" val="1266774345"/>
                  </a:ext>
                </a:extLst>
              </a:tr>
              <a:tr h="175544">
                <a:tc>
                  <a:txBody>
                    <a:bodyPr/>
                    <a:lstStyle/>
                    <a:p>
                      <a:pPr algn="l" fontAlgn="b"/>
                      <a:r>
                        <a:rPr lang="sl-SI" sz="900" b="0" i="0" u="none" strike="noStrike">
                          <a:solidFill>
                            <a:srgbClr val="000000"/>
                          </a:solidFill>
                          <a:effectLst/>
                          <a:latin typeface="Arial" panose="020B0604020202020204" pitchFamily="34" charset="0"/>
                        </a:rPr>
                        <a:t>[CZ-D8] Hradec - Rohrsdorf 445 [OPP] [D8] / N-1 Hradec - Rohrsdorf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368,23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1229942887"/>
                  </a:ext>
                </a:extLst>
              </a:tr>
              <a:tr h="175544">
                <a:tc>
                  <a:txBody>
                    <a:bodyPr/>
                    <a:lstStyle/>
                    <a:p>
                      <a:pPr algn="l" fontAlgn="b"/>
                      <a:r>
                        <a:rPr lang="pt-BR" sz="900" b="0" i="0" u="none" strike="noStrike">
                          <a:solidFill>
                            <a:srgbClr val="000000"/>
                          </a:solidFill>
                          <a:effectLst/>
                          <a:latin typeface="Arial" panose="020B0604020202020204" pitchFamily="34" charset="0"/>
                        </a:rPr>
                        <a:t>[HR-SI] 220kV Pehlin - Divaca [DIR] [HR] / N-1 Melina - Divaca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1416,35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64398649"/>
                  </a:ext>
                </a:extLst>
              </a:tr>
              <a:tr h="175544">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303,13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53349243"/>
                  </a:ext>
                </a:extLst>
              </a:tr>
              <a:tr h="175544">
                <a:tc>
                  <a:txBody>
                    <a:bodyPr/>
                    <a:lstStyle/>
                    <a:p>
                      <a:pPr algn="l" fontAlgn="b"/>
                      <a:r>
                        <a:rPr lang="sl-SI" sz="900" b="0" i="0" u="none" strike="noStrike">
                          <a:solidFill>
                            <a:srgbClr val="000000"/>
                          </a:solidFill>
                          <a:effectLst/>
                          <a:latin typeface="Arial" panose="020B0604020202020204" pitchFamily="34" charset="0"/>
                        </a:rPr>
                        <a:t>[AT-AT] Sarasdorf - Zurndorf 439A [DIR] / N-1 Sarasdorf - Zurndorf 440A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1169,82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2505320649"/>
                  </a:ext>
                </a:extLst>
              </a:tr>
              <a:tr h="175544">
                <a:tc>
                  <a:txBody>
                    <a:bodyPr/>
                    <a:lstStyle/>
                    <a:p>
                      <a:pPr algn="l" fontAlgn="b"/>
                      <a:r>
                        <a:rPr lang="sl-SI" sz="900" b="0" i="0" u="none" strike="noStrike">
                          <a:solidFill>
                            <a:srgbClr val="000000"/>
                          </a:solidFill>
                          <a:effectLst/>
                          <a:latin typeface="Arial" panose="020B0604020202020204" pitchFamily="34" charset="0"/>
                        </a:rPr>
                        <a:t>[NL-NL] Diemen-Lelystad 380 W [OPP] / N-1  Krimpen a/d IJssel-Oostzaan 380 Z</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1261,15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815128438"/>
                  </a:ext>
                </a:extLst>
              </a:tr>
              <a:tr h="175544">
                <a:tc>
                  <a:txBody>
                    <a:bodyPr/>
                    <a:lstStyle/>
                    <a:p>
                      <a:pPr algn="l" fontAlgn="b"/>
                      <a:r>
                        <a:rPr lang="sl-SI" sz="900" b="0" i="0" u="none" strike="noStrike">
                          <a:solidFill>
                            <a:srgbClr val="000000"/>
                          </a:solidFill>
                          <a:effectLst/>
                          <a:latin typeface="Arial" panose="020B0604020202020204" pitchFamily="34" charset="0"/>
                        </a:rPr>
                        <a:t>[NL-BE] Maasbracht-Van Eyck 380 W [OPP] [NL] / N-1 Maasbracht - Van Eyck 380 Black/27</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334,92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409331745"/>
                  </a:ext>
                </a:extLst>
              </a:tr>
              <a:tr h="175544">
                <a:tc>
                  <a:txBody>
                    <a:bodyPr/>
                    <a:lstStyle/>
                    <a:p>
                      <a:pPr algn="l" fontAlgn="b"/>
                      <a:r>
                        <a:rPr lang="sl-SI" sz="900" b="0" i="0" u="none" strike="noStrike">
                          <a:solidFill>
                            <a:srgbClr val="000000"/>
                          </a:solidFill>
                          <a:effectLst/>
                          <a:latin typeface="Arial" panose="020B0604020202020204" pitchFamily="34" charset="0"/>
                        </a:rPr>
                        <a:t>[AT-D7] Westtirol - Leupolz FUESSN O [OPP] [D7] / N-1 Dellmensingen - Obermooweiler gn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2965,24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4053982538"/>
                  </a:ext>
                </a:extLst>
              </a:tr>
              <a:tr h="175544">
                <a:tc>
                  <a:txBody>
                    <a:bodyPr/>
                    <a:lstStyle/>
                    <a:p>
                      <a:pPr algn="l" fontAlgn="b"/>
                      <a:r>
                        <a:rPr lang="de-DE" sz="900" b="0" i="0" u="none" strike="noStrike">
                          <a:solidFill>
                            <a:srgbClr val="000000"/>
                          </a:solidFill>
                          <a:effectLst/>
                          <a:latin typeface="Arial" panose="020B0604020202020204" pitchFamily="34" charset="0"/>
                        </a:rPr>
                        <a:t>[D4-D7] Hoheneck - Pulverdingen ws [DIR] [D4] / N-1 Buerstadt - Lambsheim BUERST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2218,5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065802174"/>
                  </a:ext>
                </a:extLst>
              </a:tr>
              <a:tr h="175544">
                <a:tc>
                  <a:txBody>
                    <a:bodyPr/>
                    <a:lstStyle/>
                    <a:p>
                      <a:pPr algn="l" fontAlgn="b"/>
                      <a:r>
                        <a:rPr lang="sl-SI" sz="900" b="0" i="0" u="none" strike="noStrike">
                          <a:solidFill>
                            <a:srgbClr val="000000"/>
                          </a:solidFill>
                          <a:effectLst/>
                          <a:latin typeface="Arial" panose="020B0604020202020204" pitchFamily="34" charset="0"/>
                        </a:rPr>
                        <a:t>[NL-NL] Krimpen a/d IJssel-Geertruidenberg 380 W [OPP] / N-1 Diemen-Lelystad 380 W</a:t>
                      </a:r>
                    </a:p>
                  </a:txBody>
                  <a:tcPr marL="105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103,6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538337"/>
                  </a:ext>
                </a:extLst>
              </a:tr>
              <a:tr h="175544">
                <a:tc>
                  <a:txBody>
                    <a:bodyPr/>
                    <a:lstStyle/>
                    <a:p>
                      <a:pPr algn="l" fontAlgn="b"/>
                      <a:r>
                        <a:rPr lang="sl-SI"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a:solidFill>
                            <a:srgbClr val="000000"/>
                          </a:solidFill>
                          <a:effectLst/>
                          <a:latin typeface="Arial" panose="020B0604020202020204" pitchFamily="34" charset="0"/>
                        </a:rPr>
                        <a:t>198496980,8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dirty="0">
                          <a:solidFill>
                            <a:srgbClr val="000000"/>
                          </a:solidFill>
                          <a:effectLst/>
                          <a:latin typeface="Arial" panose="020B0604020202020204" pitchFamily="34" charset="0"/>
                        </a:rPr>
                        <a:t>5331%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349299624"/>
                  </a:ext>
                </a:extLst>
              </a:tr>
            </a:tbl>
          </a:graphicData>
        </a:graphic>
      </p:graphicFrame>
    </p:spTree>
    <p:extLst>
      <p:ext uri="{BB962C8B-B14F-4D97-AF65-F5344CB8AC3E}">
        <p14:creationId xmlns:p14="http://schemas.microsoft.com/office/powerpoint/2010/main" val="408552267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20313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F48CB69-7FF5-78FF-DB5B-A63B5DFBBDFC}"/>
              </a:ext>
            </a:extLst>
          </p:cNvPr>
          <p:cNvGraphicFramePr>
            <a:graphicFrameLocks noGrp="1"/>
          </p:cNvGraphicFramePr>
          <p:nvPr>
            <p:extLst>
              <p:ext uri="{D42A27DB-BD31-4B8C-83A1-F6EECF244321}">
                <p14:modId xmlns:p14="http://schemas.microsoft.com/office/powerpoint/2010/main" val="690027212"/>
              </p:ext>
            </p:extLst>
          </p:nvPr>
        </p:nvGraphicFramePr>
        <p:xfrm>
          <a:off x="852928" y="1079496"/>
          <a:ext cx="7021851" cy="5574894"/>
        </p:xfrm>
        <a:graphic>
          <a:graphicData uri="http://schemas.openxmlformats.org/drawingml/2006/table">
            <a:tbl>
              <a:tblPr/>
              <a:tblGrid>
                <a:gridCol w="5448502">
                  <a:extLst>
                    <a:ext uri="{9D8B030D-6E8A-4147-A177-3AD203B41FA5}">
                      <a16:colId xmlns:a16="http://schemas.microsoft.com/office/drawing/2014/main" val="4068680197"/>
                    </a:ext>
                  </a:extLst>
                </a:gridCol>
                <a:gridCol w="1161733">
                  <a:extLst>
                    <a:ext uri="{9D8B030D-6E8A-4147-A177-3AD203B41FA5}">
                      <a16:colId xmlns:a16="http://schemas.microsoft.com/office/drawing/2014/main" val="4215715117"/>
                    </a:ext>
                  </a:extLst>
                </a:gridCol>
                <a:gridCol w="411616">
                  <a:extLst>
                    <a:ext uri="{9D8B030D-6E8A-4147-A177-3AD203B41FA5}">
                      <a16:colId xmlns:a16="http://schemas.microsoft.com/office/drawing/2014/main" val="3300406144"/>
                    </a:ext>
                  </a:extLst>
                </a:gridCol>
              </a:tblGrid>
              <a:tr h="142946">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218439896"/>
                  </a:ext>
                </a:extLst>
              </a:tr>
              <a:tr h="142946">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1714,32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2411118"/>
                  </a:ext>
                </a:extLst>
              </a:tr>
              <a:tr h="14294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4449831"/>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1589,57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680950712"/>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1714,32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8150615"/>
                  </a:ext>
                </a:extLst>
              </a:tr>
              <a:tr h="142946">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269,57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49323175"/>
                  </a:ext>
                </a:extLst>
              </a:tr>
              <a:tr h="142946">
                <a:tc>
                  <a:txBody>
                    <a:bodyPr/>
                    <a:lstStyle/>
                    <a:p>
                      <a:pPr algn="l" fontAlgn="b"/>
                      <a:r>
                        <a:rPr lang="sl-SI" sz="700" b="0" i="0" u="none" strike="noStrike">
                          <a:solidFill>
                            <a:srgbClr val="000000"/>
                          </a:solidFill>
                          <a:effectLst/>
                          <a:latin typeface="Arial" panose="020B0604020202020204" pitchFamily="34" charset="0"/>
                        </a:rPr>
                        <a:t>[D7-D7] Huellen - Y Huellen WESTFL W [OPP]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174,29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79805324"/>
                  </a:ext>
                </a:extLst>
              </a:tr>
              <a:tr h="142946">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01259778"/>
                  </a:ext>
                </a:extLst>
              </a:tr>
              <a:tr h="14294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66253525"/>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819,92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382645496"/>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1538,6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901497130"/>
                  </a:ext>
                </a:extLst>
              </a:tr>
              <a:tr h="142946">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982034421"/>
                  </a:ext>
                </a:extLst>
              </a:tr>
              <a:tr h="14294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301197079"/>
                  </a:ext>
                </a:extLst>
              </a:tr>
              <a:tr h="142946">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1245,83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60825292"/>
                  </a:ext>
                </a:extLst>
              </a:tr>
              <a:tr h="14294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112,17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647056"/>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877,96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657566894"/>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1245,83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12997730"/>
                  </a:ext>
                </a:extLst>
              </a:tr>
              <a:tr h="142946">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64566383"/>
                  </a:ext>
                </a:extLst>
              </a:tr>
              <a:tr h="14294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984,34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52995282"/>
                  </a:ext>
                </a:extLst>
              </a:tr>
              <a:tr h="142946">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162,28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4354646"/>
                  </a:ext>
                </a:extLst>
              </a:tr>
              <a:tr h="14294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216,23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372608519"/>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265,51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989733825"/>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984,34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6592397"/>
                  </a:ext>
                </a:extLst>
              </a:tr>
              <a:tr h="142946">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44265410"/>
                  </a:ext>
                </a:extLst>
              </a:tr>
              <a:tr h="14294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922,31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59152721"/>
                  </a:ext>
                </a:extLst>
              </a:tr>
              <a:tr h="14294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103,13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51457654"/>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922,31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72655487"/>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915,92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93520980"/>
                  </a:ext>
                </a:extLst>
              </a:tr>
              <a:tr h="142946">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522,67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4058830142"/>
                  </a:ext>
                </a:extLst>
              </a:tr>
              <a:tr h="14294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106538550"/>
                  </a:ext>
                </a:extLst>
              </a:tr>
              <a:tr h="142946">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1145,92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5633125"/>
                  </a:ext>
                </a:extLst>
              </a:tr>
              <a:tr h="142946">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96,02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00521927"/>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1039,85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190448333"/>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1145,92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42466013"/>
                  </a:ext>
                </a:extLst>
              </a:tr>
              <a:tr h="142946">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251041051"/>
                  </a:ext>
                </a:extLst>
              </a:tr>
              <a:tr h="14294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1524,72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652186"/>
                  </a:ext>
                </a:extLst>
              </a:tr>
              <a:tr h="142946">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1524,72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53215395"/>
                  </a:ext>
                </a:extLst>
              </a:tr>
              <a:tr h="142946">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1479,55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1114576"/>
                  </a:ext>
                </a:extLst>
              </a:tr>
              <a:tr h="142946">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85,81</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08192956"/>
                  </a:ext>
                </a:extLst>
              </a:tr>
            </a:tbl>
          </a:graphicData>
        </a:graphic>
      </p:graphicFrame>
    </p:spTree>
    <p:extLst>
      <p:ext uri="{BB962C8B-B14F-4D97-AF65-F5344CB8AC3E}">
        <p14:creationId xmlns:p14="http://schemas.microsoft.com/office/powerpoint/2010/main" val="42383579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20313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91C995A-9ACF-7531-251A-9988DC4C4EBA}"/>
              </a:ext>
            </a:extLst>
          </p:cNvPr>
          <p:cNvGraphicFramePr>
            <a:graphicFrameLocks noGrp="1"/>
          </p:cNvGraphicFramePr>
          <p:nvPr>
            <p:extLst>
              <p:ext uri="{D42A27DB-BD31-4B8C-83A1-F6EECF244321}">
                <p14:modId xmlns:p14="http://schemas.microsoft.com/office/powerpoint/2010/main" val="1086659842"/>
              </p:ext>
            </p:extLst>
          </p:nvPr>
        </p:nvGraphicFramePr>
        <p:xfrm>
          <a:off x="635001" y="1014888"/>
          <a:ext cx="8739519" cy="5843123"/>
        </p:xfrm>
        <a:graphic>
          <a:graphicData uri="http://schemas.openxmlformats.org/drawingml/2006/table">
            <a:tbl>
              <a:tblPr/>
              <a:tblGrid>
                <a:gridCol w="6781300">
                  <a:extLst>
                    <a:ext uri="{9D8B030D-6E8A-4147-A177-3AD203B41FA5}">
                      <a16:colId xmlns:a16="http://schemas.microsoft.com/office/drawing/2014/main" val="2806555439"/>
                    </a:ext>
                  </a:extLst>
                </a:gridCol>
                <a:gridCol w="1445914">
                  <a:extLst>
                    <a:ext uri="{9D8B030D-6E8A-4147-A177-3AD203B41FA5}">
                      <a16:colId xmlns:a16="http://schemas.microsoft.com/office/drawing/2014/main" val="2115321755"/>
                    </a:ext>
                  </a:extLst>
                </a:gridCol>
                <a:gridCol w="512305">
                  <a:extLst>
                    <a:ext uri="{9D8B030D-6E8A-4147-A177-3AD203B41FA5}">
                      <a16:colId xmlns:a16="http://schemas.microsoft.com/office/drawing/2014/main" val="230588856"/>
                    </a:ext>
                  </a:extLst>
                </a:gridCol>
              </a:tblGrid>
              <a:tr h="139122">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1430,01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82707375"/>
                  </a:ext>
                </a:extLst>
              </a:tr>
              <a:tr h="13912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22081188"/>
                  </a:ext>
                </a:extLst>
              </a:tr>
              <a:tr h="139122">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1430,01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645616776"/>
                  </a:ext>
                </a:extLst>
              </a:tr>
              <a:tr h="139122">
                <a:tc>
                  <a:txBody>
                    <a:bodyPr/>
                    <a:lstStyle/>
                    <a:p>
                      <a:pPr algn="l" fontAlgn="b"/>
                      <a:r>
                        <a:rPr lang="de-DE" sz="700" b="0" i="0" u="none" strike="noStrike">
                          <a:solidFill>
                            <a:srgbClr val="000000"/>
                          </a:solidFill>
                          <a:effectLst/>
                          <a:latin typeface="Arial" panose="020B0604020202020204" pitchFamily="34" charset="0"/>
                        </a:rPr>
                        <a:t>[AT-AT] Tauern - Weissenbach 221 [OPP] / N-1 Tauern - Weissenbach 221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371,76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230708224"/>
                  </a:ext>
                </a:extLst>
              </a:tr>
              <a:tr h="139122">
                <a:tc>
                  <a:txBody>
                    <a:bodyPr/>
                    <a:lstStyle/>
                    <a:p>
                      <a:pPr algn="l" fontAlgn="b"/>
                      <a:r>
                        <a:rPr lang="de-DE" sz="700" b="0" i="0" u="none" strike="noStrike">
                          <a:solidFill>
                            <a:srgbClr val="000000"/>
                          </a:solidFill>
                          <a:effectLst/>
                          <a:latin typeface="Arial" panose="020B0604020202020204" pitchFamily="34" charset="0"/>
                        </a:rPr>
                        <a:t>[D2-D8] Altenfeld - Redwitz 459 [DIR] [D8] / N-1 Altenfeld - Redwitz 460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1183,25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1117476"/>
                  </a:ext>
                </a:extLst>
              </a:tr>
              <a:tr h="139122">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352,84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86719171"/>
                  </a:ext>
                </a:extLst>
              </a:tr>
              <a:tr h="139122">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278,99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4233999865"/>
                  </a:ext>
                </a:extLst>
              </a:tr>
              <a:tr h="139122">
                <a:tc>
                  <a:txBody>
                    <a:bodyPr/>
                    <a:lstStyle/>
                    <a:p>
                      <a:pPr algn="l" fontAlgn="b"/>
                      <a:r>
                        <a:rPr lang="sl-SI" sz="700" b="0" i="0" u="none" strike="noStrike">
                          <a:solidFill>
                            <a:srgbClr val="000000"/>
                          </a:solidFill>
                          <a:effectLst/>
                          <a:latin typeface="Arial" panose="020B0604020202020204" pitchFamily="34" charset="0"/>
                        </a:rPr>
                        <a:t>[D7-D7] Huellen - Y Huellen WESTFL W [OPP]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238523645"/>
                  </a:ext>
                </a:extLst>
              </a:tr>
              <a:tr h="139122">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978,82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59637724"/>
                  </a:ext>
                </a:extLst>
              </a:tr>
              <a:tr h="13912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409,56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96065787"/>
                  </a:ext>
                </a:extLst>
              </a:tr>
              <a:tr h="139122">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978,82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206561677"/>
                  </a:ext>
                </a:extLst>
              </a:tr>
              <a:tr h="139122">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416,78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838793531"/>
                  </a:ext>
                </a:extLst>
              </a:tr>
              <a:tr h="139122">
                <a:tc>
                  <a:txBody>
                    <a:bodyPr/>
                    <a:lstStyle/>
                    <a:p>
                      <a:pPr algn="l" fontAlgn="b"/>
                      <a:r>
                        <a:rPr lang="de-DE" sz="700" b="0" i="0" u="none" strike="noStrike">
                          <a:solidFill>
                            <a:srgbClr val="000000"/>
                          </a:solidFill>
                          <a:effectLst/>
                          <a:latin typeface="Arial" panose="020B0604020202020204" pitchFamily="34" charset="0"/>
                        </a:rPr>
                        <a:t>[D2-D8] Altenfeld - Redwitz 459 [DIR] [D8] / N-1 Altenfeld - Redwitz 460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26788619"/>
                  </a:ext>
                </a:extLst>
              </a:tr>
              <a:tr h="139122">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453,84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672871031"/>
                  </a:ext>
                </a:extLst>
              </a:tr>
              <a:tr h="139122">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1769,99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4259354"/>
                  </a:ext>
                </a:extLst>
              </a:tr>
              <a:tr h="13912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22987203"/>
                  </a:ext>
                </a:extLst>
              </a:tr>
              <a:tr h="139122">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295,83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53628579"/>
                  </a:ext>
                </a:extLst>
              </a:tr>
              <a:tr h="139122">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20399883"/>
                  </a:ext>
                </a:extLst>
              </a:tr>
              <a:tr h="139122">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923,46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357025933"/>
                  </a:ext>
                </a:extLst>
              </a:tr>
              <a:tr h="139122">
                <a:tc>
                  <a:txBody>
                    <a:bodyPr/>
                    <a:lstStyle/>
                    <a:p>
                      <a:pPr algn="l" fontAlgn="b"/>
                      <a:r>
                        <a:rPr lang="sl-SI" sz="700" b="0" i="0" u="none" strike="noStrike">
                          <a:solidFill>
                            <a:srgbClr val="000000"/>
                          </a:solidFill>
                          <a:effectLst/>
                          <a:latin typeface="Arial" panose="020B0604020202020204" pitchFamily="34" charset="0"/>
                        </a:rPr>
                        <a:t>[AT-D7] Westtirol - Leupolz FUESSN O [OPP] [D7] / N-1 Buers - Westtirol rt (422)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1769,99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814470254"/>
                  </a:ext>
                </a:extLst>
              </a:tr>
              <a:tr h="139122">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2246,01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1828749"/>
                  </a:ext>
                </a:extLst>
              </a:tr>
              <a:tr h="139122">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2246,01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1482301"/>
                  </a:ext>
                </a:extLst>
              </a:tr>
              <a:tr h="13912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867,38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25110626"/>
                  </a:ext>
                </a:extLst>
              </a:tr>
              <a:tr h="139122">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2152,22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497079000"/>
                  </a:ext>
                </a:extLst>
              </a:tr>
              <a:tr h="139122">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570,83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39046885"/>
                  </a:ext>
                </a:extLst>
              </a:tr>
              <a:tr h="27824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900,56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88533093"/>
                  </a:ext>
                </a:extLst>
              </a:tr>
              <a:tr h="139122">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301,86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4119547888"/>
                  </a:ext>
                </a:extLst>
              </a:tr>
              <a:tr h="139122">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2392,78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42795420"/>
                  </a:ext>
                </a:extLst>
              </a:tr>
              <a:tr h="139122">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972,57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67815607"/>
                  </a:ext>
                </a:extLst>
              </a:tr>
              <a:tr h="13912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87344056"/>
                  </a:ext>
                </a:extLst>
              </a:tr>
              <a:tr h="139122">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2392,78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699768746"/>
                  </a:ext>
                </a:extLst>
              </a:tr>
              <a:tr h="139122">
                <a:tc>
                  <a:txBody>
                    <a:bodyPr/>
                    <a:lstStyle/>
                    <a:p>
                      <a:pPr algn="l" fontAlgn="b"/>
                      <a:r>
                        <a:rPr lang="sl-SI" sz="700" b="0" i="0" u="none" strike="noStrike">
                          <a:solidFill>
                            <a:srgbClr val="000000"/>
                          </a:solidFill>
                          <a:effectLst/>
                          <a:latin typeface="Arial" panose="020B0604020202020204" pitchFamily="34" charset="0"/>
                        </a:rPr>
                        <a:t>[D8-PL] Krajnik - Vierraden 1 [OPP] [PL] / N-1 Hagenwerder - Mikulowa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1240,43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404732569"/>
                  </a:ext>
                </a:extLst>
              </a:tr>
              <a:tr h="139122">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692,55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959922506"/>
                  </a:ext>
                </a:extLst>
              </a:tr>
              <a:tr h="139122">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2808,39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040797"/>
                  </a:ext>
                </a:extLst>
              </a:tr>
              <a:tr h="139122">
                <a:tc>
                  <a:txBody>
                    <a:bodyPr/>
                    <a:lstStyle/>
                    <a:p>
                      <a:pPr algn="l" fontAlgn="b"/>
                      <a:r>
                        <a:rPr lang="sl-SI" sz="700" b="0" i="0" u="none" strike="noStrike">
                          <a:solidFill>
                            <a:srgbClr val="000000"/>
                          </a:solidFill>
                          <a:effectLst/>
                          <a:latin typeface="Arial" panose="020B0604020202020204" pitchFamily="34" charset="0"/>
                        </a:rPr>
                        <a:t>[SK-PL] Lemesany - Krosno Iskrz 1 [OPP] [PL] / N-1 Lemesany - Krosno Iskrz 2</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1174,86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81138906"/>
                  </a:ext>
                </a:extLst>
              </a:tr>
              <a:tr h="139122">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580,83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33790813"/>
                  </a:ext>
                </a:extLst>
              </a:tr>
              <a:tr h="139122">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2808,39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614952603"/>
                  </a:ext>
                </a:extLst>
              </a:tr>
              <a:tr h="139122">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135,24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457017464"/>
                  </a:ext>
                </a:extLst>
              </a:tr>
              <a:tr h="139122">
                <a:tc>
                  <a:txBody>
                    <a:bodyPr/>
                    <a:lstStyle/>
                    <a:p>
                      <a:pPr algn="l" fontAlgn="b"/>
                      <a:r>
                        <a:rPr lang="sl-SI" sz="700" b="0" i="0" u="none" strike="noStrike">
                          <a:solidFill>
                            <a:srgbClr val="000000"/>
                          </a:solidFill>
                          <a:effectLst/>
                          <a:latin typeface="Arial" panose="020B0604020202020204" pitchFamily="34" charset="0"/>
                        </a:rPr>
                        <a:t>[D8-PL] Krajnik - Vierraden 1 [OPP] [PL] / N-1 Hagenwerder - Mikulowa 2</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1628,62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3831515394"/>
                  </a:ext>
                </a:extLst>
              </a:tr>
              <a:tr h="139122">
                <a:tc>
                  <a:txBody>
                    <a:bodyPr/>
                    <a:lstStyle/>
                    <a:p>
                      <a:pPr algn="l" fontAlgn="b"/>
                      <a:r>
                        <a:rPr lang="sl-SI" sz="700" b="0" i="0" u="none" strike="noStrike">
                          <a:solidFill>
                            <a:srgbClr val="000000"/>
                          </a:solidFill>
                          <a:effectLst/>
                          <a:latin typeface="Arial" panose="020B0604020202020204" pitchFamily="34" charset="0"/>
                        </a:rPr>
                        <a:t>[D4-D7] Herbertingen - Tiengen TIENGN N [DIR] [D7] / N-1 Pradella-Y/Punt LN300153</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1694,38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768295208"/>
                  </a:ext>
                </a:extLst>
              </a:tr>
              <a:tr h="139122">
                <a:tc>
                  <a:txBody>
                    <a:bodyPr/>
                    <a:lstStyle/>
                    <a:p>
                      <a:pPr algn="l" fontAlgn="b"/>
                      <a:r>
                        <a:rPr lang="sl-SI" sz="700" b="0" i="0" u="none" strike="noStrike">
                          <a:solidFill>
                            <a:srgbClr val="000000"/>
                          </a:solidFill>
                          <a:effectLst/>
                          <a:latin typeface="Arial" panose="020B0604020202020204" pitchFamily="34" charset="0"/>
                        </a:rPr>
                        <a:t>[BE-FR] Avelgem - Avelin 380.80 [DIR] [BE]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608,48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397898839"/>
                  </a:ext>
                </a:extLst>
              </a:tr>
            </a:tbl>
          </a:graphicData>
        </a:graphic>
      </p:graphicFrame>
    </p:spTree>
    <p:extLst>
      <p:ext uri="{BB962C8B-B14F-4D97-AF65-F5344CB8AC3E}">
        <p14:creationId xmlns:p14="http://schemas.microsoft.com/office/powerpoint/2010/main" val="32036489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20313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FC29963-F55F-B01C-CB84-DD8E854C930D}"/>
              </a:ext>
            </a:extLst>
          </p:cNvPr>
          <p:cNvGraphicFramePr>
            <a:graphicFrameLocks noGrp="1"/>
          </p:cNvGraphicFramePr>
          <p:nvPr>
            <p:extLst>
              <p:ext uri="{D42A27DB-BD31-4B8C-83A1-F6EECF244321}">
                <p14:modId xmlns:p14="http://schemas.microsoft.com/office/powerpoint/2010/main" val="1237526383"/>
              </p:ext>
            </p:extLst>
          </p:nvPr>
        </p:nvGraphicFramePr>
        <p:xfrm>
          <a:off x="706932" y="1079508"/>
          <a:ext cx="8905794" cy="5697864"/>
        </p:xfrm>
        <a:graphic>
          <a:graphicData uri="http://schemas.openxmlformats.org/drawingml/2006/table">
            <a:tbl>
              <a:tblPr/>
              <a:tblGrid>
                <a:gridCol w="6910319">
                  <a:extLst>
                    <a:ext uri="{9D8B030D-6E8A-4147-A177-3AD203B41FA5}">
                      <a16:colId xmlns:a16="http://schemas.microsoft.com/office/drawing/2014/main" val="683542816"/>
                    </a:ext>
                  </a:extLst>
                </a:gridCol>
                <a:gridCol w="1473423">
                  <a:extLst>
                    <a:ext uri="{9D8B030D-6E8A-4147-A177-3AD203B41FA5}">
                      <a16:colId xmlns:a16="http://schemas.microsoft.com/office/drawing/2014/main" val="2032608492"/>
                    </a:ext>
                  </a:extLst>
                </a:gridCol>
                <a:gridCol w="522052">
                  <a:extLst>
                    <a:ext uri="{9D8B030D-6E8A-4147-A177-3AD203B41FA5}">
                      <a16:colId xmlns:a16="http://schemas.microsoft.com/office/drawing/2014/main" val="119731433"/>
                    </a:ext>
                  </a:extLst>
                </a:gridCol>
              </a:tblGrid>
              <a:tr h="158274">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2114,17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9230555"/>
                  </a:ext>
                </a:extLst>
              </a:tr>
              <a:tr h="158274">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2114,17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16941273"/>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1 [OPP] [PL] / N-1 Lemesany - Krosno Iskrz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650,36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1650889305"/>
                  </a:ext>
                </a:extLst>
              </a:tr>
              <a:tr h="1582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1180,77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91984888"/>
                  </a:ext>
                </a:extLst>
              </a:tr>
              <a:tr h="158274">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2046,86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213097198"/>
                  </a:ext>
                </a:extLst>
              </a:tr>
              <a:tr h="158274">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1079,77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2077036914"/>
                  </a:ext>
                </a:extLst>
              </a:tr>
              <a:tr h="158274">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01860325"/>
                  </a:ext>
                </a:extLst>
              </a:tr>
              <a:tr h="158274">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2712,5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6825145"/>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915,47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392968723"/>
                  </a:ext>
                </a:extLst>
              </a:tr>
              <a:tr h="1582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1020,21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55650821"/>
                  </a:ext>
                </a:extLst>
              </a:tr>
              <a:tr h="158274">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1852,14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742342176"/>
                  </a:ext>
                </a:extLst>
              </a:tr>
              <a:tr h="15827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97,48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256048574"/>
                  </a:ext>
                </a:extLst>
              </a:tr>
              <a:tr h="158274">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811,12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2768858475"/>
                  </a:ext>
                </a:extLst>
              </a:tr>
              <a:tr h="158274">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1903,7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4690343"/>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1396,35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1308481"/>
                  </a:ext>
                </a:extLst>
              </a:tr>
              <a:tr h="1582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554,98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26408675"/>
                  </a:ext>
                </a:extLst>
              </a:tr>
              <a:tr h="15827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820,61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789061041"/>
                  </a:ext>
                </a:extLst>
              </a:tr>
              <a:tr h="15827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251,53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1912305063"/>
                  </a:ext>
                </a:extLst>
              </a:tr>
              <a:tr h="158274">
                <a:tc>
                  <a:txBody>
                    <a:bodyPr/>
                    <a:lstStyle/>
                    <a:p>
                      <a:pPr algn="l" fontAlgn="b"/>
                      <a:r>
                        <a:rPr lang="sl-SI" sz="700" b="0" i="0" u="none" strike="noStrike">
                          <a:solidFill>
                            <a:srgbClr val="000000"/>
                          </a:solidFill>
                          <a:effectLst/>
                          <a:latin typeface="Arial" panose="020B0604020202020204" pitchFamily="34" charset="0"/>
                        </a:rPr>
                        <a:t>[D8-PL] Krajnik - Vierraden 1 [OPP] [PL] / N-1 Hagenwerder - Mikulowa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2500685968"/>
                  </a:ext>
                </a:extLst>
              </a:tr>
              <a:tr h="15827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1903,7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736354501"/>
                  </a:ext>
                </a:extLst>
              </a:tr>
              <a:tr h="158274">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1550,64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98159435"/>
                  </a:ext>
                </a:extLst>
              </a:tr>
              <a:tr h="158274">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1550,64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9082058"/>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885,63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736991392"/>
                  </a:ext>
                </a:extLst>
              </a:tr>
              <a:tr h="15827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983900625"/>
                  </a:ext>
                </a:extLst>
              </a:tr>
              <a:tr h="158274">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501,17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35865556"/>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456,24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1188701994"/>
                  </a:ext>
                </a:extLst>
              </a:tr>
              <a:tr h="158274">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1080,03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9085383"/>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338,93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3796121"/>
                  </a:ext>
                </a:extLst>
              </a:tr>
              <a:tr h="15827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883,87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748895393"/>
                  </a:ext>
                </a:extLst>
              </a:tr>
              <a:tr h="158274">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1080,03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19129753"/>
                  </a:ext>
                </a:extLst>
              </a:tr>
              <a:tr h="158274">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65869278"/>
                  </a:ext>
                </a:extLst>
              </a:tr>
              <a:tr h="158274">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1562,33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8817132"/>
                  </a:ext>
                </a:extLst>
              </a:tr>
              <a:tr h="158274">
                <a:tc>
                  <a:txBody>
                    <a:bodyPr/>
                    <a:lstStyle/>
                    <a:p>
                      <a:pPr algn="l" fontAlgn="b"/>
                      <a:r>
                        <a:rPr lang="sl-SI" sz="700" b="0" i="0" u="none" strike="noStrike">
                          <a:solidFill>
                            <a:srgbClr val="000000"/>
                          </a:solidFill>
                          <a:effectLst/>
                          <a:latin typeface="Arial" panose="020B0604020202020204" pitchFamily="34" charset="0"/>
                        </a:rPr>
                        <a:t>[SK-PL] Lemesany - Krosno Iskrz 2 [OPP] [PL] / N-1 Lemesany - Krosno Iskrz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93333955"/>
                  </a:ext>
                </a:extLst>
              </a:tr>
              <a:tr h="15827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1562,33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657885359"/>
                  </a:ext>
                </a:extLst>
              </a:tr>
              <a:tr h="158274">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725,68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38166679"/>
                  </a:ext>
                </a:extLst>
              </a:tr>
              <a:tr h="15827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724,14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62744441"/>
                  </a:ext>
                </a:extLst>
              </a:tr>
            </a:tbl>
          </a:graphicData>
        </a:graphic>
      </p:graphicFrame>
    </p:spTree>
    <p:extLst>
      <p:ext uri="{BB962C8B-B14F-4D97-AF65-F5344CB8AC3E}">
        <p14:creationId xmlns:p14="http://schemas.microsoft.com/office/powerpoint/2010/main" val="84324931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20313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951897D-E3E7-5D15-2281-F396ADDBCE71}"/>
              </a:ext>
            </a:extLst>
          </p:cNvPr>
          <p:cNvGraphicFramePr>
            <a:graphicFrameLocks noGrp="1"/>
          </p:cNvGraphicFramePr>
          <p:nvPr>
            <p:extLst>
              <p:ext uri="{D42A27DB-BD31-4B8C-83A1-F6EECF244321}">
                <p14:modId xmlns:p14="http://schemas.microsoft.com/office/powerpoint/2010/main" val="3327147261"/>
              </p:ext>
            </p:extLst>
          </p:nvPr>
        </p:nvGraphicFramePr>
        <p:xfrm>
          <a:off x="484094" y="1079498"/>
          <a:ext cx="8504539" cy="5344360"/>
        </p:xfrm>
        <a:graphic>
          <a:graphicData uri="http://schemas.openxmlformats.org/drawingml/2006/table">
            <a:tbl>
              <a:tblPr/>
              <a:tblGrid>
                <a:gridCol w="6598970">
                  <a:extLst>
                    <a:ext uri="{9D8B030D-6E8A-4147-A177-3AD203B41FA5}">
                      <a16:colId xmlns:a16="http://schemas.microsoft.com/office/drawing/2014/main" val="991340505"/>
                    </a:ext>
                  </a:extLst>
                </a:gridCol>
                <a:gridCol w="1407038">
                  <a:extLst>
                    <a:ext uri="{9D8B030D-6E8A-4147-A177-3AD203B41FA5}">
                      <a16:colId xmlns:a16="http://schemas.microsoft.com/office/drawing/2014/main" val="3058480891"/>
                    </a:ext>
                  </a:extLst>
                </a:gridCol>
                <a:gridCol w="498531">
                  <a:extLst>
                    <a:ext uri="{9D8B030D-6E8A-4147-A177-3AD203B41FA5}">
                      <a16:colId xmlns:a16="http://schemas.microsoft.com/office/drawing/2014/main" val="330977785"/>
                    </a:ext>
                  </a:extLst>
                </a:gridCol>
              </a:tblGrid>
              <a:tr h="190870">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1559,7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213814"/>
                  </a:ext>
                </a:extLst>
              </a:tr>
              <a:tr h="190870">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45304410"/>
                  </a:ext>
                </a:extLst>
              </a:tr>
              <a:tr h="190870">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1559,7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51309744"/>
                  </a:ext>
                </a:extLst>
              </a:tr>
              <a:tr h="190870">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900,51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65309725"/>
                  </a:ext>
                </a:extLst>
              </a:tr>
              <a:tr h="190870">
                <a:tc>
                  <a:txBody>
                    <a:bodyPr/>
                    <a:lstStyle/>
                    <a:p>
                      <a:pPr algn="l" fontAlgn="b"/>
                      <a:r>
                        <a:rPr lang="sl-SI" sz="1000" b="0" i="0" u="none" strike="noStrike">
                          <a:solidFill>
                            <a:srgbClr val="000000"/>
                          </a:solidFill>
                          <a:effectLst/>
                          <a:latin typeface="Arial" panose="020B0604020202020204" pitchFamily="34" charset="0"/>
                        </a:rPr>
                        <a:t>[NL-D2] Meeden-Diele  380 Z [OPP] [NL]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507,41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11519642"/>
                  </a:ext>
                </a:extLst>
              </a:tr>
              <a:tr h="190870">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1078,56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922139181"/>
                  </a:ext>
                </a:extLst>
              </a:tr>
              <a:tr h="190870">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2320,17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4720515"/>
                  </a:ext>
                </a:extLst>
              </a:tr>
              <a:tr h="190870">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311,62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4143179"/>
                  </a:ext>
                </a:extLst>
              </a:tr>
              <a:tr h="190870">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2200,15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589303840"/>
                  </a:ext>
                </a:extLst>
              </a:tr>
              <a:tr h="190870">
                <a:tc>
                  <a:txBody>
                    <a:bodyPr/>
                    <a:lstStyle/>
                    <a:p>
                      <a:pPr algn="l" fontAlgn="b"/>
                      <a:r>
                        <a:rPr lang="sl-SI" sz="1000" b="0" i="0" u="none" strike="noStrike">
                          <a:solidFill>
                            <a:srgbClr val="000000"/>
                          </a:solidFill>
                          <a:effectLst/>
                          <a:latin typeface="Arial" panose="020B0604020202020204" pitchFamily="34" charset="0"/>
                        </a:rPr>
                        <a:t>[NL-D2] Meeden-Diele  380 Z [OPP] [NL]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502,65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817423359"/>
                  </a:ext>
                </a:extLst>
              </a:tr>
              <a:tr h="190870">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2320,17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39655176"/>
                  </a:ext>
                </a:extLst>
              </a:tr>
              <a:tr h="190870">
                <a:tc>
                  <a:txBody>
                    <a:bodyPr/>
                    <a:lstStyle/>
                    <a:p>
                      <a:pPr algn="l" fontAlgn="b"/>
                      <a:r>
                        <a:rPr lang="sl-SI" sz="1000" b="0" i="0" u="none" strike="noStrike">
                          <a:solidFill>
                            <a:srgbClr val="000000"/>
                          </a:solidFill>
                          <a:effectLst/>
                          <a:latin typeface="Arial" panose="020B0604020202020204" pitchFamily="34" charset="0"/>
                        </a:rPr>
                        <a:t>[D7-D7] Huellen - Y Huellen WESTFL W [OPP]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798,75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915154468"/>
                  </a:ext>
                </a:extLst>
              </a:tr>
              <a:tr h="190870">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2476,2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91779855"/>
                  </a:ext>
                </a:extLst>
              </a:tr>
              <a:tr h="190870">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233,24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54291349"/>
                  </a:ext>
                </a:extLst>
              </a:tr>
              <a:tr h="190870">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2208,13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414599066"/>
                  </a:ext>
                </a:extLst>
              </a:tr>
              <a:tr h="190870">
                <a:tc>
                  <a:txBody>
                    <a:bodyPr/>
                    <a:lstStyle/>
                    <a:p>
                      <a:pPr algn="l" fontAlgn="b"/>
                      <a:r>
                        <a:rPr lang="sl-SI" sz="1000" b="0" i="0" u="none" strike="noStrike">
                          <a:solidFill>
                            <a:srgbClr val="000000"/>
                          </a:solidFill>
                          <a:effectLst/>
                          <a:latin typeface="Arial" panose="020B0604020202020204" pitchFamily="34" charset="0"/>
                        </a:rPr>
                        <a:t>[D7-D2] Urberach - Grosskrotzenburg [OPP] [D2] / N-1 Dettingen - Grosskrotzenburg UMAIN S1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2476,2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944964114"/>
                  </a:ext>
                </a:extLst>
              </a:tr>
              <a:tr h="190870">
                <a:tc>
                  <a:txBody>
                    <a:bodyPr/>
                    <a:lstStyle/>
                    <a:p>
                      <a:pPr algn="l" fontAlgn="b"/>
                      <a:r>
                        <a:rPr lang="sl-SI" sz="1000" b="0" i="0" u="none" strike="noStrike">
                          <a:solidFill>
                            <a:srgbClr val="000000"/>
                          </a:solidFill>
                          <a:effectLst/>
                          <a:latin typeface="Arial" panose="020B0604020202020204" pitchFamily="34" charset="0"/>
                        </a:rPr>
                        <a:t>[NL-D2] Meeden-Diele  380 Z [OPP] [NL]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629,28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627948264"/>
                  </a:ext>
                </a:extLst>
              </a:tr>
              <a:tr h="190870">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2407,28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3892235"/>
                  </a:ext>
                </a:extLst>
              </a:tr>
              <a:tr h="190870">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186,61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1757545"/>
                  </a:ext>
                </a:extLst>
              </a:tr>
              <a:tr h="190870">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2212,66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215851180"/>
                  </a:ext>
                </a:extLst>
              </a:tr>
              <a:tr h="190870">
                <a:tc>
                  <a:txBody>
                    <a:bodyPr/>
                    <a:lstStyle/>
                    <a:p>
                      <a:pPr algn="l" fontAlgn="b"/>
                      <a:r>
                        <a:rPr lang="sl-SI" sz="1000" b="0" i="0" u="none" strike="noStrike">
                          <a:solidFill>
                            <a:srgbClr val="000000"/>
                          </a:solidFill>
                          <a:effectLst/>
                          <a:latin typeface="Arial" panose="020B0604020202020204" pitchFamily="34" charset="0"/>
                        </a:rPr>
                        <a:t>[NL-D2] Meeden-Diele  380 Z [OPP] [NL] / N-1 Gronau - Gronau TR 441 E</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407,29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23487189"/>
                  </a:ext>
                </a:extLst>
              </a:tr>
              <a:tr h="190870">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2407,28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234228171"/>
                  </a:ext>
                </a:extLst>
              </a:tr>
              <a:tr h="190870">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1968,44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72444249"/>
                  </a:ext>
                </a:extLst>
              </a:tr>
              <a:tr h="190870">
                <a:tc>
                  <a:txBody>
                    <a:bodyPr/>
                    <a:lstStyle/>
                    <a:p>
                      <a:pPr algn="l" fontAlgn="b"/>
                      <a:r>
                        <a:rPr lang="sl-SI" sz="1000" b="0" i="0" u="none" strike="noStrike">
                          <a:solidFill>
                            <a:srgbClr val="000000"/>
                          </a:solidFill>
                          <a:effectLst/>
                          <a:latin typeface="Arial" panose="020B0604020202020204" pitchFamily="34" charset="0"/>
                        </a:rPr>
                        <a:t>[SK-PL] Lemesany - Krosno Iskrz 2 [OPP] [PL] / N-1 Lemesany - Krosno Iskrz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218,67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9682961"/>
                  </a:ext>
                </a:extLst>
              </a:tr>
              <a:tr h="190870">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1492,49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035837758"/>
                  </a:ext>
                </a:extLst>
              </a:tr>
              <a:tr h="190870">
                <a:tc>
                  <a:txBody>
                    <a:bodyPr/>
                    <a:lstStyle/>
                    <a:p>
                      <a:pPr algn="l" fontAlgn="b"/>
                      <a:r>
                        <a:rPr lang="sl-SI" sz="1000" b="0" i="0" u="none" strike="noStrike">
                          <a:solidFill>
                            <a:srgbClr val="000000"/>
                          </a:solidFill>
                          <a:effectLst/>
                          <a:latin typeface="Arial" panose="020B0604020202020204" pitchFamily="34" charset="0"/>
                        </a:rPr>
                        <a:t>[NL-D2] Meeden-Diele  380 Z [OPP] [NL] / N-1 Gronau - Hanekenfaehr GRONAU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333,22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34475794"/>
                  </a:ext>
                </a:extLst>
              </a:tr>
              <a:tr h="190870">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0969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1968,44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7350241"/>
                  </a:ext>
                </a:extLst>
              </a:tr>
              <a:tr h="190870">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2808,39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4042%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996428666"/>
                  </a:ext>
                </a:extLst>
              </a:tr>
            </a:tbl>
          </a:graphicData>
        </a:graphic>
      </p:graphicFrame>
    </p:spTree>
    <p:extLst>
      <p:ext uri="{BB962C8B-B14F-4D97-AF65-F5344CB8AC3E}">
        <p14:creationId xmlns:p14="http://schemas.microsoft.com/office/powerpoint/2010/main" val="252228157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20314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01A85AE-2C1D-4788-DFE3-1DF85B53DD72}"/>
              </a:ext>
            </a:extLst>
          </p:cNvPr>
          <p:cNvGraphicFramePr>
            <a:graphicFrameLocks noGrp="1"/>
          </p:cNvGraphicFramePr>
          <p:nvPr>
            <p:extLst>
              <p:ext uri="{D42A27DB-BD31-4B8C-83A1-F6EECF244321}">
                <p14:modId xmlns:p14="http://schemas.microsoft.com/office/powerpoint/2010/main" val="2608771953"/>
              </p:ext>
            </p:extLst>
          </p:nvPr>
        </p:nvGraphicFramePr>
        <p:xfrm>
          <a:off x="806825" y="1079496"/>
          <a:ext cx="8214230" cy="5651512"/>
        </p:xfrm>
        <a:graphic>
          <a:graphicData uri="http://schemas.openxmlformats.org/drawingml/2006/table">
            <a:tbl>
              <a:tblPr/>
              <a:tblGrid>
                <a:gridCol w="6398915">
                  <a:extLst>
                    <a:ext uri="{9D8B030D-6E8A-4147-A177-3AD203B41FA5}">
                      <a16:colId xmlns:a16="http://schemas.microsoft.com/office/drawing/2014/main" val="3097589140"/>
                    </a:ext>
                  </a:extLst>
                </a:gridCol>
                <a:gridCol w="1340397">
                  <a:extLst>
                    <a:ext uri="{9D8B030D-6E8A-4147-A177-3AD203B41FA5}">
                      <a16:colId xmlns:a16="http://schemas.microsoft.com/office/drawing/2014/main" val="1736046542"/>
                    </a:ext>
                  </a:extLst>
                </a:gridCol>
                <a:gridCol w="474918">
                  <a:extLst>
                    <a:ext uri="{9D8B030D-6E8A-4147-A177-3AD203B41FA5}">
                      <a16:colId xmlns:a16="http://schemas.microsoft.com/office/drawing/2014/main" val="1915108676"/>
                    </a:ext>
                  </a:extLst>
                </a:gridCol>
              </a:tblGrid>
              <a:tr h="14872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96559692"/>
                  </a:ext>
                </a:extLst>
              </a:tr>
              <a:tr h="14872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1682,04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7910777"/>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777,49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7337148"/>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1682,04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28147827"/>
                  </a:ext>
                </a:extLst>
              </a:tr>
              <a:tr h="14872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1392,09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05576162"/>
                  </a:ext>
                </a:extLst>
              </a:tr>
              <a:tr h="148724">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288,63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8942777"/>
                  </a:ext>
                </a:extLst>
              </a:tr>
              <a:tr h="14872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277,18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875881264"/>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1392,09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548443341"/>
                  </a:ext>
                </a:extLst>
              </a:tr>
              <a:tr h="14872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696,13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18879298"/>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228,59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1756772"/>
                  </a:ext>
                </a:extLst>
              </a:tr>
              <a:tr h="148724">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696,13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308653320"/>
                  </a:ext>
                </a:extLst>
              </a:tr>
              <a:tr h="14872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252,25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404785738"/>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209127940"/>
                  </a:ext>
                </a:extLst>
              </a:tr>
              <a:tr h="148724">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698,35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6854180"/>
                  </a:ext>
                </a:extLst>
              </a:tr>
              <a:tr h="148724">
                <a:tc>
                  <a:txBody>
                    <a:bodyPr/>
                    <a:lstStyle/>
                    <a:p>
                      <a:pPr algn="l" fontAlgn="b"/>
                      <a:r>
                        <a:rPr lang="sl-SI" sz="700" b="0" i="0" u="none" strike="noStrike">
                          <a:solidFill>
                            <a:srgbClr val="000000"/>
                          </a:solidFill>
                          <a:effectLst/>
                          <a:latin typeface="Arial" panose="020B0604020202020204" pitchFamily="34" charset="0"/>
                        </a:rPr>
                        <a:t>[D7-D7] Gronau - Gronau TR 441 E [OPP] / N-1 Kusenhorst  - Niederrhein  LIPPE 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37902280"/>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220,19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066334220"/>
                  </a:ext>
                </a:extLst>
              </a:tr>
              <a:tr h="14872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185,44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340688956"/>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698,35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175511174"/>
                  </a:ext>
                </a:extLst>
              </a:tr>
              <a:tr h="148724">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474,49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92613232"/>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242,89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68808378"/>
                  </a:ext>
                </a:extLst>
              </a:tr>
              <a:tr h="14872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3691742214"/>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474,49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07254122"/>
                  </a:ext>
                </a:extLst>
              </a:tr>
              <a:tr h="14872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4116863"/>
                  </a:ext>
                </a:extLst>
              </a:tr>
              <a:tr h="14872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275,36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49072489"/>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661,87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2322966917"/>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515,88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971460327"/>
                  </a:ext>
                </a:extLst>
              </a:tr>
              <a:tr h="14872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89297492"/>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100,29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27909751"/>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215,88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341895324"/>
                  </a:ext>
                </a:extLst>
              </a:tr>
              <a:tr h="14872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472,58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4287398"/>
                  </a:ext>
                </a:extLst>
              </a:tr>
              <a:tr h="148724">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91,69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52049850"/>
                  </a:ext>
                </a:extLst>
              </a:tr>
              <a:tr h="148724">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274,54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14875259"/>
                  </a:ext>
                </a:extLst>
              </a:tr>
              <a:tr h="148724">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472,58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63897088"/>
                  </a:ext>
                </a:extLst>
              </a:tr>
              <a:tr h="148724">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275,73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4261404"/>
                  </a:ext>
                </a:extLst>
              </a:tr>
              <a:tr h="148724">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275,73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79459402"/>
                  </a:ext>
                </a:extLst>
              </a:tr>
              <a:tr h="148724">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752500411"/>
                  </a:ext>
                </a:extLst>
              </a:tr>
              <a:tr h="148724">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582799080"/>
                  </a:ext>
                </a:extLst>
              </a:tr>
              <a:tr h="148724">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2,83</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93%</a:t>
                      </a:r>
                    </a:p>
                  </a:txBody>
                  <a:tcPr marL="0" marR="0" marT="0" marB="0" anchor="b">
                    <a:lnL>
                      <a:noFill/>
                    </a:lnL>
                    <a:lnR>
                      <a:noFill/>
                    </a:lnR>
                    <a:lnT>
                      <a:noFill/>
                    </a:lnT>
                    <a:lnB>
                      <a:noFill/>
                    </a:lnB>
                  </a:tcPr>
                </a:tc>
                <a:extLst>
                  <a:ext uri="{0D108BD9-81ED-4DB2-BD59-A6C34878D82A}">
                    <a16:rowId xmlns:a16="http://schemas.microsoft.com/office/drawing/2014/main" val="182099830"/>
                  </a:ext>
                </a:extLst>
              </a:tr>
            </a:tbl>
          </a:graphicData>
        </a:graphic>
      </p:graphicFrame>
    </p:spTree>
    <p:extLst>
      <p:ext uri="{BB962C8B-B14F-4D97-AF65-F5344CB8AC3E}">
        <p14:creationId xmlns:p14="http://schemas.microsoft.com/office/powerpoint/2010/main" val="193107211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20314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635AE03-D4EB-DD39-4C12-3AC1CEEA4EBD}"/>
              </a:ext>
            </a:extLst>
          </p:cNvPr>
          <p:cNvGraphicFramePr>
            <a:graphicFrameLocks noGrp="1"/>
          </p:cNvGraphicFramePr>
          <p:nvPr>
            <p:extLst>
              <p:ext uri="{D42A27DB-BD31-4B8C-83A1-F6EECF244321}">
                <p14:modId xmlns:p14="http://schemas.microsoft.com/office/powerpoint/2010/main" val="1649291778"/>
              </p:ext>
            </p:extLst>
          </p:nvPr>
        </p:nvGraphicFramePr>
        <p:xfrm>
          <a:off x="799139" y="1079496"/>
          <a:ext cx="7856863" cy="5270496"/>
        </p:xfrm>
        <a:graphic>
          <a:graphicData uri="http://schemas.openxmlformats.org/drawingml/2006/table">
            <a:tbl>
              <a:tblPr/>
              <a:tblGrid>
                <a:gridCol w="6120523">
                  <a:extLst>
                    <a:ext uri="{9D8B030D-6E8A-4147-A177-3AD203B41FA5}">
                      <a16:colId xmlns:a16="http://schemas.microsoft.com/office/drawing/2014/main" val="546604644"/>
                    </a:ext>
                  </a:extLst>
                </a:gridCol>
                <a:gridCol w="1282083">
                  <a:extLst>
                    <a:ext uri="{9D8B030D-6E8A-4147-A177-3AD203B41FA5}">
                      <a16:colId xmlns:a16="http://schemas.microsoft.com/office/drawing/2014/main" val="1515266194"/>
                    </a:ext>
                  </a:extLst>
                </a:gridCol>
                <a:gridCol w="454257">
                  <a:extLst>
                    <a:ext uri="{9D8B030D-6E8A-4147-A177-3AD203B41FA5}">
                      <a16:colId xmlns:a16="http://schemas.microsoft.com/office/drawing/2014/main" val="2097724260"/>
                    </a:ext>
                  </a:extLst>
                </a:gridCol>
              </a:tblGrid>
              <a:tr h="170016">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616,99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2727220"/>
                  </a:ext>
                </a:extLst>
              </a:tr>
              <a:tr h="170016">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383,91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85631198"/>
                  </a:ext>
                </a:extLst>
              </a:tr>
              <a:tr h="170016">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616,99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389986203"/>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65,19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532283875"/>
                  </a:ext>
                </a:extLst>
              </a:tr>
              <a:tr h="170016">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752,93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7063534"/>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645,84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487994"/>
                  </a:ext>
                </a:extLst>
              </a:tr>
              <a:tr h="170016">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752,93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224265930"/>
                  </a:ext>
                </a:extLst>
              </a:tr>
              <a:tr h="170016">
                <a:tc>
                  <a:txBody>
                    <a:bodyPr/>
                    <a:lstStyle/>
                    <a:p>
                      <a:pPr algn="l" fontAlgn="b"/>
                      <a:r>
                        <a:rPr lang="en-US" sz="900" b="0" i="0" u="none" strike="noStrike">
                          <a:solidFill>
                            <a:srgbClr val="000000"/>
                          </a:solidFill>
                          <a:effectLst/>
                          <a:latin typeface="Arial" panose="020B0604020202020204" pitchFamily="34" charset="0"/>
                        </a:rPr>
                        <a:t>[BE-FR] Achene - Lonny 380.19 [DIR] [BE]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74,13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148515662"/>
                  </a:ext>
                </a:extLst>
              </a:tr>
              <a:tr h="170016">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551,67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83957372"/>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405,67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47059329"/>
                  </a:ext>
                </a:extLst>
              </a:tr>
              <a:tr h="170016">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109,46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116199209"/>
                  </a:ext>
                </a:extLst>
              </a:tr>
              <a:tr h="170016">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551,67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796672005"/>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55,71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68067668"/>
                  </a:ext>
                </a:extLst>
              </a:tr>
              <a:tr h="170016">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715,44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59074503"/>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715,44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9986084"/>
                  </a:ext>
                </a:extLst>
              </a:tr>
              <a:tr h="170016">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678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521859096"/>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118,09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357332526"/>
                  </a:ext>
                </a:extLst>
              </a:tr>
              <a:tr h="170016">
                <a:tc>
                  <a:txBody>
                    <a:bodyPr/>
                    <a:lstStyle/>
                    <a:p>
                      <a:pPr algn="l" fontAlgn="b"/>
                      <a:r>
                        <a:rPr lang="en-US" sz="900" b="0" i="0" u="none" strike="noStrike">
                          <a:solidFill>
                            <a:srgbClr val="000000"/>
                          </a:solidFill>
                          <a:effectLst/>
                          <a:latin typeface="Arial" panose="020B0604020202020204" pitchFamily="34" charset="0"/>
                        </a:rPr>
                        <a:t>[BE-BE] PST Zandvliet 2 [DIR] [BE] / N-1 PST Zandvliet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68,57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088815782"/>
                  </a:ext>
                </a:extLst>
              </a:tr>
              <a:tr h="170016">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539,19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2587387"/>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539,19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40332090"/>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38,79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4249093878"/>
                  </a:ext>
                </a:extLst>
              </a:tr>
              <a:tr h="170016">
                <a:tc>
                  <a:txBody>
                    <a:bodyPr/>
                    <a:lstStyle/>
                    <a:p>
                      <a:pPr algn="l" fontAlgn="b"/>
                      <a:r>
                        <a:rPr lang="en-US" sz="900" b="0" i="0" u="none" strike="noStrike">
                          <a:solidFill>
                            <a:srgbClr val="000000"/>
                          </a:solidFill>
                          <a:effectLst/>
                          <a:latin typeface="Arial" panose="020B0604020202020204" pitchFamily="34" charset="0"/>
                        </a:rPr>
                        <a:t>[BE-BE] PST Zandvliet 2 [DIR] [BE] / N-1 PST Zandvliet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51,7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519746107"/>
                  </a:ext>
                </a:extLst>
              </a:tr>
              <a:tr h="170016">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441,27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93734890"/>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441,27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8024915"/>
                  </a:ext>
                </a:extLst>
              </a:tr>
              <a:tr h="170016">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79,65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124662628"/>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43,73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516396821"/>
                  </a:ext>
                </a:extLst>
              </a:tr>
              <a:tr h="170016">
                <a:tc>
                  <a:txBody>
                    <a:bodyPr/>
                    <a:lstStyle/>
                    <a:p>
                      <a:pPr algn="l" fontAlgn="b"/>
                      <a:r>
                        <a:rPr lang="en-US" sz="900" b="0" i="0" u="none" strike="noStrike">
                          <a:solidFill>
                            <a:srgbClr val="000000"/>
                          </a:solidFill>
                          <a:effectLst/>
                          <a:latin typeface="Arial" panose="020B0604020202020204" pitchFamily="34" charset="0"/>
                        </a:rPr>
                        <a:t>[BE-BE] PST Zandvliet 2 [DIR] [BE] / N-1 PST Zandvliet 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951852983"/>
                  </a:ext>
                </a:extLst>
              </a:tr>
              <a:tr h="170016">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589,3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280139"/>
                  </a:ext>
                </a:extLst>
              </a:tr>
              <a:tr h="170016">
                <a:tc>
                  <a:txBody>
                    <a:bodyPr/>
                    <a:lstStyle/>
                    <a:p>
                      <a:pPr algn="l" fontAlgn="b"/>
                      <a:r>
                        <a:rPr lang="sl-SI" sz="900" b="0" i="0" u="none" strike="noStrike">
                          <a:solidFill>
                            <a:srgbClr val="000000"/>
                          </a:solidFill>
                          <a:effectLst/>
                          <a:latin typeface="Arial" panose="020B0604020202020204" pitchFamily="34" charset="0"/>
                        </a:rPr>
                        <a:t>[D4-D7] Daxlanden - Weingarten ge (Germersheim Sued) [OPP] [D4] / N-1 Rheinau - Hoheneck KUGELB W</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589,3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6629167"/>
                  </a:ext>
                </a:extLst>
              </a:tr>
              <a:tr h="170016">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65,11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3585739866"/>
                  </a:ext>
                </a:extLst>
              </a:tr>
              <a:tr h="170016">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106,14</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312012632"/>
                  </a:ext>
                </a:extLst>
              </a:tr>
            </a:tbl>
          </a:graphicData>
        </a:graphic>
      </p:graphicFrame>
    </p:spTree>
    <p:extLst>
      <p:ext uri="{BB962C8B-B14F-4D97-AF65-F5344CB8AC3E}">
        <p14:creationId xmlns:p14="http://schemas.microsoft.com/office/powerpoint/2010/main" val="11657816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20314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951511D-78BF-B22B-A788-A9936107548A}"/>
              </a:ext>
            </a:extLst>
          </p:cNvPr>
          <p:cNvGraphicFramePr>
            <a:graphicFrameLocks noGrp="1"/>
          </p:cNvGraphicFramePr>
          <p:nvPr>
            <p:extLst>
              <p:ext uri="{D42A27DB-BD31-4B8C-83A1-F6EECF244321}">
                <p14:modId xmlns:p14="http://schemas.microsoft.com/office/powerpoint/2010/main" val="45441177"/>
              </p:ext>
            </p:extLst>
          </p:nvPr>
        </p:nvGraphicFramePr>
        <p:xfrm>
          <a:off x="553250" y="1150143"/>
          <a:ext cx="8658220" cy="5073926"/>
        </p:xfrm>
        <a:graphic>
          <a:graphicData uri="http://schemas.openxmlformats.org/drawingml/2006/table">
            <a:tbl>
              <a:tblPr/>
              <a:tblGrid>
                <a:gridCol w="6744783">
                  <a:extLst>
                    <a:ext uri="{9D8B030D-6E8A-4147-A177-3AD203B41FA5}">
                      <a16:colId xmlns:a16="http://schemas.microsoft.com/office/drawing/2014/main" val="510449590"/>
                    </a:ext>
                  </a:extLst>
                </a:gridCol>
                <a:gridCol w="1412848">
                  <a:extLst>
                    <a:ext uri="{9D8B030D-6E8A-4147-A177-3AD203B41FA5}">
                      <a16:colId xmlns:a16="http://schemas.microsoft.com/office/drawing/2014/main" val="2176107269"/>
                    </a:ext>
                  </a:extLst>
                </a:gridCol>
                <a:gridCol w="500589">
                  <a:extLst>
                    <a:ext uri="{9D8B030D-6E8A-4147-A177-3AD203B41FA5}">
                      <a16:colId xmlns:a16="http://schemas.microsoft.com/office/drawing/2014/main" val="980912044"/>
                    </a:ext>
                  </a:extLst>
                </a:gridCol>
              </a:tblGrid>
              <a:tr h="195151">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400,84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4770741"/>
                  </a:ext>
                </a:extLst>
              </a:tr>
              <a:tr h="195151">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00863680"/>
                  </a:ext>
                </a:extLst>
              </a:tr>
              <a:tr h="195151">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400,84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91323484"/>
                  </a:ext>
                </a:extLst>
              </a:tr>
              <a:tr h="195151">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239,15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4221401436"/>
                  </a:ext>
                </a:extLst>
              </a:tr>
              <a:tr h="19515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744064017"/>
                  </a:ext>
                </a:extLst>
              </a:tr>
              <a:tr h="195151">
                <a:tc>
                  <a:txBody>
                    <a:bodyPr/>
                    <a:lstStyle/>
                    <a:p>
                      <a:pPr algn="l" fontAlgn="b"/>
                      <a:r>
                        <a:rPr lang="de-DE" sz="1000" b="0" i="0" u="none" strike="noStrike">
                          <a:solidFill>
                            <a:srgbClr val="000000"/>
                          </a:solidFill>
                          <a:effectLst/>
                          <a:latin typeface="Arial" panose="020B0604020202020204" pitchFamily="34" charset="0"/>
                        </a:rPr>
                        <a:t>[D2-NL] Diele - Meeden SCHWARZ [OPP] [D2] / N-1 Gronau - Gronau TR 441 E</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389,36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50650338"/>
                  </a:ext>
                </a:extLst>
              </a:tr>
              <a:tr h="195151">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388,33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499905"/>
                  </a:ext>
                </a:extLst>
              </a:tr>
              <a:tr h="195151">
                <a:tc>
                  <a:txBody>
                    <a:bodyPr/>
                    <a:lstStyle/>
                    <a:p>
                      <a:pPr algn="l" fontAlgn="b"/>
                      <a:r>
                        <a:rPr lang="sl-SI" sz="1000" b="0" i="0" u="none" strike="noStrike">
                          <a:solidFill>
                            <a:srgbClr val="000000"/>
                          </a:solidFill>
                          <a:effectLst/>
                          <a:latin typeface="Arial" panose="020B0604020202020204" pitchFamily="34" charset="0"/>
                        </a:rPr>
                        <a:t>[RO-RO] TR Rosiori 400/220 1 [DIR] / N-1 TR Iernut 400/220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388,33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34869179"/>
                  </a:ext>
                </a:extLst>
              </a:tr>
              <a:tr h="195151">
                <a:tc>
                  <a:txBody>
                    <a:bodyPr/>
                    <a:lstStyle/>
                    <a:p>
                      <a:pPr algn="l" fontAlgn="b"/>
                      <a:r>
                        <a:rPr lang="de-DE" sz="1000" b="0" i="0" u="none" strike="noStrike">
                          <a:solidFill>
                            <a:srgbClr val="000000"/>
                          </a:solidFill>
                          <a:effectLst/>
                          <a:latin typeface="Arial" panose="020B0604020202020204" pitchFamily="34" charset="0"/>
                        </a:rPr>
                        <a:t>[D4-D7] Daxlanden - Weingarten GERMHM S [OPP] [D7]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941263013"/>
                  </a:ext>
                </a:extLst>
              </a:tr>
              <a:tr h="195151">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1896,18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2106905"/>
                  </a:ext>
                </a:extLst>
              </a:tr>
              <a:tr h="195151">
                <a:tc>
                  <a:txBody>
                    <a:bodyPr/>
                    <a:lstStyle/>
                    <a:p>
                      <a:pPr algn="l" fontAlgn="b"/>
                      <a:r>
                        <a:rPr lang="sl-SI" sz="1000" b="0" i="0" u="none" strike="noStrike">
                          <a:solidFill>
                            <a:srgbClr val="000000"/>
                          </a:solidFill>
                          <a:effectLst/>
                          <a:latin typeface="Arial" panose="020B0604020202020204" pitchFamily="34" charset="0"/>
                        </a:rPr>
                        <a:t>[D7-FR] Ensdorf - Vigy VIGY2 S [OPP] [FR] / N-1 Ensdorf - Vigy VIGY1 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2302329"/>
                  </a:ext>
                </a:extLst>
              </a:tr>
              <a:tr h="19515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126,3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596513065"/>
                  </a:ext>
                </a:extLst>
              </a:tr>
              <a:tr h="195151">
                <a:tc>
                  <a:txBody>
                    <a:bodyPr/>
                    <a:lstStyle/>
                    <a:p>
                      <a:pPr algn="l" fontAlgn="b"/>
                      <a:r>
                        <a:rPr lang="sl-SI" sz="1000" b="0" i="0" u="none" strike="noStrike">
                          <a:solidFill>
                            <a:srgbClr val="000000"/>
                          </a:solidFill>
                          <a:effectLst/>
                          <a:latin typeface="Arial" panose="020B0604020202020204" pitchFamily="34" charset="0"/>
                        </a:rPr>
                        <a:t>[RO-RO] TR Rosiori 400/220 1 [DIR] / N-1 TR Iernut 400/220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1896,18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30675300"/>
                  </a:ext>
                </a:extLst>
              </a:tr>
              <a:tr h="195151">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8260169"/>
                  </a:ext>
                </a:extLst>
              </a:tr>
              <a:tr h="19515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42521630"/>
                  </a:ext>
                </a:extLst>
              </a:tr>
              <a:tr h="195151">
                <a:tc>
                  <a:txBody>
                    <a:bodyPr/>
                    <a:lstStyle/>
                    <a:p>
                      <a:pPr algn="l" fontAlgn="b"/>
                      <a:r>
                        <a:rPr lang="sl-SI" sz="1000" b="0" i="0" u="none" strike="noStrike">
                          <a:solidFill>
                            <a:srgbClr val="000000"/>
                          </a:solidFill>
                          <a:effectLst/>
                          <a:latin typeface="Arial" panose="020B0604020202020204" pitchFamily="34" charset="0"/>
                        </a:rPr>
                        <a:t>[SI-AT] 220 kV Podlog - Obersielach [OPP] [SI] / N-1 Maribor-Kainachtal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96838439"/>
                  </a:ext>
                </a:extLst>
              </a:tr>
              <a:tr h="19515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499366779"/>
                  </a:ext>
                </a:extLst>
              </a:tr>
              <a:tr h="195151">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6745267"/>
                  </a:ext>
                </a:extLst>
              </a:tr>
              <a:tr h="195151">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6570840"/>
                  </a:ext>
                </a:extLst>
              </a:tr>
              <a:tr h="195151">
                <a:tc>
                  <a:txBody>
                    <a:bodyPr/>
                    <a:lstStyle/>
                    <a:p>
                      <a:pPr algn="l" fontAlgn="b"/>
                      <a:r>
                        <a:rPr lang="sl-SI" sz="1000" b="0" i="0" u="none" strike="noStrike">
                          <a:solidFill>
                            <a:srgbClr val="000000"/>
                          </a:solidFill>
                          <a:effectLst/>
                          <a:latin typeface="Arial" panose="020B0604020202020204" pitchFamily="34" charset="0"/>
                        </a:rPr>
                        <a:t>[D2-NL] Diele - Meeden SCHWARZ [OPP] [D2] / N-1 Zwolle-Hengelo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361546230"/>
                  </a:ext>
                </a:extLst>
              </a:tr>
              <a:tr h="195151">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164,22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9000218"/>
                  </a:ext>
                </a:extLst>
              </a:tr>
              <a:tr h="195151">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5535206"/>
                  </a:ext>
                </a:extLst>
              </a:tr>
              <a:tr h="19515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164,22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773636237"/>
                  </a:ext>
                </a:extLst>
              </a:tr>
              <a:tr h="195151">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292,16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82277148"/>
                  </a:ext>
                </a:extLst>
              </a:tr>
              <a:tr h="195151">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292,16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0980925"/>
                  </a:ext>
                </a:extLst>
              </a:tr>
              <a:tr h="195151">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1896,18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3500%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26586021"/>
                  </a:ext>
                </a:extLst>
              </a:tr>
            </a:tbl>
          </a:graphicData>
        </a:graphic>
      </p:graphicFrame>
    </p:spTree>
    <p:extLst>
      <p:ext uri="{BB962C8B-B14F-4D97-AF65-F5344CB8AC3E}">
        <p14:creationId xmlns:p14="http://schemas.microsoft.com/office/powerpoint/2010/main" val="840528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487260884"/>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20315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410CD5D-38E4-2BDC-7930-30E542207F60}"/>
              </a:ext>
            </a:extLst>
          </p:cNvPr>
          <p:cNvGraphicFramePr>
            <a:graphicFrameLocks noGrp="1"/>
          </p:cNvGraphicFramePr>
          <p:nvPr>
            <p:extLst>
              <p:ext uri="{D42A27DB-BD31-4B8C-83A1-F6EECF244321}">
                <p14:modId xmlns:p14="http://schemas.microsoft.com/office/powerpoint/2010/main" val="508579930"/>
              </p:ext>
            </p:extLst>
          </p:nvPr>
        </p:nvGraphicFramePr>
        <p:xfrm>
          <a:off x="635000" y="1079498"/>
          <a:ext cx="8578156" cy="5651485"/>
        </p:xfrm>
        <a:graphic>
          <a:graphicData uri="http://schemas.openxmlformats.org/drawingml/2006/table">
            <a:tbl>
              <a:tblPr/>
              <a:tblGrid>
                <a:gridCol w="6727466">
                  <a:extLst>
                    <a:ext uri="{9D8B030D-6E8A-4147-A177-3AD203B41FA5}">
                      <a16:colId xmlns:a16="http://schemas.microsoft.com/office/drawing/2014/main" val="3142395670"/>
                    </a:ext>
                  </a:extLst>
                </a:gridCol>
                <a:gridCol w="1366516">
                  <a:extLst>
                    <a:ext uri="{9D8B030D-6E8A-4147-A177-3AD203B41FA5}">
                      <a16:colId xmlns:a16="http://schemas.microsoft.com/office/drawing/2014/main" val="2331720499"/>
                    </a:ext>
                  </a:extLst>
                </a:gridCol>
                <a:gridCol w="484174">
                  <a:extLst>
                    <a:ext uri="{9D8B030D-6E8A-4147-A177-3AD203B41FA5}">
                      <a16:colId xmlns:a16="http://schemas.microsoft.com/office/drawing/2014/main" val="58847814"/>
                    </a:ext>
                  </a:extLst>
                </a:gridCol>
              </a:tblGrid>
              <a:tr h="161471">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95710653"/>
                  </a:ext>
                </a:extLst>
              </a:tr>
              <a:tr h="161471">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449,65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82440679"/>
                  </a:ext>
                </a:extLst>
              </a:tr>
              <a:tr h="161471">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449,65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0140777"/>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758018645"/>
                  </a:ext>
                </a:extLst>
              </a:tr>
              <a:tr h="161471">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225,63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8193276"/>
                  </a:ext>
                </a:extLst>
              </a:tr>
              <a:tr h="161471">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50779"/>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225,63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512861041"/>
                  </a:ext>
                </a:extLst>
              </a:tr>
              <a:tr h="161471">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230,63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79284730"/>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230,63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17129307"/>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S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99,75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55313629"/>
                  </a:ext>
                </a:extLst>
              </a:tr>
              <a:tr h="161471">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556,95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8133729"/>
                  </a:ext>
                </a:extLst>
              </a:tr>
              <a:tr h="16147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231,67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3430430"/>
                  </a:ext>
                </a:extLst>
              </a:tr>
              <a:tr h="161471">
                <a:tc>
                  <a:txBody>
                    <a:bodyPr/>
                    <a:lstStyle/>
                    <a:p>
                      <a:pPr algn="l" fontAlgn="b"/>
                      <a:r>
                        <a:rPr lang="de-DE" sz="800" b="0" i="0" u="none" strike="noStrike">
                          <a:solidFill>
                            <a:srgbClr val="000000"/>
                          </a:solidFill>
                          <a:effectLst/>
                          <a:latin typeface="Arial" panose="020B0604020202020204" pitchFamily="34" charset="0"/>
                        </a:rPr>
                        <a:t>[AT-AT] Tauern - Weissenbach 221 [OPP] / N-1 Tauern - Weissenbach 221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556,95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1394557653"/>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822584500"/>
                  </a:ext>
                </a:extLst>
              </a:tr>
              <a:tr h="161471">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462,75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9183181"/>
                  </a:ext>
                </a:extLst>
              </a:tr>
              <a:tr h="161471">
                <a:tc>
                  <a:txBody>
                    <a:bodyPr/>
                    <a:lstStyle/>
                    <a:p>
                      <a:pPr algn="l" fontAlgn="b"/>
                      <a:r>
                        <a:rPr lang="sl-SI" sz="800" b="0" i="0" u="none" strike="noStrike">
                          <a:solidFill>
                            <a:srgbClr val="000000"/>
                          </a:solidFill>
                          <a:effectLst/>
                          <a:latin typeface="Arial" panose="020B0604020202020204" pitchFamily="34" charset="0"/>
                        </a:rPr>
                        <a:t>[AT-HU] Wien Suedost - Gyoer 245 [DIR] [AT] / N-1 Gyor - Neusiedl</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462,75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36394196"/>
                  </a:ext>
                </a:extLst>
              </a:tr>
              <a:tr h="161471">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143350398"/>
                  </a:ext>
                </a:extLst>
              </a:tr>
              <a:tr h="161471">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184691720"/>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185545402"/>
                  </a:ext>
                </a:extLst>
              </a:tr>
              <a:tr h="161471">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3679091063"/>
                  </a:ext>
                </a:extLst>
              </a:tr>
              <a:tr h="161471">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217,42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092817"/>
                  </a:ext>
                </a:extLst>
              </a:tr>
              <a:tr h="161471">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217,42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66547348"/>
                  </a:ext>
                </a:extLst>
              </a:tr>
              <a:tr h="161471">
                <a:tc>
                  <a:txBody>
                    <a:bodyPr/>
                    <a:lstStyle/>
                    <a:p>
                      <a:pPr algn="l" fontAlgn="b"/>
                      <a:r>
                        <a:rPr lang="de-DE" sz="800" b="0" i="0" u="none" strike="noStrike">
                          <a:solidFill>
                            <a:srgbClr val="000000"/>
                          </a:solidFill>
                          <a:effectLst/>
                          <a:latin typeface="Arial" panose="020B0604020202020204" pitchFamily="34" charset="0"/>
                        </a:rPr>
                        <a:t>[D4-D7] Daxlanden - Weingarten GERMHM S [OPP] [D7] / N-1 Rheinau - Hoheneck KUGELB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137,04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13840178"/>
                  </a:ext>
                </a:extLst>
              </a:tr>
              <a:tr h="161471">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7386168"/>
                  </a:ext>
                </a:extLst>
              </a:tr>
              <a:tr h="161471">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7988890"/>
                  </a:ext>
                </a:extLst>
              </a:tr>
              <a:tr h="161471">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17856524"/>
                  </a:ext>
                </a:extLst>
              </a:tr>
              <a:tr h="161471">
                <a:tc>
                  <a:txBody>
                    <a:bodyPr/>
                    <a:lstStyle/>
                    <a:p>
                      <a:pPr algn="l" fontAlgn="b"/>
                      <a:r>
                        <a:rPr lang="pt-BR" sz="800" b="0" i="0" u="none" strike="noStrike">
                          <a:solidFill>
                            <a:srgbClr val="000000"/>
                          </a:solidFill>
                          <a:effectLst/>
                          <a:latin typeface="Arial" panose="020B0604020202020204" pitchFamily="34" charset="0"/>
                        </a:rPr>
                        <a:t>[RO-RO] TR Iernut 400/220 1 [DIR] / N-1 TR Rosiori 400/220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58043714"/>
                  </a:ext>
                </a:extLst>
              </a:tr>
              <a:tr h="161471">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311,15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532925677"/>
                  </a:ext>
                </a:extLst>
              </a:tr>
              <a:tr h="161471">
                <a:tc>
                  <a:txBody>
                    <a:bodyPr/>
                    <a:lstStyle/>
                    <a:p>
                      <a:pPr algn="l" fontAlgn="b"/>
                      <a:r>
                        <a:rPr lang="de-DE" sz="800" b="0" i="0" u="none" strike="noStrike">
                          <a:solidFill>
                            <a:srgbClr val="000000"/>
                          </a:solidFill>
                          <a:effectLst/>
                          <a:latin typeface="Arial" panose="020B0604020202020204" pitchFamily="34" charset="0"/>
                        </a:rPr>
                        <a:t>[D4-D7] Daxlanden - Weingarten GERMHM S [OPP] [D7] / N-1 Rheinau - Hoheneck KUGELB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124442988"/>
                  </a:ext>
                </a:extLst>
              </a:tr>
              <a:tr h="161471">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372,13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0719326"/>
                  </a:ext>
                </a:extLst>
              </a:tr>
              <a:tr h="161471">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430360"/>
                  </a:ext>
                </a:extLst>
              </a:tr>
              <a:tr h="161471">
                <a:tc>
                  <a:txBody>
                    <a:bodyPr/>
                    <a:lstStyle/>
                    <a:p>
                      <a:pPr algn="l" fontAlgn="b"/>
                      <a:r>
                        <a:rPr lang="sl-SI" sz="800" b="0" i="0" u="none" strike="noStrike">
                          <a:solidFill>
                            <a:srgbClr val="000000"/>
                          </a:solidFill>
                          <a:effectLst/>
                          <a:latin typeface="Arial" panose="020B0604020202020204" pitchFamily="34" charset="0"/>
                        </a:rPr>
                        <a:t>[D7-D7] Bacharach - Weissenthurm SOONWD O [OPP] / N-1 Waldlaubersheim  - Weissenthurm  SOONWD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91432025"/>
                  </a:ext>
                </a:extLst>
              </a:tr>
              <a:tr h="161471">
                <a:tc>
                  <a:txBody>
                    <a:bodyPr/>
                    <a:lstStyle/>
                    <a:p>
                      <a:pPr algn="l" fontAlgn="b"/>
                      <a:r>
                        <a:rPr lang="pt-BR" sz="800" b="0" i="0" u="none" strike="noStrike">
                          <a:solidFill>
                            <a:srgbClr val="000000"/>
                          </a:solidFill>
                          <a:effectLst/>
                          <a:latin typeface="Arial" panose="020B0604020202020204" pitchFamily="34" charset="0"/>
                        </a:rPr>
                        <a:t>[RO-RO] TR Iernut 400/220 1 [DIR] / N-1 TR Rosiori 400/220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243694100"/>
                  </a:ext>
                </a:extLst>
              </a:tr>
              <a:tr h="161471">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372,13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21163651"/>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S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29,93</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94687681"/>
                  </a:ext>
                </a:extLst>
              </a:tr>
            </a:tbl>
          </a:graphicData>
        </a:graphic>
      </p:graphicFrame>
    </p:spTree>
    <p:extLst>
      <p:ext uri="{BB962C8B-B14F-4D97-AF65-F5344CB8AC3E}">
        <p14:creationId xmlns:p14="http://schemas.microsoft.com/office/powerpoint/2010/main" val="159803127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20315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774A8142-8897-1761-8E12-6C70DD6CC108}"/>
              </a:ext>
            </a:extLst>
          </p:cNvPr>
          <p:cNvGraphicFramePr>
            <a:graphicFrameLocks noGrp="1"/>
          </p:cNvGraphicFramePr>
          <p:nvPr>
            <p:extLst>
              <p:ext uri="{D42A27DB-BD31-4B8C-83A1-F6EECF244321}">
                <p14:modId xmlns:p14="http://schemas.microsoft.com/office/powerpoint/2010/main" val="2474900095"/>
              </p:ext>
            </p:extLst>
          </p:nvPr>
        </p:nvGraphicFramePr>
        <p:xfrm>
          <a:off x="635000" y="1079507"/>
          <a:ext cx="8039768" cy="5582556"/>
        </p:xfrm>
        <a:graphic>
          <a:graphicData uri="http://schemas.openxmlformats.org/drawingml/2006/table">
            <a:tbl>
              <a:tblPr/>
              <a:tblGrid>
                <a:gridCol w="6305232">
                  <a:extLst>
                    <a:ext uri="{9D8B030D-6E8A-4147-A177-3AD203B41FA5}">
                      <a16:colId xmlns:a16="http://schemas.microsoft.com/office/drawing/2014/main" val="2738702658"/>
                    </a:ext>
                  </a:extLst>
                </a:gridCol>
                <a:gridCol w="1280750">
                  <a:extLst>
                    <a:ext uri="{9D8B030D-6E8A-4147-A177-3AD203B41FA5}">
                      <a16:colId xmlns:a16="http://schemas.microsoft.com/office/drawing/2014/main" val="3151141219"/>
                    </a:ext>
                  </a:extLst>
                </a:gridCol>
                <a:gridCol w="453786">
                  <a:extLst>
                    <a:ext uri="{9D8B030D-6E8A-4147-A177-3AD203B41FA5}">
                      <a16:colId xmlns:a16="http://schemas.microsoft.com/office/drawing/2014/main" val="1458690547"/>
                    </a:ext>
                  </a:extLst>
                </a:gridCol>
              </a:tblGrid>
              <a:tr h="155071">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2306965"/>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2969268"/>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047976972"/>
                  </a:ext>
                </a:extLst>
              </a:tr>
              <a:tr h="155071">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8718042"/>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7949713"/>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169,16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731012656"/>
                  </a:ext>
                </a:extLst>
              </a:tr>
              <a:tr h="155071">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230,86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96235013"/>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206,38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07610502"/>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230,86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04625863"/>
                  </a:ext>
                </a:extLst>
              </a:tr>
              <a:tr h="155071">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2084096"/>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251,46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4207489"/>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211,43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127130124"/>
                  </a:ext>
                </a:extLst>
              </a:tr>
              <a:tr h="155071">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331,95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4316473"/>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331,95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7780540"/>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173,64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4212468964"/>
                  </a:ext>
                </a:extLst>
              </a:tr>
              <a:tr h="155071">
                <a:tc>
                  <a:txBody>
                    <a:bodyPr/>
                    <a:lstStyle/>
                    <a:p>
                      <a:pPr algn="l" fontAlgn="b"/>
                      <a:r>
                        <a:rPr lang="en-US" sz="700" b="0" i="0" u="none" strike="noStrike">
                          <a:solidFill>
                            <a:srgbClr val="000000"/>
                          </a:solidFill>
                          <a:effectLst/>
                          <a:latin typeface="Arial" panose="020B0604020202020204" pitchFamily="34" charset="0"/>
                        </a:rPr>
                        <a:t>[BE-BE] PST Van Eyck 2 [OPP] [BE] / N-1 Achene - Gramme 380.10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2983607403"/>
                  </a:ext>
                </a:extLst>
              </a:tr>
              <a:tr h="155071">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33046337"/>
                  </a:ext>
                </a:extLst>
              </a:tr>
              <a:tr h="155071">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78965173"/>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186,39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094356631"/>
                  </a:ext>
                </a:extLst>
              </a:tr>
              <a:tr h="155071">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762,5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68705382"/>
                  </a:ext>
                </a:extLst>
              </a:tr>
              <a:tr h="155071">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762,5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86109137"/>
                  </a:ext>
                </a:extLst>
              </a:tr>
              <a:tr h="155071">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261,56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68480597"/>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Gronau - Gronau TR 441 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227,37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329808264"/>
                  </a:ext>
                </a:extLst>
              </a:tr>
              <a:tr h="155071">
                <a:tc>
                  <a:txBody>
                    <a:bodyPr/>
                    <a:lstStyle/>
                    <a:p>
                      <a:pPr algn="l" fontAlgn="b"/>
                      <a:r>
                        <a:rPr lang="sl-SI" sz="700" b="0" i="0" u="none" strike="noStrike">
                          <a:solidFill>
                            <a:srgbClr val="000000"/>
                          </a:solidFill>
                          <a:effectLst/>
                          <a:latin typeface="Arial" panose="020B0604020202020204" pitchFamily="34" charset="0"/>
                        </a:rPr>
                        <a:t>[FR-D7] Vigy - Ensdorf VIGY2 S [DIR] [D7] / N-1 Ensdorf - Vigy VIGY1 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796858081"/>
                  </a:ext>
                </a:extLst>
              </a:tr>
              <a:tr h="155071">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1104,17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97936542"/>
                  </a:ext>
                </a:extLst>
              </a:tr>
              <a:tr h="155071">
                <a:tc>
                  <a:txBody>
                    <a:bodyPr/>
                    <a:lstStyle/>
                    <a:p>
                      <a:pPr algn="l" fontAlgn="b"/>
                      <a:r>
                        <a:rPr lang="sl-SI" sz="700" b="0" i="0" u="none" strike="noStrike">
                          <a:solidFill>
                            <a:srgbClr val="000000"/>
                          </a:solidFill>
                          <a:effectLst/>
                          <a:latin typeface="Arial" panose="020B0604020202020204" pitchFamily="34" charset="0"/>
                        </a:rPr>
                        <a:t>[D7-FR] Ensdorf - Vigy VIGY2 S [OPP] [FR] / N-1 Ensdorf - Vigy VIGY1 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50,56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6103701"/>
                  </a:ext>
                </a:extLst>
              </a:tr>
              <a:tr h="155071">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1104,17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807652481"/>
                  </a:ext>
                </a:extLst>
              </a:tr>
              <a:tr h="155071">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554,51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753952483"/>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976665114"/>
                  </a:ext>
                </a:extLst>
              </a:tr>
              <a:tr h="155071">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428,07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199177"/>
                  </a:ext>
                </a:extLst>
              </a:tr>
              <a:tr h="155071">
                <a:tc>
                  <a:txBody>
                    <a:bodyPr/>
                    <a:lstStyle/>
                    <a:p>
                      <a:pPr algn="l" fontAlgn="b"/>
                      <a:r>
                        <a:rPr lang="pt-BR" sz="700" b="0" i="0" u="none" strike="noStrike">
                          <a:solidFill>
                            <a:srgbClr val="000000"/>
                          </a:solidFill>
                          <a:effectLst/>
                          <a:latin typeface="Arial" panose="020B0604020202020204" pitchFamily="34" charset="0"/>
                        </a:rPr>
                        <a:t>[RO-RO] TR Iernut 400/220 1 [DIR] / N-1 TR Rosiori 400/220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428,07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6655426"/>
                  </a:ext>
                </a:extLst>
              </a:tr>
              <a:tr h="155071">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988328898"/>
                  </a:ext>
                </a:extLst>
              </a:tr>
              <a:tr h="155071">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365,15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885826"/>
                  </a:ext>
                </a:extLst>
              </a:tr>
              <a:tr h="155071">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365,15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1377053"/>
                  </a:ext>
                </a:extLst>
              </a:tr>
              <a:tr h="155071">
                <a:tc>
                  <a:txBody>
                    <a:bodyPr/>
                    <a:lstStyle/>
                    <a:p>
                      <a:pPr algn="l" fontAlgn="b"/>
                      <a:r>
                        <a:rPr lang="de-DE" sz="700" b="0" i="0" u="none" strike="noStrike">
                          <a:solidFill>
                            <a:srgbClr val="000000"/>
                          </a:solidFill>
                          <a:effectLst/>
                          <a:latin typeface="Arial" panose="020B0604020202020204" pitchFamily="34" charset="0"/>
                        </a:rPr>
                        <a:t>[AT-AT] Hessenberg - Weissenbach 223 [OPP] / N-1 Hessenberg - Weissenbach 224 </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298,78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297483379"/>
                  </a:ext>
                </a:extLst>
              </a:tr>
              <a:tr h="155071">
                <a:tc>
                  <a:txBody>
                    <a:bodyPr/>
                    <a:lstStyle/>
                    <a:p>
                      <a:pPr algn="l" fontAlgn="b"/>
                      <a:r>
                        <a:rPr lang="nl-NL" sz="700" b="0" i="0" u="none" strike="noStrike">
                          <a:solidFill>
                            <a:srgbClr val="000000"/>
                          </a:solidFill>
                          <a:effectLst/>
                          <a:latin typeface="Arial" panose="020B0604020202020204" pitchFamily="34" charset="0"/>
                        </a:rPr>
                        <a:t>[NL-NL] Eemshaven-Eemshaven het Hogeland 380 Z [DIR] / N-1 Eemshaven-Meeden-Zwolle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971066122"/>
                  </a:ext>
                </a:extLst>
              </a:tr>
            </a:tbl>
          </a:graphicData>
        </a:graphic>
      </p:graphicFrame>
    </p:spTree>
    <p:extLst>
      <p:ext uri="{BB962C8B-B14F-4D97-AF65-F5344CB8AC3E}">
        <p14:creationId xmlns:p14="http://schemas.microsoft.com/office/powerpoint/2010/main" val="283070263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20315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17488C7-141E-6C7E-CF93-1D59814583A8}"/>
              </a:ext>
            </a:extLst>
          </p:cNvPr>
          <p:cNvGraphicFramePr>
            <a:graphicFrameLocks noGrp="1"/>
          </p:cNvGraphicFramePr>
          <p:nvPr>
            <p:extLst>
              <p:ext uri="{D42A27DB-BD31-4B8C-83A1-F6EECF244321}">
                <p14:modId xmlns:p14="http://schemas.microsoft.com/office/powerpoint/2010/main" val="230454010"/>
              </p:ext>
            </p:extLst>
          </p:nvPr>
        </p:nvGraphicFramePr>
        <p:xfrm>
          <a:off x="376518" y="2121693"/>
          <a:ext cx="8936551" cy="3664388"/>
        </p:xfrm>
        <a:graphic>
          <a:graphicData uri="http://schemas.openxmlformats.org/drawingml/2006/table">
            <a:tbl>
              <a:tblPr/>
              <a:tblGrid>
                <a:gridCol w="7008539">
                  <a:extLst>
                    <a:ext uri="{9D8B030D-6E8A-4147-A177-3AD203B41FA5}">
                      <a16:colId xmlns:a16="http://schemas.microsoft.com/office/drawing/2014/main" val="2137186357"/>
                    </a:ext>
                  </a:extLst>
                </a:gridCol>
                <a:gridCol w="1423609">
                  <a:extLst>
                    <a:ext uri="{9D8B030D-6E8A-4147-A177-3AD203B41FA5}">
                      <a16:colId xmlns:a16="http://schemas.microsoft.com/office/drawing/2014/main" val="1796206876"/>
                    </a:ext>
                  </a:extLst>
                </a:gridCol>
                <a:gridCol w="504403">
                  <a:extLst>
                    <a:ext uri="{9D8B030D-6E8A-4147-A177-3AD203B41FA5}">
                      <a16:colId xmlns:a16="http://schemas.microsoft.com/office/drawing/2014/main" val="643150762"/>
                    </a:ext>
                  </a:extLst>
                </a:gridCol>
              </a:tblGrid>
              <a:tr h="261742">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258,12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96596808"/>
                  </a:ext>
                </a:extLst>
              </a:tr>
              <a:tr h="261742">
                <a:tc>
                  <a:txBody>
                    <a:bodyPr/>
                    <a:lstStyle/>
                    <a:p>
                      <a:pPr algn="l" fontAlgn="b"/>
                      <a:r>
                        <a:rPr lang="sl-SI" sz="1000" b="0" i="0" u="none" strike="noStrike">
                          <a:solidFill>
                            <a:srgbClr val="000000"/>
                          </a:solidFill>
                          <a:effectLst/>
                          <a:latin typeface="Arial" panose="020B0604020202020204" pitchFamily="34" charset="0"/>
                        </a:rPr>
                        <a:t>[AT-AT] Westtirol 1 - Westtirol 2 WTRHU41 [OPP] / N-1 Buers - Westtirol ws (421)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49786110"/>
                  </a:ext>
                </a:extLst>
              </a:tr>
              <a:tr h="261742">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616977591"/>
                  </a:ext>
                </a:extLst>
              </a:tr>
              <a:tr h="26174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171,62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677688882"/>
                  </a:ext>
                </a:extLst>
              </a:tr>
              <a:tr h="261742">
                <a:tc>
                  <a:txBody>
                    <a:bodyPr/>
                    <a:lstStyle/>
                    <a:p>
                      <a:pPr algn="l" fontAlgn="b"/>
                      <a:r>
                        <a:rPr lang="sl-SI" sz="1000" b="0" i="0" u="none" strike="noStrike">
                          <a:solidFill>
                            <a:srgbClr val="000000"/>
                          </a:solidFill>
                          <a:effectLst/>
                          <a:latin typeface="Arial" panose="020B0604020202020204" pitchFamily="34" charset="0"/>
                        </a:rPr>
                        <a:t>[CZ-SK] Nosovice - Varin [DIR] [SK] / N-1 Sokolnice - Stupava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17,35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742358420"/>
                  </a:ext>
                </a:extLst>
              </a:tr>
              <a:tr h="26174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258,12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363385243"/>
                  </a:ext>
                </a:extLst>
              </a:tr>
              <a:tr h="261742">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169,92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5682244"/>
                  </a:ext>
                </a:extLst>
              </a:tr>
              <a:tr h="26174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92,68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8350341"/>
                  </a:ext>
                </a:extLst>
              </a:tr>
              <a:tr h="26174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169,92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68526645"/>
                  </a:ext>
                </a:extLst>
              </a:tr>
              <a:tr h="261742">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50,58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8893533"/>
                  </a:ext>
                </a:extLst>
              </a:tr>
              <a:tr h="261742">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2627254"/>
                  </a:ext>
                </a:extLst>
              </a:tr>
              <a:tr h="26174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50,58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6752083"/>
                  </a:ext>
                </a:extLst>
              </a:tr>
              <a:tr h="261742">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1104,17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2243%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372139413"/>
                  </a:ext>
                </a:extLst>
              </a:tr>
              <a:tr h="261742">
                <a:tc>
                  <a:txBody>
                    <a:bodyPr/>
                    <a:lstStyle/>
                    <a:p>
                      <a:pPr algn="l" fontAlgn="b"/>
                      <a:endParaRPr lang="sl-SI"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sl-SI" sz="1000" b="0" i="0" u="none" strike="noStrike">
                        <a:solidFill>
                          <a:srgbClr val="000000"/>
                        </a:solidFill>
                        <a:effectLst/>
                        <a:latin typeface="Arial" panose="020B0604020202020204" pitchFamily="34" charset="0"/>
                      </a:endParaRPr>
                    </a:p>
                  </a:txBody>
                  <a:tcPr marL="0" marR="0" marT="0" marB="0" anchor="b">
                    <a:lnL>
                      <a:noFill/>
                    </a:lnL>
                    <a:lnR>
                      <a:noFill/>
                    </a:lnR>
                    <a:lnT>
                      <a:noFill/>
                    </a:lnT>
                    <a:lnB>
                      <a:noFill/>
                    </a:lnB>
                  </a:tcPr>
                </a:tc>
                <a:tc>
                  <a:txBody>
                    <a:bodyPr/>
                    <a:lstStyle/>
                    <a:p>
                      <a:pPr algn="l" fontAlgn="b"/>
                      <a:endParaRPr lang="sl-SI" sz="1000" b="0" i="0" u="none" strike="noStrike" dirty="0">
                        <a:solidFill>
                          <a:srgbClr val="000000"/>
                        </a:solidFill>
                        <a:effectLst/>
                        <a:latin typeface="Arial" panose="020B0604020202020204" pitchFamily="34" charset="0"/>
                      </a:endParaRPr>
                    </a:p>
                  </a:txBody>
                  <a:tcPr marL="0" marR="0" marT="0" marB="0" anchor="b">
                    <a:lnL>
                      <a:noFill/>
                    </a:lnL>
                    <a:lnR>
                      <a:noFill/>
                    </a:lnR>
                    <a:lnT>
                      <a:noFill/>
                    </a:lnT>
                    <a:lnB>
                      <a:noFill/>
                    </a:lnB>
                  </a:tcPr>
                </a:tc>
                <a:extLst>
                  <a:ext uri="{0D108BD9-81ED-4DB2-BD59-A6C34878D82A}">
                    <a16:rowId xmlns:a16="http://schemas.microsoft.com/office/drawing/2014/main" val="956183740"/>
                  </a:ext>
                </a:extLst>
              </a:tr>
            </a:tbl>
          </a:graphicData>
        </a:graphic>
      </p:graphicFrame>
    </p:spTree>
    <p:extLst>
      <p:ext uri="{BB962C8B-B14F-4D97-AF65-F5344CB8AC3E}">
        <p14:creationId xmlns:p14="http://schemas.microsoft.com/office/powerpoint/2010/main" val="213171009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20316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9282B50-E949-5410-C366-B64F8560DD3E}"/>
              </a:ext>
            </a:extLst>
          </p:cNvPr>
          <p:cNvGraphicFramePr>
            <a:graphicFrameLocks noGrp="1"/>
          </p:cNvGraphicFramePr>
          <p:nvPr>
            <p:extLst>
              <p:ext uri="{D42A27DB-BD31-4B8C-83A1-F6EECF244321}">
                <p14:modId xmlns:p14="http://schemas.microsoft.com/office/powerpoint/2010/main" val="2015788124"/>
              </p:ext>
            </p:extLst>
          </p:nvPr>
        </p:nvGraphicFramePr>
        <p:xfrm>
          <a:off x="635000" y="1079505"/>
          <a:ext cx="7961311" cy="5551808"/>
        </p:xfrm>
        <a:graphic>
          <a:graphicData uri="http://schemas.openxmlformats.org/drawingml/2006/table">
            <a:tbl>
              <a:tblPr/>
              <a:tblGrid>
                <a:gridCol w="6228256">
                  <a:extLst>
                    <a:ext uri="{9D8B030D-6E8A-4147-A177-3AD203B41FA5}">
                      <a16:colId xmlns:a16="http://schemas.microsoft.com/office/drawing/2014/main" val="191799182"/>
                    </a:ext>
                  </a:extLst>
                </a:gridCol>
                <a:gridCol w="1279657">
                  <a:extLst>
                    <a:ext uri="{9D8B030D-6E8A-4147-A177-3AD203B41FA5}">
                      <a16:colId xmlns:a16="http://schemas.microsoft.com/office/drawing/2014/main" val="1106305215"/>
                    </a:ext>
                  </a:extLst>
                </a:gridCol>
                <a:gridCol w="453398">
                  <a:extLst>
                    <a:ext uri="{9D8B030D-6E8A-4147-A177-3AD203B41FA5}">
                      <a16:colId xmlns:a16="http://schemas.microsoft.com/office/drawing/2014/main" val="1658397607"/>
                    </a:ext>
                  </a:extLst>
                </a:gridCol>
              </a:tblGrid>
              <a:tr h="173494">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03142776"/>
                  </a:ext>
                </a:extLst>
              </a:tr>
              <a:tr h="173494">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106,4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08533803"/>
                  </a:ext>
                </a:extLst>
              </a:tr>
              <a:tr h="173494">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2742653"/>
                  </a:ext>
                </a:extLst>
              </a:tr>
              <a:tr h="173494">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927990489"/>
                  </a:ext>
                </a:extLst>
              </a:tr>
              <a:tr h="173494">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766710708"/>
                  </a:ext>
                </a:extLst>
              </a:tr>
              <a:tr h="173494">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393,06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3916958"/>
                  </a:ext>
                </a:extLst>
              </a:tr>
              <a:tr h="173494">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81530900"/>
                  </a:ext>
                </a:extLst>
              </a:tr>
              <a:tr h="173494">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393,06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1305937945"/>
                  </a:ext>
                </a:extLst>
              </a:tr>
              <a:tr h="173494">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369,29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66413286"/>
                  </a:ext>
                </a:extLst>
              </a:tr>
              <a:tr h="173494">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74571041"/>
                  </a:ext>
                </a:extLst>
              </a:tr>
              <a:tr h="173494">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369,29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519150097"/>
                  </a:ext>
                </a:extLst>
              </a:tr>
              <a:tr h="173494">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368,96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0564036"/>
                  </a:ext>
                </a:extLst>
              </a:tr>
              <a:tr h="173494">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9935968"/>
                  </a:ext>
                </a:extLst>
              </a:tr>
              <a:tr h="173494">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368,96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4159550089"/>
                  </a:ext>
                </a:extLst>
              </a:tr>
              <a:tr h="173494">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355,34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1882403"/>
                  </a:ext>
                </a:extLst>
              </a:tr>
              <a:tr h="173494">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355,34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05085579"/>
                  </a:ext>
                </a:extLst>
              </a:tr>
              <a:tr h="173494">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250,76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85632432"/>
                  </a:ext>
                </a:extLst>
              </a:tr>
              <a:tr h="173494">
                <a:tc>
                  <a:txBody>
                    <a:bodyPr/>
                    <a:lstStyle/>
                    <a:p>
                      <a:pPr algn="l" fontAlgn="b"/>
                      <a:r>
                        <a:rPr lang="sl-SI" sz="800" b="0" i="0" u="none" strike="noStrike">
                          <a:solidFill>
                            <a:srgbClr val="000000"/>
                          </a:solidFill>
                          <a:effectLst/>
                          <a:latin typeface="Arial" panose="020B0604020202020204" pitchFamily="34" charset="0"/>
                        </a:rPr>
                        <a:t>[RO-RO] TR Rosiori 400/220 1 [DIR] / N-1 Rosiori - Gadalin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250,76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3255281"/>
                  </a:ext>
                </a:extLst>
              </a:tr>
              <a:tr h="173494">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632,04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36675217"/>
                  </a:ext>
                </a:extLst>
              </a:tr>
              <a:tr h="173494">
                <a:tc>
                  <a:txBody>
                    <a:bodyPr/>
                    <a:lstStyle/>
                    <a:p>
                      <a:pPr algn="l" fontAlgn="b"/>
                      <a:r>
                        <a:rPr lang="pt-BR" sz="800" b="0" i="0" u="none" strike="noStrike">
                          <a:solidFill>
                            <a:srgbClr val="000000"/>
                          </a:solidFill>
                          <a:effectLst/>
                          <a:latin typeface="Arial" panose="020B0604020202020204" pitchFamily="34" charset="0"/>
                        </a:rPr>
                        <a:t>[RO-RO] TR Iernut 400/220 1 [DIR] / N-1 TR Rosiori 400/220 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632,04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45805165"/>
                  </a:ext>
                </a:extLst>
              </a:tr>
              <a:tr h="173494">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587,28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0279263"/>
                  </a:ext>
                </a:extLst>
              </a:tr>
              <a:tr h="173494">
                <a:tc>
                  <a:txBody>
                    <a:bodyPr/>
                    <a:lstStyle/>
                    <a:p>
                      <a:pPr algn="l" fontAlgn="b"/>
                      <a:r>
                        <a:rPr lang="de-DE" sz="800" b="0" i="0" u="none" strike="noStrike">
                          <a:solidFill>
                            <a:srgbClr val="000000"/>
                          </a:solidFill>
                          <a:effectLst/>
                          <a:latin typeface="Arial" panose="020B0604020202020204" pitchFamily="34" charset="0"/>
                        </a:rPr>
                        <a:t>[D8-D8] Pasewalk - Vierraden 306 [DIR] / N-1 Vierraden - Neuenhagen 304</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587,28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8092233"/>
                  </a:ext>
                </a:extLst>
              </a:tr>
              <a:tr h="173494">
                <a:tc>
                  <a:txBody>
                    <a:bodyPr/>
                    <a:lstStyle/>
                    <a:p>
                      <a:pPr algn="l" fontAlgn="b"/>
                      <a:r>
                        <a:rPr lang="sl-SI" sz="800" b="0" i="0" u="none" strike="noStrike">
                          <a:solidFill>
                            <a:srgbClr val="000000"/>
                          </a:solidFill>
                          <a:effectLst/>
                          <a:latin typeface="Arial" panose="020B0604020202020204" pitchFamily="34" charset="0"/>
                        </a:rPr>
                        <a:t>[NL-NL] Diemen-Lelystad 380 W [OPP] / N-1 Boxmeer-Dodewaard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43362984"/>
                  </a:ext>
                </a:extLst>
              </a:tr>
              <a:tr h="173494">
                <a:tc>
                  <a:txBody>
                    <a:bodyPr/>
                    <a:lstStyle/>
                    <a:p>
                      <a:pPr algn="l" fontAlgn="b"/>
                      <a:r>
                        <a:rPr lang="sl-SI" sz="800" b="0" i="0" u="none" strike="noStrike">
                          <a:solidFill>
                            <a:srgbClr val="000000"/>
                          </a:solidFill>
                          <a:effectLst/>
                          <a:latin typeface="Arial" panose="020B0604020202020204" pitchFamily="34" charset="0"/>
                        </a:rPr>
                        <a:t>[D7-D7] Waldlaubersheim - Weissenthurm SOONWD W [OPP] / N-1 Bacharach - Weissenthurm SOONWD O</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178,85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864237356"/>
                  </a:ext>
                </a:extLst>
              </a:tr>
              <a:tr h="173494">
                <a:tc>
                  <a:txBody>
                    <a:bodyPr/>
                    <a:lstStyle/>
                    <a:p>
                      <a:pPr algn="l" fontAlgn="b"/>
                      <a:r>
                        <a:rPr lang="sl-SI" sz="800" b="0" i="0" u="none" strike="noStrike">
                          <a:solidFill>
                            <a:srgbClr val="000000"/>
                          </a:solidFill>
                          <a:effectLst/>
                          <a:latin typeface="Arial" panose="020B0604020202020204" pitchFamily="34" charset="0"/>
                        </a:rPr>
                        <a:t>[D7-D7] Huellen - Y Huellen WESTFL W [OPP]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255,04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568538338"/>
                  </a:ext>
                </a:extLst>
              </a:tr>
              <a:tr h="173494">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592,51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637482"/>
                  </a:ext>
                </a:extLst>
              </a:tr>
              <a:tr h="173494">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9565803"/>
                  </a:ext>
                </a:extLst>
              </a:tr>
              <a:tr h="173494">
                <a:tc>
                  <a:txBody>
                    <a:bodyPr/>
                    <a:lstStyle/>
                    <a:p>
                      <a:pPr algn="l" fontAlgn="b"/>
                      <a:r>
                        <a:rPr lang="de-DE" sz="800" b="0" i="0" u="none" strike="noStrike">
                          <a:solidFill>
                            <a:srgbClr val="000000"/>
                          </a:solidFill>
                          <a:effectLst/>
                          <a:latin typeface="Arial" panose="020B0604020202020204" pitchFamily="34" charset="0"/>
                        </a:rPr>
                        <a:t>[D8-D8] Pasewalk - Vierraden 306 [DIR] / N-1 Vierraden - Neuenhagen 304</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592,51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955222875"/>
                  </a:ext>
                </a:extLst>
              </a:tr>
              <a:tr h="173494">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161,47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394946207"/>
                  </a:ext>
                </a:extLst>
              </a:tr>
              <a:tr h="173494">
                <a:tc>
                  <a:txBody>
                    <a:bodyPr/>
                    <a:lstStyle/>
                    <a:p>
                      <a:pPr algn="l" fontAlgn="b"/>
                      <a:r>
                        <a:rPr lang="sl-SI" sz="800" b="0" i="0" u="none" strike="noStrike">
                          <a:solidFill>
                            <a:srgbClr val="000000"/>
                          </a:solidFill>
                          <a:effectLst/>
                          <a:latin typeface="Arial" panose="020B0604020202020204" pitchFamily="34" charset="0"/>
                        </a:rPr>
                        <a:t>[D7-D7] Waldlaubersheim - Weissenthurm SOONWD W [OPP] / N-1 Bacharach - Weissenthurm SOONWD O</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431,52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735451016"/>
                  </a:ext>
                </a:extLst>
              </a:tr>
              <a:tr h="173494">
                <a:tc>
                  <a:txBody>
                    <a:bodyPr/>
                    <a:lstStyle/>
                    <a:p>
                      <a:pPr algn="l" fontAlgn="b"/>
                      <a:r>
                        <a:rPr lang="sl-SI" sz="800" b="0" i="0" u="none" strike="noStrike">
                          <a:solidFill>
                            <a:srgbClr val="000000"/>
                          </a:solidFill>
                          <a:effectLst/>
                          <a:latin typeface="Arial" panose="020B0604020202020204" pitchFamily="34" charset="0"/>
                        </a:rPr>
                        <a:t>[D7-D7] Huellen - Y Huellen WESTFL W [OPP]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379,98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17593609"/>
                  </a:ext>
                </a:extLst>
              </a:tr>
              <a:tr h="173494">
                <a:tc>
                  <a:txBody>
                    <a:bodyPr/>
                    <a:lstStyle/>
                    <a:p>
                      <a:pPr algn="l" fontAlgn="b"/>
                      <a:r>
                        <a:rPr lang="sl-SI" sz="800" b="0" i="0" u="none" strike="noStrike">
                          <a:solidFill>
                            <a:srgbClr val="000000"/>
                          </a:solidFill>
                          <a:effectLst/>
                          <a:latin typeface="Arial" panose="020B0604020202020204" pitchFamily="34" charset="0"/>
                        </a:rPr>
                        <a:t>[PL-PL] Krosno Iskrzynia - Tarnow [OPP] / N-1 Nosovice - Varin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64,51</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586249620"/>
                  </a:ext>
                </a:extLst>
              </a:tr>
            </a:tbl>
          </a:graphicData>
        </a:graphic>
      </p:graphicFrame>
    </p:spTree>
    <p:extLst>
      <p:ext uri="{BB962C8B-B14F-4D97-AF65-F5344CB8AC3E}">
        <p14:creationId xmlns:p14="http://schemas.microsoft.com/office/powerpoint/2010/main" val="30889477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20316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744C897-EBF4-7252-58E1-6A80DA4356E5}"/>
              </a:ext>
            </a:extLst>
          </p:cNvPr>
          <p:cNvGraphicFramePr>
            <a:graphicFrameLocks noGrp="1"/>
          </p:cNvGraphicFramePr>
          <p:nvPr>
            <p:extLst>
              <p:ext uri="{D42A27DB-BD31-4B8C-83A1-F6EECF244321}">
                <p14:modId xmlns:p14="http://schemas.microsoft.com/office/powerpoint/2010/main" val="1610759660"/>
              </p:ext>
            </p:extLst>
          </p:nvPr>
        </p:nvGraphicFramePr>
        <p:xfrm>
          <a:off x="307361" y="1079499"/>
          <a:ext cx="8797062" cy="5459608"/>
        </p:xfrm>
        <a:graphic>
          <a:graphicData uri="http://schemas.openxmlformats.org/drawingml/2006/table">
            <a:tbl>
              <a:tblPr/>
              <a:tblGrid>
                <a:gridCol w="6882078">
                  <a:extLst>
                    <a:ext uri="{9D8B030D-6E8A-4147-A177-3AD203B41FA5}">
                      <a16:colId xmlns:a16="http://schemas.microsoft.com/office/drawing/2014/main" val="1659787363"/>
                    </a:ext>
                  </a:extLst>
                </a:gridCol>
                <a:gridCol w="1413990">
                  <a:extLst>
                    <a:ext uri="{9D8B030D-6E8A-4147-A177-3AD203B41FA5}">
                      <a16:colId xmlns:a16="http://schemas.microsoft.com/office/drawing/2014/main" val="2366456875"/>
                    </a:ext>
                  </a:extLst>
                </a:gridCol>
                <a:gridCol w="500994">
                  <a:extLst>
                    <a:ext uri="{9D8B030D-6E8A-4147-A177-3AD203B41FA5}">
                      <a16:colId xmlns:a16="http://schemas.microsoft.com/office/drawing/2014/main" val="1495956246"/>
                    </a:ext>
                  </a:extLst>
                </a:gridCol>
              </a:tblGrid>
              <a:tr h="194986">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533,65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38982836"/>
                  </a:ext>
                </a:extLst>
              </a:tr>
              <a:tr h="194986">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28355062"/>
                  </a:ext>
                </a:extLst>
              </a:tr>
              <a:tr h="194986">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533,65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803428057"/>
                  </a:ext>
                </a:extLst>
              </a:tr>
              <a:tr h="194986">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178,44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727620256"/>
                  </a:ext>
                </a:extLst>
              </a:tr>
              <a:tr h="194986">
                <a:tc>
                  <a:txBody>
                    <a:bodyPr/>
                    <a:lstStyle/>
                    <a:p>
                      <a:pPr algn="l" fontAlgn="b"/>
                      <a:r>
                        <a:rPr lang="sl-SI" sz="1000" b="0" i="0" u="none" strike="noStrike">
                          <a:solidFill>
                            <a:srgbClr val="000000"/>
                          </a:solidFill>
                          <a:effectLst/>
                          <a:latin typeface="Arial" panose="020B0604020202020204" pitchFamily="34" charset="0"/>
                        </a:rPr>
                        <a:t>[D7-D7] Waldlaubersheim - Weissenthurm SOONWD W [OPP] / N-1 Bacharach - Weissenthurm SOONWD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421,77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979209350"/>
                  </a:ext>
                </a:extLst>
              </a:tr>
              <a:tr h="194986">
                <a:tc>
                  <a:txBody>
                    <a:bodyPr/>
                    <a:lstStyle/>
                    <a:p>
                      <a:pPr algn="l" fontAlgn="b"/>
                      <a:r>
                        <a:rPr lang="sl-SI" sz="1000" b="0" i="0" u="none" strike="noStrike">
                          <a:solidFill>
                            <a:srgbClr val="000000"/>
                          </a:solidFill>
                          <a:effectLst/>
                          <a:latin typeface="Arial" panose="020B0604020202020204" pitchFamily="34" charset="0"/>
                        </a:rPr>
                        <a:t>[PL-PL] Krosno Iskrzynia - Tarnow [OPP]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710875658"/>
                  </a:ext>
                </a:extLst>
              </a:tr>
              <a:tr h="194986">
                <a:tc>
                  <a:txBody>
                    <a:bodyPr/>
                    <a:lstStyle/>
                    <a:p>
                      <a:pPr algn="l" fontAlgn="b"/>
                      <a:r>
                        <a:rPr lang="sl-SI" sz="1000" b="0" i="0" u="none" strike="noStrike">
                          <a:solidFill>
                            <a:srgbClr val="000000"/>
                          </a:solidFill>
                          <a:effectLst/>
                          <a:latin typeface="Arial" panose="020B0604020202020204" pitchFamily="34" charset="0"/>
                        </a:rPr>
                        <a:t>[D7-D7] Huellen - Y Huellen WESTFL W [OPP] / N-1 Eiberg  - Hattingen  WEITMR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362,92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7513628"/>
                  </a:ext>
                </a:extLst>
              </a:tr>
              <a:tr h="194986">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397,17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30876547"/>
                  </a:ext>
                </a:extLst>
              </a:tr>
              <a:tr h="194986">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42,04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314248"/>
                  </a:ext>
                </a:extLst>
              </a:tr>
              <a:tr h="19498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2981844922"/>
                  </a:ext>
                </a:extLst>
              </a:tr>
              <a:tr h="194986">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313,45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200158489"/>
                  </a:ext>
                </a:extLst>
              </a:tr>
              <a:tr h="194986">
                <a:tc>
                  <a:txBody>
                    <a:bodyPr/>
                    <a:lstStyle/>
                    <a:p>
                      <a:pPr algn="l" fontAlgn="b"/>
                      <a:r>
                        <a:rPr lang="sl-SI" sz="1000" b="0" i="0" u="none" strike="noStrike">
                          <a:solidFill>
                            <a:srgbClr val="000000"/>
                          </a:solidFill>
                          <a:effectLst/>
                          <a:latin typeface="Arial" panose="020B0604020202020204" pitchFamily="34" charset="0"/>
                        </a:rPr>
                        <a:t>[D7-D7] Waldlaubersheim - Weissenthurm SOONWD W [OPP] / N-1 Bacharach - Weissenthurm SOONWD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397,17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022496958"/>
                  </a:ext>
                </a:extLst>
              </a:tr>
              <a:tr h="194986">
                <a:tc>
                  <a:txBody>
                    <a:bodyPr/>
                    <a:lstStyle/>
                    <a:p>
                      <a:pPr algn="l" fontAlgn="b"/>
                      <a:r>
                        <a:rPr lang="sl-SI" sz="1000" b="0" i="0" u="none" strike="noStrike">
                          <a:solidFill>
                            <a:srgbClr val="000000"/>
                          </a:solidFill>
                          <a:effectLst/>
                          <a:latin typeface="Arial" panose="020B0604020202020204" pitchFamily="34" charset="0"/>
                        </a:rPr>
                        <a:t>[PL-PL] Krosno Iskrzynia - Tarnow [OPP]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146,48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06690566"/>
                  </a:ext>
                </a:extLst>
              </a:tr>
              <a:tr h="194986">
                <a:tc>
                  <a:txBody>
                    <a:bodyPr/>
                    <a:lstStyle/>
                    <a:p>
                      <a:pPr algn="l" fontAlgn="b"/>
                      <a:r>
                        <a:rPr lang="de-DE" sz="1000" b="0" i="0" u="none" strike="noStrike">
                          <a:solidFill>
                            <a:srgbClr val="000000"/>
                          </a:solidFill>
                          <a:effectLst/>
                          <a:latin typeface="Arial" panose="020B0604020202020204" pitchFamily="34" charset="0"/>
                        </a:rPr>
                        <a:t>[D7-D7] Eiberg - Huellen HUELLN W [OPP] / N-1 Eiberg  - Hattingen  WEITMR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268,77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18411625"/>
                  </a:ext>
                </a:extLst>
              </a:tr>
              <a:tr h="194986">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705,16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311436"/>
                  </a:ext>
                </a:extLst>
              </a:tr>
              <a:tr h="194986">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123,71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15041332"/>
                  </a:ext>
                </a:extLst>
              </a:tr>
              <a:tr h="194986">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178,77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4291765913"/>
                  </a:ext>
                </a:extLst>
              </a:tr>
              <a:tr h="19498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686823806"/>
                  </a:ext>
                </a:extLst>
              </a:tr>
              <a:tr h="194986">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290,15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37962809"/>
                  </a:ext>
                </a:extLst>
              </a:tr>
              <a:tr h="194986">
                <a:tc>
                  <a:txBody>
                    <a:bodyPr/>
                    <a:lstStyle/>
                    <a:p>
                      <a:pPr algn="l" fontAlgn="b"/>
                      <a:r>
                        <a:rPr lang="sl-SI" sz="1000" b="0" i="0" u="none" strike="noStrike">
                          <a:solidFill>
                            <a:srgbClr val="000000"/>
                          </a:solidFill>
                          <a:effectLst/>
                          <a:latin typeface="Arial" panose="020B0604020202020204" pitchFamily="34" charset="0"/>
                        </a:rPr>
                        <a:t>[PL-PL] Krosno Iskrzynia - Tarnow [OPP]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142,22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2194624957"/>
                  </a:ext>
                </a:extLst>
              </a:tr>
              <a:tr h="194986">
                <a:tc>
                  <a:txBody>
                    <a:bodyPr/>
                    <a:lstStyle/>
                    <a:p>
                      <a:pPr algn="l" fontAlgn="b"/>
                      <a:r>
                        <a:rPr lang="sl-SI" sz="1000" b="0" i="0" u="none" strike="noStrike">
                          <a:solidFill>
                            <a:srgbClr val="000000"/>
                          </a:solidFill>
                          <a:effectLst/>
                          <a:latin typeface="Arial" panose="020B0604020202020204" pitchFamily="34" charset="0"/>
                        </a:rPr>
                        <a:t>[D7-D7] Eiberg - Huellen HUELLN W [OPP]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705,16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79976152"/>
                  </a:ext>
                </a:extLst>
              </a:tr>
              <a:tr h="194986">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372,92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76721012"/>
                  </a:ext>
                </a:extLst>
              </a:tr>
              <a:tr h="194986">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8987208"/>
                  </a:ext>
                </a:extLst>
              </a:tr>
              <a:tr h="19498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598198019"/>
                  </a:ext>
                </a:extLst>
              </a:tr>
              <a:tr h="194986">
                <a:tc>
                  <a:txBody>
                    <a:bodyPr/>
                    <a:lstStyle/>
                    <a:p>
                      <a:pPr algn="l" fontAlgn="b"/>
                      <a:r>
                        <a:rPr lang="sl-SI" sz="1000" b="0" i="0" u="none" strike="noStrike">
                          <a:solidFill>
                            <a:srgbClr val="000000"/>
                          </a:solidFill>
                          <a:effectLst/>
                          <a:latin typeface="Arial" panose="020B0604020202020204" pitchFamily="34" charset="0"/>
                        </a:rPr>
                        <a:t>[NL-NL] Diemen-Lelystad 380 W [OPP] / N-1 Boxmeer-Dodewaard 380 Z</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269,88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86643565"/>
                  </a:ext>
                </a:extLst>
              </a:tr>
              <a:tr h="194986">
                <a:tc>
                  <a:txBody>
                    <a:bodyPr/>
                    <a:lstStyle/>
                    <a:p>
                      <a:pPr algn="l" fontAlgn="b"/>
                      <a:r>
                        <a:rPr lang="sl-SI" sz="1000" b="0" i="0" u="none" strike="noStrike">
                          <a:solidFill>
                            <a:srgbClr val="000000"/>
                          </a:solidFill>
                          <a:effectLst/>
                          <a:latin typeface="Arial" panose="020B0604020202020204" pitchFamily="34" charset="0"/>
                        </a:rPr>
                        <a:t>[D7-D7] Waldlaubersheim - Weissenthurm SOONWD W [OPP] / N-1 Bacharach - Weissenthurm SOONWD O</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66,21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774320529"/>
                  </a:ext>
                </a:extLst>
              </a:tr>
              <a:tr h="194986">
                <a:tc>
                  <a:txBody>
                    <a:bodyPr/>
                    <a:lstStyle/>
                    <a:p>
                      <a:pPr algn="l" fontAlgn="b"/>
                      <a:r>
                        <a:rPr lang="sl-SI" sz="1000" b="0" i="0" u="none" strike="noStrike">
                          <a:solidFill>
                            <a:srgbClr val="000000"/>
                          </a:solidFill>
                          <a:effectLst/>
                          <a:latin typeface="Arial" panose="020B0604020202020204" pitchFamily="34" charset="0"/>
                        </a:rPr>
                        <a:t>[PL-PL] Krosno Iskrzynia - Tarnow [OPP] / N-1 Nosovice - Varin</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126,34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3042277327"/>
                  </a:ext>
                </a:extLst>
              </a:tr>
              <a:tr h="194986">
                <a:tc>
                  <a:txBody>
                    <a:bodyPr/>
                    <a:lstStyle/>
                    <a:p>
                      <a:pPr algn="l" fontAlgn="b"/>
                      <a:r>
                        <a:rPr lang="sl-SI" sz="1000" b="0" i="0" u="none" strike="noStrike">
                          <a:solidFill>
                            <a:srgbClr val="000000"/>
                          </a:solidFill>
                          <a:effectLst/>
                          <a:latin typeface="Arial" panose="020B0604020202020204" pitchFamily="34" charset="0"/>
                        </a:rPr>
                        <a:t>[D7-D7] Eiberg - Huellen HUELLN W [OPP]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372,92</a:t>
                      </a:r>
                    </a:p>
                  </a:txBody>
                  <a:tcPr marL="0" marR="0" marT="0" marB="0" anchor="b">
                    <a:lnL>
                      <a:noFill/>
                    </a:lnL>
                    <a:lnR>
                      <a:noFill/>
                    </a:lnR>
                    <a:lnT>
                      <a:noFill/>
                    </a:lnT>
                    <a:lnB>
                      <a:noFill/>
                    </a:lnB>
                  </a:tcPr>
                </a:tc>
                <a:tc>
                  <a:txBody>
                    <a:bodyPr/>
                    <a:lstStyle/>
                    <a:p>
                      <a:pPr algn="r" fontAlgn="b"/>
                      <a:r>
                        <a:rPr lang="sl-SI" sz="10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25090382"/>
                  </a:ext>
                </a:extLst>
              </a:tr>
            </a:tbl>
          </a:graphicData>
        </a:graphic>
      </p:graphicFrame>
    </p:spTree>
    <p:extLst>
      <p:ext uri="{BB962C8B-B14F-4D97-AF65-F5344CB8AC3E}">
        <p14:creationId xmlns:p14="http://schemas.microsoft.com/office/powerpoint/2010/main" val="310309802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20316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0EA1BF04-78D0-C4C5-3B48-B9386FBD7711}"/>
              </a:ext>
            </a:extLst>
          </p:cNvPr>
          <p:cNvGraphicFramePr>
            <a:graphicFrameLocks noGrp="1"/>
          </p:cNvGraphicFramePr>
          <p:nvPr>
            <p:extLst>
              <p:ext uri="{D42A27DB-BD31-4B8C-83A1-F6EECF244321}">
                <p14:modId xmlns:p14="http://schemas.microsoft.com/office/powerpoint/2010/main" val="315247726"/>
              </p:ext>
            </p:extLst>
          </p:nvPr>
        </p:nvGraphicFramePr>
        <p:xfrm>
          <a:off x="407254" y="960504"/>
          <a:ext cx="8867372" cy="5816850"/>
        </p:xfrm>
        <a:graphic>
          <a:graphicData uri="http://schemas.openxmlformats.org/drawingml/2006/table">
            <a:tbl>
              <a:tblPr/>
              <a:tblGrid>
                <a:gridCol w="6937084">
                  <a:extLst>
                    <a:ext uri="{9D8B030D-6E8A-4147-A177-3AD203B41FA5}">
                      <a16:colId xmlns:a16="http://schemas.microsoft.com/office/drawing/2014/main" val="1496225302"/>
                    </a:ext>
                  </a:extLst>
                </a:gridCol>
                <a:gridCol w="1425291">
                  <a:extLst>
                    <a:ext uri="{9D8B030D-6E8A-4147-A177-3AD203B41FA5}">
                      <a16:colId xmlns:a16="http://schemas.microsoft.com/office/drawing/2014/main" val="2802441287"/>
                    </a:ext>
                  </a:extLst>
                </a:gridCol>
                <a:gridCol w="504997">
                  <a:extLst>
                    <a:ext uri="{9D8B030D-6E8A-4147-A177-3AD203B41FA5}">
                      <a16:colId xmlns:a16="http://schemas.microsoft.com/office/drawing/2014/main" val="1612830918"/>
                    </a:ext>
                  </a:extLst>
                </a:gridCol>
              </a:tblGrid>
              <a:tr h="153075">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4208,15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6550853"/>
                  </a:ext>
                </a:extLst>
              </a:tr>
              <a:tr h="153075">
                <a:tc>
                  <a:txBody>
                    <a:bodyPr/>
                    <a:lstStyle/>
                    <a:p>
                      <a:pPr algn="l" fontAlgn="b"/>
                      <a:r>
                        <a:rPr lang="sl-SI" sz="700" b="0" i="0" u="none" strike="noStrike">
                          <a:solidFill>
                            <a:srgbClr val="000000"/>
                          </a:solidFill>
                          <a:effectLst/>
                          <a:latin typeface="Arial" panose="020B0604020202020204" pitchFamily="34" charset="0"/>
                        </a:rPr>
                        <a:t>[AT-HU] Wien Suedost - Gyoer 245 [DIR] [AT] / N-1 Gyor - Neusiedl</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4208,15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7075376"/>
                  </a:ext>
                </a:extLst>
              </a:tr>
              <a:tr h="153075">
                <a:tc>
                  <a:txBody>
                    <a:bodyPr/>
                    <a:lstStyle/>
                    <a:p>
                      <a:pPr algn="l" fontAlgn="b"/>
                      <a:r>
                        <a:rPr lang="sl-SI" sz="700" b="0" i="0" u="none" strike="noStrike">
                          <a:solidFill>
                            <a:srgbClr val="000000"/>
                          </a:solidFill>
                          <a:effectLst/>
                          <a:latin typeface="Arial" panose="020B0604020202020204" pitchFamily="34" charset="0"/>
                        </a:rPr>
                        <a:t>[HR-BA] 220kV Zakucac - Mostar [OPP] [HR] / N-1 Konjsko - Mostar</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189,85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041543499"/>
                  </a:ext>
                </a:extLst>
              </a:tr>
              <a:tr h="153075">
                <a:tc>
                  <a:txBody>
                    <a:bodyPr/>
                    <a:lstStyle/>
                    <a:p>
                      <a:pPr algn="l" fontAlgn="b"/>
                      <a:r>
                        <a:rPr lang="de-DE" sz="700" b="0" i="0" u="none" strike="noStrike">
                          <a:solidFill>
                            <a:srgbClr val="000000"/>
                          </a:solidFill>
                          <a:effectLst/>
                          <a:latin typeface="Arial" panose="020B0604020202020204" pitchFamily="34" charset="0"/>
                        </a:rPr>
                        <a:t>[D2-D2] Altheim - Simbach 233/230 [DIR] / N-1 St. Peter - Altheim_Simbach 234_230</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149,66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tcPr>
                </a:tc>
                <a:extLst>
                  <a:ext uri="{0D108BD9-81ED-4DB2-BD59-A6C34878D82A}">
                    <a16:rowId xmlns:a16="http://schemas.microsoft.com/office/drawing/2014/main" val="3161321389"/>
                  </a:ext>
                </a:extLst>
              </a:tr>
              <a:tr h="153075">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694,95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2862750950"/>
                  </a:ext>
                </a:extLst>
              </a:tr>
              <a:tr h="153075">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Nosovice</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234,11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031301869"/>
                  </a:ext>
                </a:extLst>
              </a:tr>
              <a:tr h="153075">
                <a:tc>
                  <a:txBody>
                    <a:bodyPr/>
                    <a:lstStyle/>
                    <a:p>
                      <a:pPr algn="l" fontAlgn="b"/>
                      <a:r>
                        <a:rPr lang="sl-SI" sz="700" b="0" i="0" u="none" strike="noStrike">
                          <a:solidFill>
                            <a:srgbClr val="000000"/>
                          </a:solidFill>
                          <a:effectLst/>
                          <a:latin typeface="Arial" panose="020B0604020202020204" pitchFamily="34" charset="0"/>
                        </a:rPr>
                        <a:t>[NL-BE] Rilland-Zandvliet 380 W [DIR] [NL] / N-1 PST Zandvliet 2</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017994097"/>
                  </a:ext>
                </a:extLst>
              </a:tr>
              <a:tr h="153075">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581,14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extLst>
                  <a:ext uri="{0D108BD9-81ED-4DB2-BD59-A6C34878D82A}">
                    <a16:rowId xmlns:a16="http://schemas.microsoft.com/office/drawing/2014/main" val="2318859827"/>
                  </a:ext>
                </a:extLst>
              </a:tr>
              <a:tr h="153075">
                <a:tc>
                  <a:txBody>
                    <a:bodyPr/>
                    <a:lstStyle/>
                    <a:p>
                      <a:pPr algn="l" fontAlgn="b"/>
                      <a:r>
                        <a:rPr lang="sl-SI" sz="700" b="0" i="0" u="none" strike="noStrike">
                          <a:solidFill>
                            <a:srgbClr val="000000"/>
                          </a:solidFill>
                          <a:effectLst/>
                          <a:latin typeface="Arial" panose="020B0604020202020204" pitchFamily="34" charset="0"/>
                        </a:rPr>
                        <a:t>[NL-D7] Maasbracht - Oberzier SELFK WS [DIR] [D7] / N-1 Maasbracht - Siersdorf SELFK SW/Z</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43481522"/>
                  </a:ext>
                </a:extLst>
              </a:tr>
              <a:tr h="153075">
                <a:tc>
                  <a:txBody>
                    <a:bodyPr/>
                    <a:lstStyle/>
                    <a:p>
                      <a:pPr algn="l" fontAlgn="b"/>
                      <a:r>
                        <a:rPr lang="sl-SI" sz="700" b="0" i="0" u="none" strike="noStrike">
                          <a:solidFill>
                            <a:srgbClr val="000000"/>
                          </a:solidFill>
                          <a:effectLst/>
                          <a:latin typeface="Arial" panose="020B0604020202020204" pitchFamily="34" charset="0"/>
                        </a:rPr>
                        <a:t>[AT-SI] Obersielach - Podlog 247 [DIR] [AT] / N-1 Cirkovce-Podlog</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95,47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615647755"/>
                  </a:ext>
                </a:extLst>
              </a:tr>
              <a:tr h="153075">
                <a:tc>
                  <a:txBody>
                    <a:bodyPr/>
                    <a:lstStyle/>
                    <a:p>
                      <a:pPr algn="l" fontAlgn="b"/>
                      <a:r>
                        <a:rPr lang="sl-SI" sz="7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679,83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4291633"/>
                  </a:ext>
                </a:extLst>
              </a:tr>
              <a:tr h="153075">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93700548"/>
                  </a:ext>
                </a:extLst>
              </a:tr>
              <a:tr h="153075">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679,83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55709120"/>
                  </a:ext>
                </a:extLst>
              </a:tr>
              <a:tr h="153075">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152,45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77985946"/>
                  </a:ext>
                </a:extLst>
              </a:tr>
              <a:tr h="153075">
                <a:tc>
                  <a:txBody>
                    <a:bodyPr/>
                    <a:lstStyle/>
                    <a:p>
                      <a:pPr algn="l" fontAlgn="b"/>
                      <a:r>
                        <a:rPr lang="sl-SI" sz="7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1077,33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59574854"/>
                  </a:ext>
                </a:extLst>
              </a:tr>
              <a:tr h="153075">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1077,33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6324360"/>
                  </a:ext>
                </a:extLst>
              </a:tr>
              <a:tr h="153075">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35941728"/>
                  </a:ext>
                </a:extLst>
              </a:tr>
              <a:tr h="153075">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288,86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308521007"/>
                  </a:ext>
                </a:extLst>
              </a:tr>
              <a:tr h="153075">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841,53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extLst>
                  <a:ext uri="{0D108BD9-81ED-4DB2-BD59-A6C34878D82A}">
                    <a16:rowId xmlns:a16="http://schemas.microsoft.com/office/drawing/2014/main" val="1741119926"/>
                  </a:ext>
                </a:extLst>
              </a:tr>
              <a:tr h="153075">
                <a:tc>
                  <a:txBody>
                    <a:bodyPr/>
                    <a:lstStyle/>
                    <a:p>
                      <a:pPr algn="l" fontAlgn="b"/>
                      <a:r>
                        <a:rPr lang="sl-SI" sz="700" b="0" i="0" u="none" strike="noStrike">
                          <a:solidFill>
                            <a:srgbClr val="000000"/>
                          </a:solidFill>
                          <a:effectLst/>
                          <a:latin typeface="Arial" panose="020B0604020202020204" pitchFamily="34" charset="0"/>
                        </a:rPr>
                        <a:t>[D7-D7] Huellen - Y Huellen WESTFL W [OPP] / N-1 Hattingen  - Witten  KEMNAD 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438,35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042483621"/>
                  </a:ext>
                </a:extLst>
              </a:tr>
              <a:tr h="153075">
                <a:tc>
                  <a:txBody>
                    <a:bodyPr/>
                    <a:lstStyle/>
                    <a:p>
                      <a:pPr algn="l" fontAlgn="b"/>
                      <a:r>
                        <a:rPr lang="sl-SI" sz="7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1509,71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5748027"/>
                  </a:ext>
                </a:extLst>
              </a:tr>
              <a:tr h="153075">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115,26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3759263"/>
                  </a:ext>
                </a:extLst>
              </a:tr>
              <a:tr h="153075">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1509,71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4164390200"/>
                  </a:ext>
                </a:extLst>
              </a:tr>
              <a:tr h="15307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197,95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018695498"/>
                  </a:ext>
                </a:extLst>
              </a:tr>
              <a:tr h="153075">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784,51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459908455"/>
                  </a:ext>
                </a:extLst>
              </a:tr>
              <a:tr h="153075">
                <a:tc>
                  <a:txBody>
                    <a:bodyPr/>
                    <a:lstStyle/>
                    <a:p>
                      <a:pPr algn="l" fontAlgn="b"/>
                      <a:r>
                        <a:rPr lang="sl-SI" sz="7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1914,08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5716790"/>
                  </a:ext>
                </a:extLst>
              </a:tr>
              <a:tr h="153075">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42140854"/>
                  </a:ext>
                </a:extLst>
              </a:tr>
              <a:tr h="153075">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303,47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08076999"/>
                  </a:ext>
                </a:extLst>
              </a:tr>
              <a:tr h="153075">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812579168"/>
                  </a:ext>
                </a:extLst>
              </a:tr>
              <a:tr h="153075">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1914,08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54417125"/>
                  </a:ext>
                </a:extLst>
              </a:tr>
              <a:tr h="15307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87587810"/>
                  </a:ext>
                </a:extLst>
              </a:tr>
              <a:tr h="153075">
                <a:tc>
                  <a:txBody>
                    <a:bodyPr/>
                    <a:lstStyle/>
                    <a:p>
                      <a:pPr algn="l" fontAlgn="b"/>
                      <a:r>
                        <a:rPr lang="sl-SI" sz="700" b="0" i="0" u="none" strike="noStrike">
                          <a:solidFill>
                            <a:srgbClr val="000000"/>
                          </a:solidFill>
                          <a:effectLst/>
                          <a:latin typeface="Arial" panose="020B0604020202020204" pitchFamily="34" charset="0"/>
                        </a:rPr>
                        <a:t>[D7-D7] Huellen - Y Huellen WESTFL W [OPP] / N-1 Hattingen  - Witten  KEMNAD S</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498,17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08904667"/>
                  </a:ext>
                </a:extLst>
              </a:tr>
              <a:tr h="153075">
                <a:tc>
                  <a:txBody>
                    <a:bodyPr/>
                    <a:lstStyle/>
                    <a:p>
                      <a:pPr algn="l"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2360,66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41280390"/>
                  </a:ext>
                </a:extLst>
              </a:tr>
              <a:tr h="153075">
                <a:tc>
                  <a:txBody>
                    <a:bodyPr/>
                    <a:lstStyle/>
                    <a:p>
                      <a:pPr algn="l" fontAlgn="b"/>
                      <a:r>
                        <a:rPr lang="sl-SI" sz="700" b="0" i="0" u="none" strike="noStrike">
                          <a:solidFill>
                            <a:srgbClr val="000000"/>
                          </a:solidFill>
                          <a:effectLst/>
                          <a:latin typeface="Arial" panose="020B0604020202020204" pitchFamily="34" charset="0"/>
                        </a:rPr>
                        <a:t>[NL-D2] Meeden-Diele  380 Z [OPP] [NL] / N-1 Gronau - Gronau TR 441 E</a:t>
                      </a:r>
                    </a:p>
                  </a:txBody>
                  <a:tcPr marL="8083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94,57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57790742"/>
                  </a:ext>
                </a:extLst>
              </a:tr>
              <a:tr h="153075">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2360,66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3365193749"/>
                  </a:ext>
                </a:extLst>
              </a:tr>
              <a:tr h="153075">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083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349,78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452534213"/>
                  </a:ext>
                </a:extLst>
              </a:tr>
              <a:tr h="153075">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083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1226,64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07656199"/>
                  </a:ext>
                </a:extLst>
              </a:tr>
              <a:tr h="153075">
                <a:tc>
                  <a:txBody>
                    <a:bodyPr/>
                    <a:lstStyle/>
                    <a:p>
                      <a:pPr algn="l" fontAlgn="b"/>
                      <a:r>
                        <a:rPr lang="sl-SI" sz="7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a:solidFill>
                            <a:srgbClr val="000000"/>
                          </a:solidFill>
                          <a:effectLst/>
                          <a:latin typeface="Arial" panose="020B0604020202020204" pitchFamily="34" charset="0"/>
                        </a:rPr>
                        <a:t>4208,15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700" b="1" i="0" u="none" strike="noStrike" dirty="0">
                          <a:solidFill>
                            <a:srgbClr val="000000"/>
                          </a:solidFill>
                          <a:effectLst/>
                          <a:latin typeface="Arial" panose="020B0604020202020204" pitchFamily="34" charset="0"/>
                        </a:rPr>
                        <a:t>2834%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560218123"/>
                  </a:ext>
                </a:extLst>
              </a:tr>
            </a:tbl>
          </a:graphicData>
        </a:graphic>
      </p:graphicFrame>
    </p:spTree>
    <p:extLst>
      <p:ext uri="{BB962C8B-B14F-4D97-AF65-F5344CB8AC3E}">
        <p14:creationId xmlns:p14="http://schemas.microsoft.com/office/powerpoint/2010/main" val="302948823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20317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56C4308-ABC8-7BD7-4862-8848B80D0809}"/>
              </a:ext>
            </a:extLst>
          </p:cNvPr>
          <p:cNvGraphicFramePr>
            <a:graphicFrameLocks noGrp="1"/>
          </p:cNvGraphicFramePr>
          <p:nvPr>
            <p:extLst>
              <p:ext uri="{D42A27DB-BD31-4B8C-83A1-F6EECF244321}">
                <p14:modId xmlns:p14="http://schemas.microsoft.com/office/powerpoint/2010/main" val="3941373416"/>
              </p:ext>
            </p:extLst>
          </p:nvPr>
        </p:nvGraphicFramePr>
        <p:xfrm>
          <a:off x="745352" y="1079504"/>
          <a:ext cx="8636853" cy="5651488"/>
        </p:xfrm>
        <a:graphic>
          <a:graphicData uri="http://schemas.openxmlformats.org/drawingml/2006/table">
            <a:tbl>
              <a:tblPr/>
              <a:tblGrid>
                <a:gridCol w="6756742">
                  <a:extLst>
                    <a:ext uri="{9D8B030D-6E8A-4147-A177-3AD203B41FA5}">
                      <a16:colId xmlns:a16="http://schemas.microsoft.com/office/drawing/2014/main" val="3344360439"/>
                    </a:ext>
                  </a:extLst>
                </a:gridCol>
                <a:gridCol w="1388240">
                  <a:extLst>
                    <a:ext uri="{9D8B030D-6E8A-4147-A177-3AD203B41FA5}">
                      <a16:colId xmlns:a16="http://schemas.microsoft.com/office/drawing/2014/main" val="2825906728"/>
                    </a:ext>
                  </a:extLst>
                </a:gridCol>
                <a:gridCol w="491871">
                  <a:extLst>
                    <a:ext uri="{9D8B030D-6E8A-4147-A177-3AD203B41FA5}">
                      <a16:colId xmlns:a16="http://schemas.microsoft.com/office/drawing/2014/main" val="2287353812"/>
                    </a:ext>
                  </a:extLst>
                </a:gridCol>
              </a:tblGrid>
              <a:tr h="17660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018314902"/>
                  </a:ext>
                </a:extLst>
              </a:tr>
              <a:tr h="17660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860,1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0201020"/>
                  </a:ext>
                </a:extLst>
              </a:tr>
              <a:tr h="176609">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468,45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3165095"/>
                  </a:ext>
                </a:extLst>
              </a:tr>
              <a:tr h="176609">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300,28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061025019"/>
                  </a:ext>
                </a:extLst>
              </a:tr>
              <a:tr h="176609">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860,1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446463758"/>
                  </a:ext>
                </a:extLst>
              </a:tr>
              <a:tr h="17660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4128231"/>
                  </a:ext>
                </a:extLst>
              </a:tr>
              <a:tr h="17660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Nosovice</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56,46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9236852"/>
                  </a:ext>
                </a:extLst>
              </a:tr>
              <a:tr h="176609">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1262,19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2197095661"/>
                  </a:ext>
                </a:extLst>
              </a:tr>
              <a:tr h="176609">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308,79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491078557"/>
                  </a:ext>
                </a:extLst>
              </a:tr>
              <a:tr h="176609">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819,98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83059744"/>
                  </a:ext>
                </a:extLst>
              </a:tr>
              <a:tr h="176609">
                <a:tc>
                  <a:txBody>
                    <a:bodyPr/>
                    <a:lstStyle/>
                    <a:p>
                      <a:pPr algn="l" fontAlgn="b"/>
                      <a:r>
                        <a:rPr lang="sl-SI" sz="800" b="0" i="0" u="none" strike="noStrike">
                          <a:solidFill>
                            <a:srgbClr val="000000"/>
                          </a:solidFill>
                          <a:effectLst/>
                          <a:latin typeface="Arial" panose="020B0604020202020204" pitchFamily="34" charset="0"/>
                        </a:rPr>
                        <a:t>[D7-D7] Huellen - Y Huellen WESTFL W [OPP]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64,91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889020957"/>
                  </a:ext>
                </a:extLst>
              </a:tr>
              <a:tr h="17660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535,73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45194458"/>
                  </a:ext>
                </a:extLst>
              </a:tr>
              <a:tr h="176609">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8538100"/>
                  </a:ext>
                </a:extLst>
              </a:tr>
              <a:tr h="176609">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449,79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109434563"/>
                  </a:ext>
                </a:extLst>
              </a:tr>
              <a:tr h="176609">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535,73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324267636"/>
                  </a:ext>
                </a:extLst>
              </a:tr>
              <a:tr h="176609">
                <a:tc>
                  <a:txBody>
                    <a:bodyPr/>
                    <a:lstStyle/>
                    <a:p>
                      <a:pPr algn="l" fontAlgn="b"/>
                      <a:r>
                        <a:rPr lang="sl-SI" sz="800" b="0" i="0" u="none" strike="noStrike">
                          <a:solidFill>
                            <a:srgbClr val="000000"/>
                          </a:solidFill>
                          <a:effectLst/>
                          <a:latin typeface="Arial" panose="020B0604020202020204" pitchFamily="34" charset="0"/>
                        </a:rPr>
                        <a:t>[D7-D7] Huellen - Y Huellen WESTFL W [OPP]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062195399"/>
                  </a:ext>
                </a:extLst>
              </a:tr>
              <a:tr h="17660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719,71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75352295"/>
                  </a:ext>
                </a:extLst>
              </a:tr>
              <a:tr h="17660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94918290"/>
                  </a:ext>
                </a:extLst>
              </a:tr>
              <a:tr h="176609">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305,39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826792371"/>
                  </a:ext>
                </a:extLst>
              </a:tr>
              <a:tr h="176609">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719,71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476887369"/>
                  </a:ext>
                </a:extLst>
              </a:tr>
              <a:tr h="176609">
                <a:tc>
                  <a:txBody>
                    <a:bodyPr/>
                    <a:lstStyle/>
                    <a:p>
                      <a:pPr algn="l" fontAlgn="b"/>
                      <a:r>
                        <a:rPr lang="sl-SI" sz="800" b="0" i="0" u="none" strike="noStrike">
                          <a:solidFill>
                            <a:srgbClr val="000000"/>
                          </a:solidFill>
                          <a:effectLst/>
                          <a:latin typeface="Arial" panose="020B0604020202020204" pitchFamily="34" charset="0"/>
                        </a:rPr>
                        <a:t>[D7-D7] Huellen - Y Huellen WESTFL W [OPP]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809044124"/>
                  </a:ext>
                </a:extLst>
              </a:tr>
              <a:tr h="176609">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1450,46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71755350"/>
                  </a:ext>
                </a:extLst>
              </a:tr>
              <a:tr h="176609">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400,43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9925130"/>
                  </a:ext>
                </a:extLst>
              </a:tr>
              <a:tr h="17660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449278748"/>
                  </a:ext>
                </a:extLst>
              </a:tr>
              <a:tr h="176609">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1450,46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618439986"/>
                  </a:ext>
                </a:extLst>
              </a:tr>
              <a:tr h="176609">
                <a:tc>
                  <a:txBody>
                    <a:bodyPr/>
                    <a:lstStyle/>
                    <a:p>
                      <a:pPr algn="l" fontAlgn="b"/>
                      <a:r>
                        <a:rPr lang="sl-SI" sz="800" b="0" i="0" u="none" strike="noStrike">
                          <a:solidFill>
                            <a:srgbClr val="000000"/>
                          </a:solidFill>
                          <a:effectLst/>
                          <a:latin typeface="Arial" panose="020B0604020202020204" pitchFamily="34" charset="0"/>
                        </a:rPr>
                        <a:t>[D7-D7] Mengede - Y Huellen WESTFL W [DIR] / N-1 Hattingen  - Witten  KEMNAD S</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247,28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397039836"/>
                  </a:ext>
                </a:extLst>
              </a:tr>
              <a:tr h="176609">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918,11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22745309"/>
                  </a:ext>
                </a:extLst>
              </a:tr>
              <a:tr h="176609">
                <a:tc>
                  <a:txBody>
                    <a:bodyPr/>
                    <a:lstStyle/>
                    <a:p>
                      <a:pPr algn="l" fontAlgn="b"/>
                      <a:r>
                        <a:rPr lang="de-DE" sz="800" b="0" i="0" u="none" strike="noStrike">
                          <a:solidFill>
                            <a:srgbClr val="000000"/>
                          </a:solidFill>
                          <a:effectLst/>
                          <a:latin typeface="Arial" panose="020B0604020202020204" pitchFamily="34" charset="0"/>
                        </a:rPr>
                        <a:t>[D8-D8] Pasewalk - Vierraden 306 [DIR] / N-1 Vierraden - Neuenhagen 304</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918,11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54707446"/>
                  </a:ext>
                </a:extLst>
              </a:tr>
              <a:tr h="176609">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444,68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81138731"/>
                  </a:ext>
                </a:extLst>
              </a:tr>
              <a:tr h="176609">
                <a:tc>
                  <a:txBody>
                    <a:bodyPr/>
                    <a:lstStyle/>
                    <a:p>
                      <a:pPr algn="l" fontAlgn="b"/>
                      <a:r>
                        <a:rPr lang="sl-SI" sz="800" b="0" i="0" u="none" strike="noStrike">
                          <a:solidFill>
                            <a:srgbClr val="000000"/>
                          </a:solidFill>
                          <a:effectLst/>
                          <a:latin typeface="Arial" panose="020B0604020202020204" pitchFamily="34" charset="0"/>
                        </a:rPr>
                        <a:t>[NL-D2] Meeden-Diele  380 Z [OPP] [NL] / N-1 Gronau - Gronau TR 441 E</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62844548"/>
                  </a:ext>
                </a:extLst>
              </a:tr>
              <a:tr h="176609">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522,21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528157163"/>
                  </a:ext>
                </a:extLst>
              </a:tr>
              <a:tr h="176609">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211,03</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698232309"/>
                  </a:ext>
                </a:extLst>
              </a:tr>
            </a:tbl>
          </a:graphicData>
        </a:graphic>
      </p:graphicFrame>
    </p:spTree>
    <p:extLst>
      <p:ext uri="{BB962C8B-B14F-4D97-AF65-F5344CB8AC3E}">
        <p14:creationId xmlns:p14="http://schemas.microsoft.com/office/powerpoint/2010/main" val="355488694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20317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6EEAB39-9A3A-3D07-D919-728D851EF976}"/>
              </a:ext>
            </a:extLst>
          </p:cNvPr>
          <p:cNvGraphicFramePr>
            <a:graphicFrameLocks noGrp="1"/>
          </p:cNvGraphicFramePr>
          <p:nvPr>
            <p:extLst>
              <p:ext uri="{D42A27DB-BD31-4B8C-83A1-F6EECF244321}">
                <p14:modId xmlns:p14="http://schemas.microsoft.com/office/powerpoint/2010/main" val="2843071976"/>
              </p:ext>
            </p:extLst>
          </p:nvPr>
        </p:nvGraphicFramePr>
        <p:xfrm>
          <a:off x="338097" y="1079495"/>
          <a:ext cx="9044108" cy="5574885"/>
        </p:xfrm>
        <a:graphic>
          <a:graphicData uri="http://schemas.openxmlformats.org/drawingml/2006/table">
            <a:tbl>
              <a:tblPr/>
              <a:tblGrid>
                <a:gridCol w="7075345">
                  <a:extLst>
                    <a:ext uri="{9D8B030D-6E8A-4147-A177-3AD203B41FA5}">
                      <a16:colId xmlns:a16="http://schemas.microsoft.com/office/drawing/2014/main" val="2568706531"/>
                    </a:ext>
                  </a:extLst>
                </a:gridCol>
                <a:gridCol w="1453699">
                  <a:extLst>
                    <a:ext uri="{9D8B030D-6E8A-4147-A177-3AD203B41FA5}">
                      <a16:colId xmlns:a16="http://schemas.microsoft.com/office/drawing/2014/main" val="1753647708"/>
                    </a:ext>
                  </a:extLst>
                </a:gridCol>
                <a:gridCol w="515064">
                  <a:extLst>
                    <a:ext uri="{9D8B030D-6E8A-4147-A177-3AD203B41FA5}">
                      <a16:colId xmlns:a16="http://schemas.microsoft.com/office/drawing/2014/main" val="2388589994"/>
                    </a:ext>
                  </a:extLst>
                </a:gridCol>
              </a:tblGrid>
              <a:tr h="179835">
                <a:tc>
                  <a:txBody>
                    <a:bodyPr/>
                    <a:lstStyle/>
                    <a:p>
                      <a:pPr algn="l" fontAlgn="b"/>
                      <a:r>
                        <a:rPr lang="sl-SI" sz="9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181,29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75776137"/>
                  </a:ext>
                </a:extLst>
              </a:tr>
              <a:tr h="179835">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0759487"/>
                  </a:ext>
                </a:extLst>
              </a:tr>
              <a:tr h="179835">
                <a:tc>
                  <a:txBody>
                    <a:bodyPr/>
                    <a:lstStyle/>
                    <a:p>
                      <a:pPr algn="l" fontAlgn="b"/>
                      <a:r>
                        <a:rPr lang="sl-SI" sz="900" b="0" i="0" u="none" strike="noStrike">
                          <a:solidFill>
                            <a:srgbClr val="000000"/>
                          </a:solidFill>
                          <a:effectLst/>
                          <a:latin typeface="Arial" panose="020B0604020202020204" pitchFamily="34" charset="0"/>
                        </a:rPr>
                        <a:t>[D7-D2] Urberach - Grosskrotzenburg [OPP] [D2] / N-1 Dettingen - Grosskrotzenburg UMAIN S1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127,78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30700554"/>
                  </a:ext>
                </a:extLst>
              </a:tr>
              <a:tr h="179835">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181,29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1521855503"/>
                  </a:ext>
                </a:extLst>
              </a:tr>
              <a:tr h="179835">
                <a:tc>
                  <a:txBody>
                    <a:bodyPr/>
                    <a:lstStyle/>
                    <a:p>
                      <a:pPr algn="l" fontAlgn="b"/>
                      <a:r>
                        <a:rPr lang="sl-SI" sz="9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289,91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99265998"/>
                  </a:ext>
                </a:extLst>
              </a:tr>
              <a:tr h="179835">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57,57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10758815"/>
                  </a:ext>
                </a:extLst>
              </a:tr>
              <a:tr h="179835">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289,91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912878046"/>
                  </a:ext>
                </a:extLst>
              </a:tr>
              <a:tr h="179835">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169,47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726119221"/>
                  </a:ext>
                </a:extLst>
              </a:tr>
              <a:tr h="179835">
                <a:tc>
                  <a:txBody>
                    <a:bodyPr/>
                    <a:lstStyle/>
                    <a:p>
                      <a:pPr algn="l" fontAlgn="b"/>
                      <a:r>
                        <a:rPr lang="sl-SI" sz="9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435,73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0187979"/>
                  </a:ext>
                </a:extLst>
              </a:tr>
              <a:tr h="179835">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435,73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11253709"/>
                  </a:ext>
                </a:extLst>
              </a:tr>
              <a:tr h="179835">
                <a:tc>
                  <a:txBody>
                    <a:bodyPr/>
                    <a:lstStyle/>
                    <a:p>
                      <a:pPr algn="l" fontAlgn="b"/>
                      <a:r>
                        <a:rPr lang="sl-SI" sz="900" b="0" i="0" u="none" strike="noStrike">
                          <a:solidFill>
                            <a:srgbClr val="000000"/>
                          </a:solidFill>
                          <a:effectLst/>
                          <a:latin typeface="Arial" panose="020B0604020202020204" pitchFamily="34" charset="0"/>
                        </a:rPr>
                        <a:t>[NL-D2] Meeden-Diele  380 Z [OPP] [NL] / N-1 Gronau - Hanekenfaehr GRONAU W</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166,74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03790812"/>
                  </a:ext>
                </a:extLst>
              </a:tr>
              <a:tr h="179835">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185,87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657044802"/>
                  </a:ext>
                </a:extLst>
              </a:tr>
              <a:tr h="179835">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366,24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555753068"/>
                  </a:ext>
                </a:extLst>
              </a:tr>
              <a:tr h="179835">
                <a:tc>
                  <a:txBody>
                    <a:bodyPr/>
                    <a:lstStyle/>
                    <a:p>
                      <a:pPr algn="l" fontAlgn="b"/>
                      <a:r>
                        <a:rPr lang="sl-SI" sz="9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1906,87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76592673"/>
                  </a:ext>
                </a:extLst>
              </a:tr>
              <a:tr h="179835">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983,5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23338003"/>
                  </a:ext>
                </a:extLst>
              </a:tr>
              <a:tr h="179835">
                <a:tc>
                  <a:txBody>
                    <a:bodyPr/>
                    <a:lstStyle/>
                    <a:p>
                      <a:pPr algn="l" fontAlgn="b"/>
                      <a:r>
                        <a:rPr lang="sl-SI" sz="900" b="0" i="0" u="none" strike="noStrike">
                          <a:solidFill>
                            <a:srgbClr val="000000"/>
                          </a:solidFill>
                          <a:effectLst/>
                          <a:latin typeface="Arial" panose="020B0604020202020204" pitchFamily="34" charset="0"/>
                        </a:rPr>
                        <a:t>[NL-D2] Meeden-Diele  380 Z [OPP] [NL] / N-1 Gronau - Hanekenfaehr GRONAU W</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66479995"/>
                  </a:ext>
                </a:extLst>
              </a:tr>
              <a:tr h="179835">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1906,87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800046444"/>
                  </a:ext>
                </a:extLst>
              </a:tr>
              <a:tr h="179835">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306,62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456697151"/>
                  </a:ext>
                </a:extLst>
              </a:tr>
              <a:tr h="179835">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112,67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596867248"/>
                  </a:ext>
                </a:extLst>
              </a:tr>
              <a:tr h="179835">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2314,74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71994903"/>
                  </a:ext>
                </a:extLst>
              </a:tr>
              <a:tr h="179835">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1085,41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1036394"/>
                  </a:ext>
                </a:extLst>
              </a:tr>
              <a:tr h="179835">
                <a:tc>
                  <a:txBody>
                    <a:bodyPr/>
                    <a:lstStyle/>
                    <a:p>
                      <a:pPr algn="l" fontAlgn="b"/>
                      <a:r>
                        <a:rPr lang="sl-SI" sz="900" b="0" i="0" u="none" strike="noStrike">
                          <a:solidFill>
                            <a:srgbClr val="000000"/>
                          </a:solidFill>
                          <a:effectLst/>
                          <a:latin typeface="Arial" panose="020B0604020202020204" pitchFamily="34" charset="0"/>
                        </a:rPr>
                        <a:t>[NL-NL] Diemen-Lelystad 380 W [OPP] / N-1 Boxmeer-Dodewaard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85,7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86814593"/>
                  </a:ext>
                </a:extLst>
              </a:tr>
              <a:tr h="179835">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2314,74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4127016971"/>
                  </a:ext>
                </a:extLst>
              </a:tr>
              <a:tr h="179835">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392,95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38784298"/>
                  </a:ext>
                </a:extLst>
              </a:tr>
              <a:tr h="179835">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44,42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826525467"/>
                  </a:ext>
                </a:extLst>
              </a:tr>
              <a:tr h="179835">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2069,33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8426546"/>
                  </a:ext>
                </a:extLst>
              </a:tr>
              <a:tr h="179835">
                <a:tc>
                  <a:txBody>
                    <a:bodyPr/>
                    <a:lstStyle/>
                    <a:p>
                      <a:pPr algn="l" fontAlgn="b"/>
                      <a:r>
                        <a:rPr lang="sl-SI" sz="900" b="0" i="0" u="none" strike="noStrike">
                          <a:solidFill>
                            <a:srgbClr val="000000"/>
                          </a:solidFill>
                          <a:effectLst/>
                          <a:latin typeface="Arial" panose="020B0604020202020204" pitchFamily="34" charset="0"/>
                        </a:rPr>
                        <a:t>[HR-BA] 220kV Zakucac - Mostar [OPP] [HR] / N-1 Konjsko - Mostar</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57,55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50869832"/>
                  </a:ext>
                </a:extLst>
              </a:tr>
              <a:tr h="179835">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1156,16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06077142"/>
                  </a:ext>
                </a:extLst>
              </a:tr>
              <a:tr h="179835">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2069,33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923056222"/>
                  </a:ext>
                </a:extLst>
              </a:tr>
              <a:tr h="179835">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64878245"/>
                  </a:ext>
                </a:extLst>
              </a:tr>
              <a:tr h="179835">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133,44</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305933062"/>
                  </a:ext>
                </a:extLst>
              </a:tr>
            </a:tbl>
          </a:graphicData>
        </a:graphic>
      </p:graphicFrame>
    </p:spTree>
    <p:extLst>
      <p:ext uri="{BB962C8B-B14F-4D97-AF65-F5344CB8AC3E}">
        <p14:creationId xmlns:p14="http://schemas.microsoft.com/office/powerpoint/2010/main" val="15546652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20317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1BBD552-71D1-B695-83C9-21C1BE12360D}"/>
              </a:ext>
            </a:extLst>
          </p:cNvPr>
          <p:cNvGraphicFramePr>
            <a:graphicFrameLocks noGrp="1"/>
          </p:cNvGraphicFramePr>
          <p:nvPr>
            <p:extLst>
              <p:ext uri="{D42A27DB-BD31-4B8C-83A1-F6EECF244321}">
                <p14:modId xmlns:p14="http://schemas.microsoft.com/office/powerpoint/2010/main" val="548837890"/>
              </p:ext>
            </p:extLst>
          </p:nvPr>
        </p:nvGraphicFramePr>
        <p:xfrm>
          <a:off x="799139" y="1079496"/>
          <a:ext cx="7702735" cy="5651517"/>
        </p:xfrm>
        <a:graphic>
          <a:graphicData uri="http://schemas.openxmlformats.org/drawingml/2006/table">
            <a:tbl>
              <a:tblPr/>
              <a:tblGrid>
                <a:gridCol w="6389873">
                  <a:extLst>
                    <a:ext uri="{9D8B030D-6E8A-4147-A177-3AD203B41FA5}">
                      <a16:colId xmlns:a16="http://schemas.microsoft.com/office/drawing/2014/main" val="3372213182"/>
                    </a:ext>
                  </a:extLst>
                </a:gridCol>
                <a:gridCol w="1312862">
                  <a:extLst>
                    <a:ext uri="{9D8B030D-6E8A-4147-A177-3AD203B41FA5}">
                      <a16:colId xmlns:a16="http://schemas.microsoft.com/office/drawing/2014/main" val="3061156667"/>
                    </a:ext>
                  </a:extLst>
                </a:gridCol>
              </a:tblGrid>
              <a:tr h="182307">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2087,89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37933725"/>
                  </a:ext>
                </a:extLst>
              </a:tr>
              <a:tr h="18230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1006,77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8373357"/>
                  </a:ext>
                </a:extLst>
              </a:tr>
              <a:tr h="182307">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2087,89</a:t>
                      </a:r>
                    </a:p>
                  </a:txBody>
                  <a:tcPr marL="0" marR="0" marT="0" marB="0" anchor="b">
                    <a:lnL>
                      <a:noFill/>
                    </a:lnL>
                    <a:lnR>
                      <a:noFill/>
                    </a:lnR>
                    <a:lnT>
                      <a:noFill/>
                    </a:lnT>
                    <a:lnB>
                      <a:noFill/>
                    </a:lnB>
                  </a:tcPr>
                </a:tc>
                <a:extLst>
                  <a:ext uri="{0D108BD9-81ED-4DB2-BD59-A6C34878D82A}">
                    <a16:rowId xmlns:a16="http://schemas.microsoft.com/office/drawing/2014/main" val="682916630"/>
                  </a:ext>
                </a:extLst>
              </a:tr>
              <a:tr h="182307">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280,83</a:t>
                      </a:r>
                    </a:p>
                  </a:txBody>
                  <a:tcPr marL="0" marR="0" marT="0" marB="0" anchor="b">
                    <a:lnL>
                      <a:noFill/>
                    </a:lnL>
                    <a:lnR>
                      <a:noFill/>
                    </a:lnR>
                    <a:lnT>
                      <a:noFill/>
                    </a:lnT>
                    <a:lnB>
                      <a:noFill/>
                    </a:lnB>
                  </a:tcPr>
                </a:tc>
                <a:extLst>
                  <a:ext uri="{0D108BD9-81ED-4DB2-BD59-A6C34878D82A}">
                    <a16:rowId xmlns:a16="http://schemas.microsoft.com/office/drawing/2014/main" val="974919482"/>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134,07</a:t>
                      </a:r>
                    </a:p>
                  </a:txBody>
                  <a:tcPr marL="0" marR="0" marT="0" marB="0" anchor="b">
                    <a:lnL>
                      <a:noFill/>
                    </a:lnL>
                    <a:lnR>
                      <a:noFill/>
                    </a:lnR>
                    <a:lnT>
                      <a:noFill/>
                    </a:lnT>
                    <a:lnB>
                      <a:noFill/>
                    </a:lnB>
                  </a:tcPr>
                </a:tc>
                <a:extLst>
                  <a:ext uri="{0D108BD9-81ED-4DB2-BD59-A6C34878D82A}">
                    <a16:rowId xmlns:a16="http://schemas.microsoft.com/office/drawing/2014/main" val="2193369767"/>
                  </a:ext>
                </a:extLst>
              </a:tr>
              <a:tr h="182307">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587,52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5512653"/>
                  </a:ext>
                </a:extLst>
              </a:tr>
              <a:tr h="18230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517,12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71023259"/>
                  </a:ext>
                </a:extLst>
              </a:tr>
              <a:tr h="182307">
                <a:tc>
                  <a:txBody>
                    <a:bodyPr/>
                    <a:lstStyle/>
                    <a:p>
                      <a:pPr algn="l" fontAlgn="b"/>
                      <a:r>
                        <a:rPr lang="en-US" sz="900" b="0" i="0" u="none" strike="noStrike">
                          <a:solidFill>
                            <a:srgbClr val="000000"/>
                          </a:solidFill>
                          <a:effectLst/>
                          <a:latin typeface="Arial" panose="020B0604020202020204" pitchFamily="34" charset="0"/>
                        </a:rPr>
                        <a:t>[BE-FR] Achene - Lonny 19 [DIR] [FR]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54,16</a:t>
                      </a:r>
                    </a:p>
                  </a:txBody>
                  <a:tcPr marL="0" marR="0" marT="0" marB="0" anchor="b">
                    <a:lnL>
                      <a:noFill/>
                    </a:lnL>
                    <a:lnR>
                      <a:noFill/>
                    </a:lnR>
                    <a:lnT>
                      <a:noFill/>
                    </a:lnT>
                    <a:lnB>
                      <a:noFill/>
                    </a:lnB>
                  </a:tcPr>
                </a:tc>
                <a:extLst>
                  <a:ext uri="{0D108BD9-81ED-4DB2-BD59-A6C34878D82A}">
                    <a16:rowId xmlns:a16="http://schemas.microsoft.com/office/drawing/2014/main" val="165150596"/>
                  </a:ext>
                </a:extLst>
              </a:tr>
              <a:tr h="182307">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316,43</a:t>
                      </a:r>
                    </a:p>
                  </a:txBody>
                  <a:tcPr marL="0" marR="0" marT="0" marB="0" anchor="b">
                    <a:lnL>
                      <a:noFill/>
                    </a:lnL>
                    <a:lnR>
                      <a:noFill/>
                    </a:lnR>
                    <a:lnT>
                      <a:noFill/>
                    </a:lnT>
                    <a:lnB>
                      <a:noFill/>
                    </a:lnB>
                  </a:tcPr>
                </a:tc>
                <a:extLst>
                  <a:ext uri="{0D108BD9-81ED-4DB2-BD59-A6C34878D82A}">
                    <a16:rowId xmlns:a16="http://schemas.microsoft.com/office/drawing/2014/main" val="3151033895"/>
                  </a:ext>
                </a:extLst>
              </a:tr>
              <a:tr h="182307">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587,52</a:t>
                      </a:r>
                    </a:p>
                  </a:txBody>
                  <a:tcPr marL="0" marR="0" marT="0" marB="0" anchor="b">
                    <a:lnL>
                      <a:noFill/>
                    </a:lnL>
                    <a:lnR>
                      <a:noFill/>
                    </a:lnR>
                    <a:lnT>
                      <a:noFill/>
                    </a:lnT>
                    <a:lnB>
                      <a:noFill/>
                    </a:lnB>
                  </a:tcPr>
                </a:tc>
                <a:extLst>
                  <a:ext uri="{0D108BD9-81ED-4DB2-BD59-A6C34878D82A}">
                    <a16:rowId xmlns:a16="http://schemas.microsoft.com/office/drawing/2014/main" val="2755943156"/>
                  </a:ext>
                </a:extLst>
              </a:tr>
              <a:tr h="182307">
                <a:tc>
                  <a:txBody>
                    <a:bodyPr/>
                    <a:lstStyle/>
                    <a:p>
                      <a:pPr algn="l" fontAlgn="b"/>
                      <a:r>
                        <a:rPr lang="sl-SI" sz="900" b="0" i="0" u="none" strike="noStrike">
                          <a:solidFill>
                            <a:srgbClr val="000000"/>
                          </a:solidFill>
                          <a:effectLst/>
                          <a:latin typeface="Arial" panose="020B0604020202020204" pitchFamily="34" charset="0"/>
                        </a:rPr>
                        <a:t>[D7-D7] Waldlaubersheim - Weissenthurm SOONWD W [OPP] / N-1 Bacharach - Weissenthurm SOONWD O</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114,82</a:t>
                      </a:r>
                    </a:p>
                  </a:txBody>
                  <a:tcPr marL="0" marR="0" marT="0" marB="0" anchor="b">
                    <a:lnL>
                      <a:noFill/>
                    </a:lnL>
                    <a:lnR>
                      <a:noFill/>
                    </a:lnR>
                    <a:lnT>
                      <a:noFill/>
                    </a:lnT>
                    <a:lnB>
                      <a:noFill/>
                    </a:lnB>
                  </a:tcPr>
                </a:tc>
                <a:extLst>
                  <a:ext uri="{0D108BD9-81ED-4DB2-BD59-A6C34878D82A}">
                    <a16:rowId xmlns:a16="http://schemas.microsoft.com/office/drawing/2014/main" val="3812344399"/>
                  </a:ext>
                </a:extLst>
              </a:tr>
              <a:tr h="182307">
                <a:tc>
                  <a:txBody>
                    <a:bodyPr/>
                    <a:lstStyle/>
                    <a:p>
                      <a:pPr algn="l" fontAlgn="b"/>
                      <a:r>
                        <a:rPr lang="sl-SI" sz="900" b="0" i="0" u="none" strike="noStrike">
                          <a:solidFill>
                            <a:srgbClr val="000000"/>
                          </a:solidFill>
                          <a:effectLst/>
                          <a:latin typeface="Arial" panose="020B0604020202020204" pitchFamily="34" charset="0"/>
                        </a:rPr>
                        <a:t>[D7-D7] Huellen - Y Huellen WESTFL W [OPP] / N-1 Hattingen  - Witten  KEMNAD S</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107,39</a:t>
                      </a:r>
                    </a:p>
                  </a:txBody>
                  <a:tcPr marL="0" marR="0" marT="0" marB="0" anchor="b">
                    <a:lnL>
                      <a:noFill/>
                    </a:lnL>
                    <a:lnR>
                      <a:noFill/>
                    </a:lnR>
                    <a:lnT>
                      <a:noFill/>
                    </a:lnT>
                    <a:lnB>
                      <a:noFill/>
                    </a:lnB>
                  </a:tcPr>
                </a:tc>
                <a:extLst>
                  <a:ext uri="{0D108BD9-81ED-4DB2-BD59-A6C34878D82A}">
                    <a16:rowId xmlns:a16="http://schemas.microsoft.com/office/drawing/2014/main" val="2603249521"/>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73,48</a:t>
                      </a:r>
                    </a:p>
                  </a:txBody>
                  <a:tcPr marL="0" marR="0" marT="0" marB="0" anchor="b">
                    <a:lnL>
                      <a:noFill/>
                    </a:lnL>
                    <a:lnR>
                      <a:noFill/>
                    </a:lnR>
                    <a:lnT>
                      <a:noFill/>
                    </a:lnT>
                    <a:lnB>
                      <a:noFill/>
                    </a:lnB>
                  </a:tcPr>
                </a:tc>
                <a:extLst>
                  <a:ext uri="{0D108BD9-81ED-4DB2-BD59-A6C34878D82A}">
                    <a16:rowId xmlns:a16="http://schemas.microsoft.com/office/drawing/2014/main" val="2943852647"/>
                  </a:ext>
                </a:extLst>
              </a:tr>
              <a:tr h="182307">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413,66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82306537"/>
                  </a:ext>
                </a:extLst>
              </a:tr>
              <a:tr h="18230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393,12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27043631"/>
                  </a:ext>
                </a:extLst>
              </a:tr>
              <a:tr h="182307">
                <a:tc>
                  <a:txBody>
                    <a:bodyPr/>
                    <a:lstStyle/>
                    <a:p>
                      <a:pPr algn="l" fontAlgn="b"/>
                      <a:r>
                        <a:rPr lang="en-US" sz="900" b="0" i="0" u="none" strike="noStrike">
                          <a:solidFill>
                            <a:srgbClr val="000000"/>
                          </a:solidFill>
                          <a:effectLst/>
                          <a:latin typeface="Arial" panose="020B0604020202020204" pitchFamily="34" charset="0"/>
                        </a:rPr>
                        <a:t>[BE-FR] Achene - Lonny 19 [DIR] [FR] / N-1 Avelgem - Avelin 380.80</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14,04</a:t>
                      </a:r>
                    </a:p>
                  </a:txBody>
                  <a:tcPr marL="0" marR="0" marT="0" marB="0" anchor="b">
                    <a:lnL>
                      <a:noFill/>
                    </a:lnL>
                    <a:lnR>
                      <a:noFill/>
                    </a:lnR>
                    <a:lnT>
                      <a:noFill/>
                    </a:lnT>
                    <a:lnB>
                      <a:noFill/>
                    </a:lnB>
                  </a:tcPr>
                </a:tc>
                <a:extLst>
                  <a:ext uri="{0D108BD9-81ED-4DB2-BD59-A6C34878D82A}">
                    <a16:rowId xmlns:a16="http://schemas.microsoft.com/office/drawing/2014/main" val="859544397"/>
                  </a:ext>
                </a:extLst>
              </a:tr>
              <a:tr h="182307">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14,24</a:t>
                      </a:r>
                    </a:p>
                  </a:txBody>
                  <a:tcPr marL="0" marR="0" marT="0" marB="0" anchor="b">
                    <a:lnL>
                      <a:noFill/>
                    </a:lnL>
                    <a:lnR>
                      <a:noFill/>
                    </a:lnR>
                    <a:lnT>
                      <a:noFill/>
                    </a:lnT>
                    <a:lnB>
                      <a:noFill/>
                    </a:lnB>
                  </a:tcPr>
                </a:tc>
                <a:extLst>
                  <a:ext uri="{0D108BD9-81ED-4DB2-BD59-A6C34878D82A}">
                    <a16:rowId xmlns:a16="http://schemas.microsoft.com/office/drawing/2014/main" val="1660693476"/>
                  </a:ext>
                </a:extLst>
              </a:tr>
              <a:tr h="182307">
                <a:tc>
                  <a:txBody>
                    <a:bodyPr/>
                    <a:lstStyle/>
                    <a:p>
                      <a:pPr algn="l" fontAlgn="b"/>
                      <a:r>
                        <a:rPr lang="sl-SI" sz="900" b="0" i="0" u="none" strike="noStrike">
                          <a:solidFill>
                            <a:srgbClr val="000000"/>
                          </a:solidFill>
                          <a:effectLst/>
                          <a:latin typeface="Arial" panose="020B0604020202020204" pitchFamily="34" charset="0"/>
                        </a:rPr>
                        <a:t>[D7-D7] Waldlaubersheim - Weissenthurm SOONWD W [OPP] / N-1 Bacharach - Weissenthurm SOONWD O</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213,12</a:t>
                      </a:r>
                    </a:p>
                  </a:txBody>
                  <a:tcPr marL="0" marR="0" marT="0" marB="0" anchor="b">
                    <a:lnL>
                      <a:noFill/>
                    </a:lnL>
                    <a:lnR>
                      <a:noFill/>
                    </a:lnR>
                    <a:lnT>
                      <a:noFill/>
                    </a:lnT>
                    <a:lnB>
                      <a:noFill/>
                    </a:lnB>
                  </a:tcPr>
                </a:tc>
                <a:extLst>
                  <a:ext uri="{0D108BD9-81ED-4DB2-BD59-A6C34878D82A}">
                    <a16:rowId xmlns:a16="http://schemas.microsoft.com/office/drawing/2014/main" val="2007421862"/>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413,66</a:t>
                      </a:r>
                    </a:p>
                  </a:txBody>
                  <a:tcPr marL="0" marR="0" marT="0" marB="0" anchor="b">
                    <a:lnL>
                      <a:noFill/>
                    </a:lnL>
                    <a:lnR>
                      <a:noFill/>
                    </a:lnR>
                    <a:lnT>
                      <a:noFill/>
                    </a:lnT>
                    <a:lnB>
                      <a:noFill/>
                    </a:lnB>
                  </a:tcPr>
                </a:tc>
                <a:extLst>
                  <a:ext uri="{0D108BD9-81ED-4DB2-BD59-A6C34878D82A}">
                    <a16:rowId xmlns:a16="http://schemas.microsoft.com/office/drawing/2014/main" val="3274241714"/>
                  </a:ext>
                </a:extLst>
              </a:tr>
              <a:tr h="182307">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970,59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69100984"/>
                  </a:ext>
                </a:extLst>
              </a:tr>
              <a:tr h="182307">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970,59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81079970"/>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213,1</a:t>
                      </a:r>
                    </a:p>
                  </a:txBody>
                  <a:tcPr marL="0" marR="0" marT="0" marB="0" anchor="b">
                    <a:lnL>
                      <a:noFill/>
                    </a:lnL>
                    <a:lnR>
                      <a:noFill/>
                    </a:lnR>
                    <a:lnT>
                      <a:noFill/>
                    </a:lnT>
                    <a:lnB>
                      <a:noFill/>
                    </a:lnB>
                  </a:tcPr>
                </a:tc>
                <a:extLst>
                  <a:ext uri="{0D108BD9-81ED-4DB2-BD59-A6C34878D82A}">
                    <a16:rowId xmlns:a16="http://schemas.microsoft.com/office/drawing/2014/main" val="2680148907"/>
                  </a:ext>
                </a:extLst>
              </a:tr>
              <a:tr h="182307">
                <a:tc>
                  <a:txBody>
                    <a:bodyPr/>
                    <a:lstStyle/>
                    <a:p>
                      <a:pPr algn="l" fontAlgn="b"/>
                      <a:r>
                        <a:rPr lang="sl-SI"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551,45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39401821"/>
                  </a:ext>
                </a:extLst>
              </a:tr>
              <a:tr h="182307">
                <a:tc>
                  <a:txBody>
                    <a:bodyPr/>
                    <a:lstStyle/>
                    <a:p>
                      <a:pPr algn="l" fontAlgn="b"/>
                      <a:r>
                        <a:rPr lang="sl-SI" sz="900" b="0" i="0" u="none" strike="noStrike">
                          <a:solidFill>
                            <a:srgbClr val="000000"/>
                          </a:solidFill>
                          <a:effectLst/>
                          <a:latin typeface="Arial" panose="020B0604020202020204" pitchFamily="34" charset="0"/>
                        </a:rPr>
                        <a:t>[D4-D7] Daxlanden - Weingarten ge (Germersheim Sued) [OPP] [D4] / N-1 Rheinau - Hoheneck KUGELB W</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59,25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91657926"/>
                  </a:ext>
                </a:extLst>
              </a:tr>
              <a:tr h="182307">
                <a:tc>
                  <a:txBody>
                    <a:bodyPr/>
                    <a:lstStyle/>
                    <a:p>
                      <a:pPr algn="l" fontAlgn="b"/>
                      <a:r>
                        <a:rPr lang="de-DE" sz="900" b="0" i="0" u="none" strike="noStrike">
                          <a:solidFill>
                            <a:srgbClr val="000000"/>
                          </a:solidFill>
                          <a:effectLst/>
                          <a:latin typeface="Arial" panose="020B0604020202020204" pitchFamily="34" charset="0"/>
                        </a:rPr>
                        <a:t>[D2-NL] Diele - Meeden SCHWARZ [OPP] [D2] / N-1 Zwolle-Meeden 380 W</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126,36</a:t>
                      </a:r>
                    </a:p>
                  </a:txBody>
                  <a:tcPr marL="0" marR="0" marT="0" marB="0" anchor="b">
                    <a:lnL>
                      <a:noFill/>
                    </a:lnL>
                    <a:lnR>
                      <a:noFill/>
                    </a:lnR>
                    <a:lnT>
                      <a:noFill/>
                    </a:lnT>
                    <a:lnB>
                      <a:noFill/>
                    </a:lnB>
                  </a:tcPr>
                </a:tc>
                <a:extLst>
                  <a:ext uri="{0D108BD9-81ED-4DB2-BD59-A6C34878D82A}">
                    <a16:rowId xmlns:a16="http://schemas.microsoft.com/office/drawing/2014/main" val="2349491880"/>
                  </a:ext>
                </a:extLst>
              </a:tr>
              <a:tr h="182307">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551,45</a:t>
                      </a:r>
                    </a:p>
                  </a:txBody>
                  <a:tcPr marL="0" marR="0" marT="0" marB="0" anchor="b">
                    <a:lnL>
                      <a:noFill/>
                    </a:lnL>
                    <a:lnR>
                      <a:noFill/>
                    </a:lnR>
                    <a:lnT>
                      <a:noFill/>
                    </a:lnT>
                    <a:lnB>
                      <a:noFill/>
                    </a:lnB>
                  </a:tcPr>
                </a:tc>
                <a:extLst>
                  <a:ext uri="{0D108BD9-81ED-4DB2-BD59-A6C34878D82A}">
                    <a16:rowId xmlns:a16="http://schemas.microsoft.com/office/drawing/2014/main" val="2368365461"/>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89,86</a:t>
                      </a:r>
                    </a:p>
                  </a:txBody>
                  <a:tcPr marL="0" marR="0" marT="0" marB="0" anchor="b">
                    <a:lnL>
                      <a:noFill/>
                    </a:lnL>
                    <a:lnR>
                      <a:noFill/>
                    </a:lnR>
                    <a:lnT>
                      <a:noFill/>
                    </a:lnT>
                    <a:lnB>
                      <a:noFill/>
                    </a:lnB>
                  </a:tcPr>
                </a:tc>
                <a:extLst>
                  <a:ext uri="{0D108BD9-81ED-4DB2-BD59-A6C34878D82A}">
                    <a16:rowId xmlns:a16="http://schemas.microsoft.com/office/drawing/2014/main" val="1361538490"/>
                  </a:ext>
                </a:extLst>
              </a:tr>
              <a:tr h="182307">
                <a:tc>
                  <a:txBody>
                    <a:bodyPr/>
                    <a:lstStyle/>
                    <a:p>
                      <a:pPr algn="l" fontAlgn="b"/>
                      <a:r>
                        <a:rPr lang="sl-SI"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300,14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2191001"/>
                  </a:ext>
                </a:extLst>
              </a:tr>
              <a:tr h="182307">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99082"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300,14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61034605"/>
                  </a:ext>
                </a:extLst>
              </a:tr>
              <a:tr h="182307">
                <a:tc>
                  <a:txBody>
                    <a:bodyPr/>
                    <a:lstStyle/>
                    <a:p>
                      <a:pPr algn="l" fontAlgn="b"/>
                      <a:r>
                        <a:rPr lang="de-DE" sz="900" b="0" i="0" u="none" strike="noStrike">
                          <a:solidFill>
                            <a:srgbClr val="000000"/>
                          </a:solidFill>
                          <a:effectLst/>
                          <a:latin typeface="Arial" panose="020B0604020202020204" pitchFamily="34" charset="0"/>
                        </a:rPr>
                        <a:t>[D2-NL] Diele - Meeden SCHWARZ [OPP] [D2] / N-1 Zwolle-Meeden 380 Z</a:t>
                      </a:r>
                    </a:p>
                  </a:txBody>
                  <a:tcPr marL="99082"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138,97</a:t>
                      </a:r>
                    </a:p>
                  </a:txBody>
                  <a:tcPr marL="0" marR="0" marT="0" marB="0" anchor="b">
                    <a:lnL>
                      <a:noFill/>
                    </a:lnL>
                    <a:lnR>
                      <a:noFill/>
                    </a:lnR>
                    <a:lnT>
                      <a:noFill/>
                    </a:lnT>
                    <a:lnB>
                      <a:noFill/>
                    </a:lnB>
                  </a:tcPr>
                </a:tc>
                <a:extLst>
                  <a:ext uri="{0D108BD9-81ED-4DB2-BD59-A6C34878D82A}">
                    <a16:rowId xmlns:a16="http://schemas.microsoft.com/office/drawing/2014/main" val="75442898"/>
                  </a:ext>
                </a:extLst>
              </a:tr>
              <a:tr h="182307">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99082"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66,3</a:t>
                      </a:r>
                    </a:p>
                  </a:txBody>
                  <a:tcPr marL="0" marR="0" marT="0" marB="0" anchor="b">
                    <a:lnL>
                      <a:noFill/>
                    </a:lnL>
                    <a:lnR>
                      <a:noFill/>
                    </a:lnR>
                    <a:lnT>
                      <a:noFill/>
                    </a:lnT>
                    <a:lnB>
                      <a:noFill/>
                    </a:lnB>
                  </a:tcPr>
                </a:tc>
                <a:extLst>
                  <a:ext uri="{0D108BD9-81ED-4DB2-BD59-A6C34878D82A}">
                    <a16:rowId xmlns:a16="http://schemas.microsoft.com/office/drawing/2014/main" val="3377288282"/>
                  </a:ext>
                </a:extLst>
              </a:tr>
            </a:tbl>
          </a:graphicData>
        </a:graphic>
      </p:graphicFrame>
    </p:spTree>
    <p:extLst>
      <p:ext uri="{BB962C8B-B14F-4D97-AF65-F5344CB8AC3E}">
        <p14:creationId xmlns:p14="http://schemas.microsoft.com/office/powerpoint/2010/main" val="4054521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20317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31DEA98-C912-7FBA-F44A-73E002838978}"/>
              </a:ext>
            </a:extLst>
          </p:cNvPr>
          <p:cNvGraphicFramePr>
            <a:graphicFrameLocks noGrp="1"/>
          </p:cNvGraphicFramePr>
          <p:nvPr/>
        </p:nvGraphicFramePr>
        <p:xfrm>
          <a:off x="804069" y="1635919"/>
          <a:ext cx="8470900" cy="3238500"/>
        </p:xfrm>
        <a:graphic>
          <a:graphicData uri="http://schemas.openxmlformats.org/drawingml/2006/table">
            <a:tbl>
              <a:tblPr/>
              <a:tblGrid>
                <a:gridCol w="6626916">
                  <a:extLst>
                    <a:ext uri="{9D8B030D-6E8A-4147-A177-3AD203B41FA5}">
                      <a16:colId xmlns:a16="http://schemas.microsoft.com/office/drawing/2014/main" val="266266098"/>
                    </a:ext>
                  </a:extLst>
                </a:gridCol>
                <a:gridCol w="1361565">
                  <a:extLst>
                    <a:ext uri="{9D8B030D-6E8A-4147-A177-3AD203B41FA5}">
                      <a16:colId xmlns:a16="http://schemas.microsoft.com/office/drawing/2014/main" val="2952845818"/>
                    </a:ext>
                  </a:extLst>
                </a:gridCol>
                <a:gridCol w="482419">
                  <a:extLst>
                    <a:ext uri="{9D8B030D-6E8A-4147-A177-3AD203B41FA5}">
                      <a16:colId xmlns:a16="http://schemas.microsoft.com/office/drawing/2014/main" val="4036358521"/>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1253,2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14924830"/>
                  </a:ext>
                </a:extLst>
              </a:tr>
              <a:tr h="161925">
                <a:tc>
                  <a:txBody>
                    <a:bodyPr/>
                    <a:lstStyle/>
                    <a:p>
                      <a:pPr algn="l" fontAlgn="b"/>
                      <a:r>
                        <a:rPr lang="sl-SI" sz="1000" b="0" i="0" u="none" strike="noStrike">
                          <a:solidFill>
                            <a:srgbClr val="000000"/>
                          </a:solidFill>
                          <a:effectLst/>
                          <a:latin typeface="Arial" panose="020B0604020202020204" pitchFamily="34" charset="0"/>
                        </a:rPr>
                        <a:t>[RO-RO] TR Rosiori 400/220 1 [DIR] / N-1 Rosiori - Gadalin</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221,36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80560835"/>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1253,2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90980253"/>
                  </a:ext>
                </a:extLst>
              </a:tr>
              <a:tr h="161925">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288452848"/>
                  </a:ext>
                </a:extLst>
              </a:tr>
              <a:tr h="161925">
                <a:tc>
                  <a:txBody>
                    <a:bodyPr/>
                    <a:lstStyle/>
                    <a:p>
                      <a:pPr algn="l" fontAlgn="b"/>
                      <a:r>
                        <a:rPr lang="sl-SI" sz="1000" b="0" i="0" u="none" strike="noStrike">
                          <a:solidFill>
                            <a:srgbClr val="000000"/>
                          </a:solidFill>
                          <a:effectLst/>
                          <a:latin typeface="Arial" panose="020B0604020202020204" pitchFamily="34" charset="0"/>
                        </a:rPr>
                        <a:t>[AT-AT] Strass - Thaur 273B [DIR] / N-1 Strass - Thaur 274B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699902670"/>
                  </a:ext>
                </a:extLst>
              </a:tr>
              <a:tr h="161925">
                <a:tc>
                  <a:txBody>
                    <a:bodyPr/>
                    <a:lstStyle/>
                    <a:p>
                      <a:pPr algn="l" fontAlgn="b"/>
                      <a:r>
                        <a:rPr lang="sl-SI" sz="1000" b="0" i="0" u="none" strike="noStrike">
                          <a:solidFill>
                            <a:srgbClr val="000000"/>
                          </a:solidFill>
                          <a:effectLst/>
                          <a:latin typeface="Arial" panose="020B0604020202020204" pitchFamily="34" charset="0"/>
                        </a:rPr>
                        <a:t>[PL-PL] Krosno Iskrzynia - Tarnow [OPP] / N-1 Albrechtice - Dobrzen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24,52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555372933"/>
                  </a:ext>
                </a:extLst>
              </a:tr>
              <a:tr h="161925">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394,32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0620004"/>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394,32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9348605"/>
                  </a:ext>
                </a:extLst>
              </a:tr>
              <a:tr h="161925">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873539705"/>
                  </a:ext>
                </a:extLst>
              </a:tr>
              <a:tr h="161925">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5658804"/>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5514017"/>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320,16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4895961"/>
                  </a:ext>
                </a:extLst>
              </a:tr>
              <a:tr h="161925">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320,16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200046"/>
                  </a:ext>
                </a:extLst>
              </a:tr>
              <a:tr h="161925">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267,58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048844244"/>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229,75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3117265"/>
                  </a:ext>
                </a:extLst>
              </a:tr>
              <a:tr h="161925">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84,43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54193990"/>
                  </a:ext>
                </a:extLst>
              </a:tr>
              <a:tr h="161925">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229,75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015915984"/>
                  </a:ext>
                </a:extLst>
              </a:tr>
              <a:tr h="161925">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214,86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045482187"/>
                  </a:ext>
                </a:extLst>
              </a:tr>
              <a:tr h="161925">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180,59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04355106"/>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2314,74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4048626383"/>
                  </a:ext>
                </a:extLst>
              </a:tr>
            </a:tbl>
          </a:graphicData>
        </a:graphic>
      </p:graphicFrame>
    </p:spTree>
    <p:extLst>
      <p:ext uri="{BB962C8B-B14F-4D97-AF65-F5344CB8AC3E}">
        <p14:creationId xmlns:p14="http://schemas.microsoft.com/office/powerpoint/2010/main" val="865871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93977493"/>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20319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45E078D-8786-A9A9-89A6-CC9903B97459}"/>
              </a:ext>
            </a:extLst>
          </p:cNvPr>
          <p:cNvGraphicFramePr>
            <a:graphicFrameLocks noGrp="1"/>
          </p:cNvGraphicFramePr>
          <p:nvPr>
            <p:extLst>
              <p:ext uri="{D42A27DB-BD31-4B8C-83A1-F6EECF244321}">
                <p14:modId xmlns:p14="http://schemas.microsoft.com/office/powerpoint/2010/main" val="409482547"/>
              </p:ext>
            </p:extLst>
          </p:nvPr>
        </p:nvGraphicFramePr>
        <p:xfrm>
          <a:off x="537882" y="1014888"/>
          <a:ext cx="9074843" cy="5716116"/>
        </p:xfrm>
        <a:graphic>
          <a:graphicData uri="http://schemas.openxmlformats.org/drawingml/2006/table">
            <a:tbl>
              <a:tblPr/>
              <a:tblGrid>
                <a:gridCol w="7069334">
                  <a:extLst>
                    <a:ext uri="{9D8B030D-6E8A-4147-A177-3AD203B41FA5}">
                      <a16:colId xmlns:a16="http://schemas.microsoft.com/office/drawing/2014/main" val="2527137541"/>
                    </a:ext>
                  </a:extLst>
                </a:gridCol>
                <a:gridCol w="1480832">
                  <a:extLst>
                    <a:ext uri="{9D8B030D-6E8A-4147-A177-3AD203B41FA5}">
                      <a16:colId xmlns:a16="http://schemas.microsoft.com/office/drawing/2014/main" val="667581617"/>
                    </a:ext>
                  </a:extLst>
                </a:gridCol>
                <a:gridCol w="524677">
                  <a:extLst>
                    <a:ext uri="{9D8B030D-6E8A-4147-A177-3AD203B41FA5}">
                      <a16:colId xmlns:a16="http://schemas.microsoft.com/office/drawing/2014/main" val="3270185201"/>
                    </a:ext>
                  </a:extLst>
                </a:gridCol>
              </a:tblGrid>
              <a:tr h="136098">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804070181"/>
                  </a:ext>
                </a:extLst>
              </a:tr>
              <a:tr h="136098">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293,48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9512808"/>
                  </a:ext>
                </a:extLst>
              </a:tr>
              <a:tr h="136098">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111,96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81263406"/>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293,48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484443852"/>
                  </a:ext>
                </a:extLst>
              </a:tr>
              <a:tr h="13609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237,45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334210839"/>
                  </a:ext>
                </a:extLst>
              </a:tr>
              <a:tr h="136098">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1408,77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09331150"/>
                  </a:ext>
                </a:extLst>
              </a:tr>
              <a:tr h="136098">
                <a:tc>
                  <a:txBody>
                    <a:bodyPr/>
                    <a:lstStyle/>
                    <a:p>
                      <a:pPr algn="l" fontAlgn="b"/>
                      <a:r>
                        <a:rPr lang="sl-SI" sz="700" b="0" i="0" u="none" strike="noStrike">
                          <a:solidFill>
                            <a:srgbClr val="000000"/>
                          </a:solidFill>
                          <a:effectLst/>
                          <a:latin typeface="Arial" panose="020B0604020202020204" pitchFamily="34" charset="0"/>
                        </a:rPr>
                        <a:t>[D7-D7] Gronau - Gronau TR 441 E [OPP] / N-1 Kusenhorst  - Niederrhein  LIPPE N</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143929"/>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1408,77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665294423"/>
                  </a:ext>
                </a:extLst>
              </a:tr>
              <a:tr h="13609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175,23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981493531"/>
                  </a:ext>
                </a:extLst>
              </a:tr>
              <a:tr h="136098">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592975264"/>
                  </a:ext>
                </a:extLst>
              </a:tr>
              <a:tr h="136098">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606,5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9362259"/>
                  </a:ext>
                </a:extLst>
              </a:tr>
              <a:tr h="136098">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9688648"/>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440,65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738733082"/>
                  </a:ext>
                </a:extLst>
              </a:tr>
              <a:tr h="13609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589048860"/>
                  </a:ext>
                </a:extLst>
              </a:tr>
              <a:tr h="136098">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627,23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37738226"/>
                  </a:ext>
                </a:extLst>
              </a:tr>
              <a:tr h="136098">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627,23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4157930"/>
                  </a:ext>
                </a:extLst>
              </a:tr>
              <a:tr h="136098">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469,57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93222978"/>
                  </a:ext>
                </a:extLst>
              </a:tr>
              <a:tr h="136098">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469,57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7182444"/>
                  </a:ext>
                </a:extLst>
              </a:tr>
              <a:tr h="136098">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1901036514"/>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180,93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945057836"/>
                  </a:ext>
                </a:extLst>
              </a:tr>
              <a:tr h="136098">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998,13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1502403"/>
                  </a:ext>
                </a:extLst>
              </a:tr>
              <a:tr h="136098">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276,56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97011964"/>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998,13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748969595"/>
                  </a:ext>
                </a:extLst>
              </a:tr>
              <a:tr h="136098">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2118314"/>
                  </a:ext>
                </a:extLst>
              </a:tr>
              <a:tr h="136098">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591822"/>
                  </a:ext>
                </a:extLst>
              </a:tr>
              <a:tr h="136098">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757034387"/>
                  </a:ext>
                </a:extLst>
              </a:tr>
              <a:tr h="136098">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691,25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31761827"/>
                  </a:ext>
                </a:extLst>
              </a:tr>
              <a:tr h="136098">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258,58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68384"/>
                  </a:ext>
                </a:extLst>
              </a:tr>
              <a:tr h="27219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109903825"/>
                  </a:ext>
                </a:extLst>
              </a:tr>
              <a:tr h="136098">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1190,84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52156649"/>
                  </a:ext>
                </a:extLst>
              </a:tr>
              <a:tr h="136098">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971,31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4540112"/>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1190,84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482846728"/>
                  </a:ext>
                </a:extLst>
              </a:tr>
              <a:tr h="136098">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2129,59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86591642"/>
                  </a:ext>
                </a:extLst>
              </a:tr>
              <a:tr h="136098">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1066,22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52888357"/>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2129,59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193369141"/>
                  </a:ext>
                </a:extLst>
              </a:tr>
              <a:tr h="136098">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2272,76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9380171"/>
                  </a:ext>
                </a:extLst>
              </a:tr>
              <a:tr h="136098">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4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104,79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64784826"/>
                  </a:ext>
                </a:extLst>
              </a:tr>
              <a:tr h="136098">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241,83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09882376"/>
                  </a:ext>
                </a:extLst>
              </a:tr>
              <a:tr h="136098">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254,01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83774834"/>
                  </a:ext>
                </a:extLst>
              </a:tr>
              <a:tr h="136098">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2272,76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980207002"/>
                  </a:ext>
                </a:extLst>
              </a:tr>
              <a:tr h="136098">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74915"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233,12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107%</a:t>
                      </a:r>
                    </a:p>
                  </a:txBody>
                  <a:tcPr marL="0" marR="0" marT="0" marB="0" anchor="b">
                    <a:lnL>
                      <a:noFill/>
                    </a:lnL>
                    <a:lnR>
                      <a:noFill/>
                    </a:lnR>
                    <a:lnT>
                      <a:noFill/>
                    </a:lnT>
                    <a:lnB>
                      <a:noFill/>
                    </a:lnB>
                  </a:tcPr>
                </a:tc>
                <a:extLst>
                  <a:ext uri="{0D108BD9-81ED-4DB2-BD59-A6C34878D82A}">
                    <a16:rowId xmlns:a16="http://schemas.microsoft.com/office/drawing/2014/main" val="2991329724"/>
                  </a:ext>
                </a:extLst>
              </a:tr>
            </a:tbl>
          </a:graphicData>
        </a:graphic>
      </p:graphicFrame>
    </p:spTree>
    <p:extLst>
      <p:ext uri="{BB962C8B-B14F-4D97-AF65-F5344CB8AC3E}">
        <p14:creationId xmlns:p14="http://schemas.microsoft.com/office/powerpoint/2010/main" val="335862348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20319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8ABBB58-9245-EEF5-9FFB-8F288A1C07E0}"/>
              </a:ext>
            </a:extLst>
          </p:cNvPr>
          <p:cNvGraphicFramePr>
            <a:graphicFrameLocks noGrp="1"/>
          </p:cNvGraphicFramePr>
          <p:nvPr>
            <p:extLst>
              <p:ext uri="{D42A27DB-BD31-4B8C-83A1-F6EECF244321}">
                <p14:modId xmlns:p14="http://schemas.microsoft.com/office/powerpoint/2010/main" val="1335271155"/>
              </p:ext>
            </p:extLst>
          </p:nvPr>
        </p:nvGraphicFramePr>
        <p:xfrm>
          <a:off x="361150" y="1079495"/>
          <a:ext cx="9136316" cy="5697889"/>
        </p:xfrm>
        <a:graphic>
          <a:graphicData uri="http://schemas.openxmlformats.org/drawingml/2006/table">
            <a:tbl>
              <a:tblPr/>
              <a:tblGrid>
                <a:gridCol w="7117220">
                  <a:extLst>
                    <a:ext uri="{9D8B030D-6E8A-4147-A177-3AD203B41FA5}">
                      <a16:colId xmlns:a16="http://schemas.microsoft.com/office/drawing/2014/main" val="1750187276"/>
                    </a:ext>
                  </a:extLst>
                </a:gridCol>
                <a:gridCol w="1490864">
                  <a:extLst>
                    <a:ext uri="{9D8B030D-6E8A-4147-A177-3AD203B41FA5}">
                      <a16:colId xmlns:a16="http://schemas.microsoft.com/office/drawing/2014/main" val="4147881840"/>
                    </a:ext>
                  </a:extLst>
                </a:gridCol>
                <a:gridCol w="528232">
                  <a:extLst>
                    <a:ext uri="{9D8B030D-6E8A-4147-A177-3AD203B41FA5}">
                      <a16:colId xmlns:a16="http://schemas.microsoft.com/office/drawing/2014/main" val="86846665"/>
                    </a:ext>
                  </a:extLst>
                </a:gridCol>
              </a:tblGrid>
              <a:tr h="153997">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2119,18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14619996"/>
                  </a:ext>
                </a:extLst>
              </a:tr>
              <a:tr h="153997">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385,11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4649306"/>
                  </a:ext>
                </a:extLst>
              </a:tr>
              <a:tr h="153997">
                <a:tc>
                  <a:txBody>
                    <a:bodyPr/>
                    <a:lstStyle/>
                    <a:p>
                      <a:pPr algn="l" fontAlgn="b"/>
                      <a:r>
                        <a:rPr lang="sl-SI" sz="700" b="0" i="0" u="none" strike="noStrike">
                          <a:solidFill>
                            <a:srgbClr val="000000"/>
                          </a:solidFill>
                          <a:effectLst/>
                          <a:latin typeface="Arial" panose="020B0604020202020204" pitchFamily="34" charset="0"/>
                        </a:rPr>
                        <a:t>[AT-D7] Westtirol - Leupolz FUESSN O [OPP] [D7] / N-1 Dellmensingen - Obermooweiler gn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2119,18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233976929"/>
                  </a:ext>
                </a:extLst>
              </a:tr>
              <a:tr h="153997">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1208,55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5319331"/>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848,66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7226561"/>
                  </a:ext>
                </a:extLst>
              </a:tr>
              <a:tr h="153997">
                <a:tc>
                  <a:txBody>
                    <a:bodyPr/>
                    <a:lstStyle/>
                    <a:p>
                      <a:pPr algn="l" fontAlgn="b"/>
                      <a:r>
                        <a:rPr lang="sl-SI" sz="700" b="0" i="0" u="none" strike="noStrike">
                          <a:solidFill>
                            <a:srgbClr val="000000"/>
                          </a:solidFill>
                          <a:effectLst/>
                          <a:latin typeface="Arial" panose="020B0604020202020204" pitchFamily="34" charset="0"/>
                        </a:rPr>
                        <a:t>[D7-D2] Urberach - Grosskrotzenburg [OPP] [D2] / N-1 Dettingen - Grosskrotzenburg UMAIN S1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352,67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58366812"/>
                  </a:ext>
                </a:extLst>
              </a:tr>
              <a:tr h="153997">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1208,55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extLst>
                  <a:ext uri="{0D108BD9-81ED-4DB2-BD59-A6C34878D82A}">
                    <a16:rowId xmlns:a16="http://schemas.microsoft.com/office/drawing/2014/main" val="3079948972"/>
                  </a:ext>
                </a:extLst>
              </a:tr>
              <a:tr h="153997">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657,98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extLst>
                  <a:ext uri="{0D108BD9-81ED-4DB2-BD59-A6C34878D82A}">
                    <a16:rowId xmlns:a16="http://schemas.microsoft.com/office/drawing/2014/main" val="460119334"/>
                  </a:ext>
                </a:extLst>
              </a:tr>
              <a:tr h="153997">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1999,71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6287963"/>
                  </a:ext>
                </a:extLst>
              </a:tr>
              <a:tr h="153997">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976,53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29728521"/>
                  </a:ext>
                </a:extLst>
              </a:tr>
              <a:tr h="153997">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1102,88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177105209"/>
                  </a:ext>
                </a:extLst>
              </a:tr>
              <a:tr h="153997">
                <a:tc>
                  <a:txBody>
                    <a:bodyPr/>
                    <a:lstStyle/>
                    <a:p>
                      <a:pPr algn="l" fontAlgn="b"/>
                      <a:r>
                        <a:rPr lang="pt-BR" sz="700" b="0" i="0" u="none" strike="noStrike">
                          <a:solidFill>
                            <a:srgbClr val="000000"/>
                          </a:solidFill>
                          <a:effectLst/>
                          <a:latin typeface="Arial" panose="020B0604020202020204" pitchFamily="34" charset="0"/>
                        </a:rPr>
                        <a:t>[BE-FR] Avelgem - Avelin 80 [DIR] [FR] / N-1 Avelgem - Mastaing 380.79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390,03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106%</a:t>
                      </a:r>
                    </a:p>
                  </a:txBody>
                  <a:tcPr marL="0" marR="0" marT="0" marB="0" anchor="b">
                    <a:lnL>
                      <a:noFill/>
                    </a:lnL>
                    <a:lnR>
                      <a:noFill/>
                    </a:lnR>
                    <a:lnT>
                      <a:noFill/>
                    </a:lnT>
                    <a:lnB>
                      <a:noFill/>
                    </a:lnB>
                  </a:tcPr>
                </a:tc>
                <a:extLst>
                  <a:ext uri="{0D108BD9-81ED-4DB2-BD59-A6C34878D82A}">
                    <a16:rowId xmlns:a16="http://schemas.microsoft.com/office/drawing/2014/main" val="1527499604"/>
                  </a:ext>
                </a:extLst>
              </a:tr>
              <a:tr h="15399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863398675"/>
                  </a:ext>
                </a:extLst>
              </a:tr>
              <a:tr h="153997">
                <a:tc>
                  <a:txBody>
                    <a:bodyPr/>
                    <a:lstStyle/>
                    <a:p>
                      <a:pPr algn="l" fontAlgn="b"/>
                      <a:r>
                        <a:rPr lang="sl-SI" sz="700" b="0" i="0" u="none" strike="noStrike">
                          <a:solidFill>
                            <a:srgbClr val="000000"/>
                          </a:solidFill>
                          <a:effectLst/>
                          <a:latin typeface="Arial" panose="020B0604020202020204" pitchFamily="34" charset="0"/>
                        </a:rPr>
                        <a:t>[AT-D7] Westtirol - Leupolz FUESSN O [OPP] [D7] / N-1 Dellmensingen - Obermooweiler gn</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1999,71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215233742"/>
                  </a:ext>
                </a:extLst>
              </a:tr>
              <a:tr h="153997">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1043,58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98089994"/>
                  </a:ext>
                </a:extLst>
              </a:tr>
              <a:tr h="153997">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646,83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63623317"/>
                  </a:ext>
                </a:extLst>
              </a:tr>
              <a:tr h="153997">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11516963"/>
                  </a:ext>
                </a:extLst>
              </a:tr>
              <a:tr h="153997">
                <a:tc>
                  <a:txBody>
                    <a:bodyPr/>
                    <a:lstStyle/>
                    <a:p>
                      <a:pPr algn="l" fontAlgn="b"/>
                      <a:r>
                        <a:rPr lang="sl-SI" sz="700" b="0" i="0" u="none" strike="noStrike">
                          <a:solidFill>
                            <a:srgbClr val="000000"/>
                          </a:solidFill>
                          <a:effectLst/>
                          <a:latin typeface="Arial" panose="020B0604020202020204" pitchFamily="34" charset="0"/>
                        </a:rPr>
                        <a:t>[D4-D7] Daxlanden - Weingarten ge (Germersheim Sued) [OPP] [D4] / N-1 Rheinau - Hoheneck KUGELB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1043,58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40140102"/>
                  </a:ext>
                </a:extLst>
              </a:tr>
              <a:tr h="153997">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905,87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1534550610"/>
                  </a:ext>
                </a:extLst>
              </a:tr>
              <a:tr h="15399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644,72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4106882013"/>
                  </a:ext>
                </a:extLst>
              </a:tr>
              <a:tr h="153997">
                <a:tc>
                  <a:txBody>
                    <a:bodyPr/>
                    <a:lstStyle/>
                    <a:p>
                      <a:pPr algn="l" fontAlgn="b"/>
                      <a:r>
                        <a:rPr lang="sl-SI" sz="700" b="0" i="0" u="none" strike="noStrike">
                          <a:solidFill>
                            <a:srgbClr val="000000"/>
                          </a:solidFill>
                          <a:effectLst/>
                          <a:latin typeface="Arial" panose="020B0604020202020204" pitchFamily="34" charset="0"/>
                        </a:rPr>
                        <a:t>[D7-D7] Huellen - Y Huellen WESTFL W [OPP] / N-1 Hattingen  - Witten  KEMNAD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537,72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2861634177"/>
                  </a:ext>
                </a:extLst>
              </a:tr>
              <a:tr h="153997">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2876,47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762029"/>
                  </a:ext>
                </a:extLst>
              </a:tr>
              <a:tr h="153997">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1386,88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36656298"/>
                  </a:ext>
                </a:extLst>
              </a:tr>
              <a:tr h="153997">
                <a:tc>
                  <a:txBody>
                    <a:bodyPr/>
                    <a:lstStyle/>
                    <a:p>
                      <a:pPr algn="l" fontAlgn="b"/>
                      <a:r>
                        <a:rPr lang="sl-SI"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003898324"/>
                  </a:ext>
                </a:extLst>
              </a:tr>
              <a:tr h="153997">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2876,47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2931748025"/>
                  </a:ext>
                </a:extLst>
              </a:tr>
              <a:tr h="153997">
                <a:tc>
                  <a:txBody>
                    <a:bodyPr/>
                    <a:lstStyle/>
                    <a:p>
                      <a:pPr algn="l" fontAlgn="b"/>
                      <a:r>
                        <a:rPr lang="sl-SI" sz="700" b="0" i="0" u="none" strike="noStrike">
                          <a:solidFill>
                            <a:srgbClr val="000000"/>
                          </a:solidFill>
                          <a:effectLst/>
                          <a:latin typeface="Arial" panose="020B0604020202020204" pitchFamily="34" charset="0"/>
                        </a:rPr>
                        <a:t>[D7-D7] Buerstadt - Y Pfungstadt RIED W [OPP]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998,81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963236404"/>
                  </a:ext>
                </a:extLst>
              </a:tr>
              <a:tr h="153997">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2815,69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94104483"/>
                  </a:ext>
                </a:extLst>
              </a:tr>
              <a:tr h="153997">
                <a:tc>
                  <a:txBody>
                    <a:bodyPr/>
                    <a:lstStyle/>
                    <a:p>
                      <a:pPr algn="l" fontAlgn="b"/>
                      <a:r>
                        <a:rPr lang="sl-SI" sz="700" b="0" i="0" u="none" strike="noStrike">
                          <a:solidFill>
                            <a:srgbClr val="000000"/>
                          </a:solidFill>
                          <a:effectLst/>
                          <a:latin typeface="Arial" panose="020B0604020202020204" pitchFamily="34" charset="0"/>
                        </a:rPr>
                        <a:t>[CZ-D8] Hradec - Rohrsdorf 446 [OPP] [D8] / N-1 Hradec - Rohrsdorf 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240,77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1994083"/>
                  </a:ext>
                </a:extLst>
              </a:tr>
              <a:tr h="153997">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2815,69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015057850"/>
                  </a:ext>
                </a:extLst>
              </a:tr>
              <a:tr h="153997">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286,16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09409155"/>
                  </a:ext>
                </a:extLst>
              </a:tr>
              <a:tr h="153997">
                <a:tc>
                  <a:txBody>
                    <a:bodyPr/>
                    <a:lstStyle/>
                    <a:p>
                      <a:pPr algn="l" fontAlgn="b"/>
                      <a:r>
                        <a:rPr lang="de-DE" sz="700" b="0" i="0" u="none" strike="noStrike">
                          <a:solidFill>
                            <a:srgbClr val="000000"/>
                          </a:solidFill>
                          <a:effectLst/>
                          <a:latin typeface="Arial" panose="020B0604020202020204" pitchFamily="34" charset="0"/>
                        </a:rPr>
                        <a:t>[D7-D7] Buerstadt - Y Pfungstadt RIED W [OPP] / N-1 Grafenrheinfeld - Stalldorf rt (416)</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1084,47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02197028"/>
                  </a:ext>
                </a:extLst>
              </a:tr>
              <a:tr h="153997">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1296,66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7586482"/>
                  </a:ext>
                </a:extLst>
              </a:tr>
              <a:tr h="153997">
                <a:tc>
                  <a:txBody>
                    <a:bodyPr/>
                    <a:lstStyle/>
                    <a:p>
                      <a:pPr algn="l" fontAlgn="b"/>
                      <a:r>
                        <a:rPr lang="sl-SI" sz="700" b="0" i="0" u="none" strike="noStrike">
                          <a:solidFill>
                            <a:srgbClr val="000000"/>
                          </a:solidFill>
                          <a:effectLst/>
                          <a:latin typeface="Arial" panose="020B0604020202020204" pitchFamily="34" charset="0"/>
                        </a:rPr>
                        <a:t>[CZ-SK] Nosovice - Varin [DIR] [CZ] / N-1 Sokolnice - Stupava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461,19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17720717"/>
                  </a:ext>
                </a:extLst>
              </a:tr>
              <a:tr h="153997">
                <a:tc>
                  <a:txBody>
                    <a:bodyPr/>
                    <a:lstStyle/>
                    <a:p>
                      <a:pPr algn="l" fontAlgn="b"/>
                      <a:r>
                        <a:rPr lang="sl-SI" sz="700" b="0" i="0" u="none" strike="noStrike">
                          <a:solidFill>
                            <a:srgbClr val="000000"/>
                          </a:solidFill>
                          <a:effectLst/>
                          <a:latin typeface="Arial" panose="020B0604020202020204" pitchFamily="34" charset="0"/>
                        </a:rPr>
                        <a:t>[CZ-D8] Hradec - Rohrsdorf 445 [OPP] [D8] / N-1 Hradec - Rohrsdorf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132,52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551056925"/>
                  </a:ext>
                </a:extLst>
              </a:tr>
              <a:tr h="153997">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1296,66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997360513"/>
                  </a:ext>
                </a:extLst>
              </a:tr>
              <a:tr h="153997">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423610163"/>
                  </a:ext>
                </a:extLst>
              </a:tr>
              <a:tr h="153997">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646,43</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156100550"/>
                  </a:ext>
                </a:extLst>
              </a:tr>
            </a:tbl>
          </a:graphicData>
        </a:graphic>
      </p:graphicFrame>
    </p:spTree>
    <p:extLst>
      <p:ext uri="{BB962C8B-B14F-4D97-AF65-F5344CB8AC3E}">
        <p14:creationId xmlns:p14="http://schemas.microsoft.com/office/powerpoint/2010/main" val="23799586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20319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C18D050-39A5-A987-1717-E258C5475995}"/>
              </a:ext>
            </a:extLst>
          </p:cNvPr>
          <p:cNvGraphicFramePr>
            <a:graphicFrameLocks noGrp="1"/>
          </p:cNvGraphicFramePr>
          <p:nvPr>
            <p:extLst>
              <p:ext uri="{D42A27DB-BD31-4B8C-83A1-F6EECF244321}">
                <p14:modId xmlns:p14="http://schemas.microsoft.com/office/powerpoint/2010/main" val="191297208"/>
              </p:ext>
            </p:extLst>
          </p:nvPr>
        </p:nvGraphicFramePr>
        <p:xfrm>
          <a:off x="315045" y="1079494"/>
          <a:ext cx="8852007" cy="5651520"/>
        </p:xfrm>
        <a:graphic>
          <a:graphicData uri="http://schemas.openxmlformats.org/drawingml/2006/table">
            <a:tbl>
              <a:tblPr/>
              <a:tblGrid>
                <a:gridCol w="6895743">
                  <a:extLst>
                    <a:ext uri="{9D8B030D-6E8A-4147-A177-3AD203B41FA5}">
                      <a16:colId xmlns:a16="http://schemas.microsoft.com/office/drawing/2014/main" val="2527041564"/>
                    </a:ext>
                  </a:extLst>
                </a:gridCol>
                <a:gridCol w="1444470">
                  <a:extLst>
                    <a:ext uri="{9D8B030D-6E8A-4147-A177-3AD203B41FA5}">
                      <a16:colId xmlns:a16="http://schemas.microsoft.com/office/drawing/2014/main" val="1782478952"/>
                    </a:ext>
                  </a:extLst>
                </a:gridCol>
                <a:gridCol w="511794">
                  <a:extLst>
                    <a:ext uri="{9D8B030D-6E8A-4147-A177-3AD203B41FA5}">
                      <a16:colId xmlns:a16="http://schemas.microsoft.com/office/drawing/2014/main" val="1533050717"/>
                    </a:ext>
                  </a:extLst>
                </a:gridCol>
              </a:tblGrid>
              <a:tr h="188384">
                <a:tc>
                  <a:txBody>
                    <a:bodyPr/>
                    <a:lstStyle/>
                    <a:p>
                      <a:pPr algn="l" fontAlgn="b"/>
                      <a:r>
                        <a:rPr lang="sl-SI"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1768,51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44536581"/>
                  </a:ext>
                </a:extLst>
              </a:tr>
              <a:tr h="188384">
                <a:tc>
                  <a:txBody>
                    <a:bodyPr/>
                    <a:lstStyle/>
                    <a:p>
                      <a:pPr algn="l" fontAlgn="b"/>
                      <a:r>
                        <a:rPr lang="sl-SI" sz="900" b="0" i="0" u="none" strike="noStrike">
                          <a:solidFill>
                            <a:srgbClr val="000000"/>
                          </a:solidFill>
                          <a:effectLst/>
                          <a:latin typeface="Arial" panose="020B0604020202020204" pitchFamily="34" charset="0"/>
                        </a:rPr>
                        <a:t>[CZ-D8] Hradec - Rohrsdorf 446 [OPP] [D8] / N-1 Hradec - Rohrsdorf 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81,78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4967275"/>
                  </a:ext>
                </a:extLst>
              </a:tr>
              <a:tr h="188384">
                <a:tc>
                  <a:txBody>
                    <a:bodyPr/>
                    <a:lstStyle/>
                    <a:p>
                      <a:pPr algn="l" fontAlgn="b"/>
                      <a:r>
                        <a:rPr lang="sl-SI" sz="900" b="0" i="0" u="none" strike="noStrike">
                          <a:solidFill>
                            <a:srgbClr val="000000"/>
                          </a:solidFill>
                          <a:effectLst/>
                          <a:latin typeface="Arial" panose="020B0604020202020204" pitchFamily="34" charset="0"/>
                        </a:rPr>
                        <a:t>[SK-SK] V.Dur - Levice 2 [DIR] / N-1 V.Dur - Levice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1768,51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57441430"/>
                  </a:ext>
                </a:extLst>
              </a:tr>
              <a:tr h="188384">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600,75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891982230"/>
                  </a:ext>
                </a:extLst>
              </a:tr>
              <a:tr h="188384">
                <a:tc>
                  <a:txBody>
                    <a:bodyPr/>
                    <a:lstStyle/>
                    <a:p>
                      <a:pPr algn="l" fontAlgn="b"/>
                      <a:r>
                        <a:rPr lang="sl-SI" sz="900" b="0" i="0" u="none" strike="noStrike">
                          <a:solidFill>
                            <a:srgbClr val="000000"/>
                          </a:solidFill>
                          <a:effectLst/>
                          <a:latin typeface="Arial" panose="020B0604020202020204" pitchFamily="34" charset="0"/>
                        </a:rPr>
                        <a:t>[NL-D2] Meeden-Diele  380 Z [OPP] [NL] / N-1 COBRA HVDC</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121,04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848911495"/>
                  </a:ext>
                </a:extLst>
              </a:tr>
              <a:tr h="188384">
                <a:tc>
                  <a:txBody>
                    <a:bodyPr/>
                    <a:lstStyle/>
                    <a:p>
                      <a:pPr algn="l" fontAlgn="b"/>
                      <a:r>
                        <a:rPr lang="sl-SI" sz="900" b="0" i="0" u="none" strike="noStrike">
                          <a:solidFill>
                            <a:srgbClr val="000000"/>
                          </a:solidFill>
                          <a:effectLst/>
                          <a:latin typeface="Arial" panose="020B0604020202020204" pitchFamily="34" charset="0"/>
                        </a:rPr>
                        <a:t>[D7-D7] Mengede - Y Huellen WESTFL W [DIR] / N-1 Hattingen  - Witten  KEMNAD S</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430,58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395875438"/>
                  </a:ext>
                </a:extLst>
              </a:tr>
              <a:tr h="188384">
                <a:tc>
                  <a:txBody>
                    <a:bodyPr/>
                    <a:lstStyle/>
                    <a:p>
                      <a:pPr algn="l" fontAlgn="b"/>
                      <a:r>
                        <a:rPr lang="sl-SI" sz="9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7633,91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09740807"/>
                  </a:ext>
                </a:extLst>
              </a:tr>
              <a:tr h="188384">
                <a:tc>
                  <a:txBody>
                    <a:bodyPr/>
                    <a:lstStyle/>
                    <a:p>
                      <a:pPr algn="l" fontAlgn="b"/>
                      <a:r>
                        <a:rPr lang="sl-SI" sz="900" b="0" i="0" u="none" strike="noStrike">
                          <a:solidFill>
                            <a:srgbClr val="000000"/>
                          </a:solidFill>
                          <a:effectLst/>
                          <a:latin typeface="Arial" panose="020B0604020202020204" pitchFamily="34" charset="0"/>
                        </a:rPr>
                        <a:t>[AT-HU] Wien Suedost - Gyoer 245 [DIR] [AT] / N-1 Gyor - Neusiedl</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7633,91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40199972"/>
                  </a:ext>
                </a:extLst>
              </a:tr>
              <a:tr h="188384">
                <a:tc>
                  <a:txBody>
                    <a:bodyPr/>
                    <a:lstStyle/>
                    <a:p>
                      <a:pPr algn="l" fontAlgn="b"/>
                      <a:r>
                        <a:rPr lang="sl-SI" sz="900" b="0" i="0" u="none" strike="noStrike">
                          <a:solidFill>
                            <a:srgbClr val="000000"/>
                          </a:solidFill>
                          <a:effectLst/>
                          <a:latin typeface="Arial" panose="020B0604020202020204" pitchFamily="34" charset="0"/>
                        </a:rPr>
                        <a:t>[RO-RO] TR Rosiori 400/220 1 [DIR] / N-1 Rosiori - Gadalin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1012,38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038703385"/>
                  </a:ext>
                </a:extLst>
              </a:tr>
              <a:tr h="188384">
                <a:tc>
                  <a:txBody>
                    <a:bodyPr/>
                    <a:lstStyle/>
                    <a:p>
                      <a:pPr algn="l" fontAlgn="b"/>
                      <a:r>
                        <a:rPr lang="sl-SI" sz="900" b="0" i="0" u="none" strike="noStrike">
                          <a:solidFill>
                            <a:srgbClr val="000000"/>
                          </a:solidFill>
                          <a:effectLst/>
                          <a:latin typeface="Arial" panose="020B0604020202020204" pitchFamily="34" charset="0"/>
                        </a:rPr>
                        <a:t>[D7-D2] Urberach - Grosskrotzenburg [OPP] [D2] / N-1 Dettingen - Grosskrotzenburg UMAIN S1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527,7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a:t>
                      </a:r>
                    </a:p>
                  </a:txBody>
                  <a:tcPr marL="0" marR="0" marT="0" marB="0" anchor="b">
                    <a:lnL>
                      <a:noFill/>
                    </a:lnL>
                    <a:lnR>
                      <a:noFill/>
                    </a:lnR>
                    <a:lnT>
                      <a:noFill/>
                    </a:lnT>
                    <a:lnB>
                      <a:noFill/>
                    </a:lnB>
                  </a:tcPr>
                </a:tc>
                <a:extLst>
                  <a:ext uri="{0D108BD9-81ED-4DB2-BD59-A6C34878D82A}">
                    <a16:rowId xmlns:a16="http://schemas.microsoft.com/office/drawing/2014/main" val="3505408670"/>
                  </a:ext>
                </a:extLst>
              </a:tr>
              <a:tr h="188384">
                <a:tc>
                  <a:txBody>
                    <a:bodyPr/>
                    <a:lstStyle/>
                    <a:p>
                      <a:pPr algn="l" fontAlgn="b"/>
                      <a:r>
                        <a:rPr lang="de-DE" sz="900" b="0" i="0" u="none" strike="noStrike">
                          <a:solidFill>
                            <a:srgbClr val="000000"/>
                          </a:solidFill>
                          <a:effectLst/>
                          <a:latin typeface="Arial" panose="020B0604020202020204" pitchFamily="34" charset="0"/>
                        </a:rPr>
                        <a:t>[D2-D8] Altenfeld - Redwitz 459 [DIR] [D8] / N-1 Altenfeld - Redwitz 460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2448,91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a:t>
                      </a:r>
                    </a:p>
                  </a:txBody>
                  <a:tcPr marL="0" marR="0" marT="0" marB="0" anchor="b">
                    <a:lnL>
                      <a:noFill/>
                    </a:lnL>
                    <a:lnR>
                      <a:noFill/>
                    </a:lnR>
                    <a:lnT>
                      <a:noFill/>
                    </a:lnT>
                    <a:lnB>
                      <a:noFill/>
                    </a:lnB>
                  </a:tcPr>
                </a:tc>
                <a:extLst>
                  <a:ext uri="{0D108BD9-81ED-4DB2-BD59-A6C34878D82A}">
                    <a16:rowId xmlns:a16="http://schemas.microsoft.com/office/drawing/2014/main" val="3497016106"/>
                  </a:ext>
                </a:extLst>
              </a:tr>
              <a:tr h="188384">
                <a:tc>
                  <a:txBody>
                    <a:bodyPr/>
                    <a:lstStyle/>
                    <a:p>
                      <a:pPr algn="l" fontAlgn="b"/>
                      <a:r>
                        <a:rPr lang="sl-SI" sz="900" b="0" i="0" u="none" strike="noStrike">
                          <a:solidFill>
                            <a:srgbClr val="000000"/>
                          </a:solidFill>
                          <a:effectLst/>
                          <a:latin typeface="Arial" panose="020B0604020202020204" pitchFamily="34" charset="0"/>
                        </a:rPr>
                        <a:t>[NL-D2] Meeden-Diele  380 Z [OPP] [NL] / N-1 COBRA HVDC</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172,7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2477432366"/>
                  </a:ext>
                </a:extLst>
              </a:tr>
              <a:tr h="188384">
                <a:tc>
                  <a:txBody>
                    <a:bodyPr/>
                    <a:lstStyle/>
                    <a:p>
                      <a:pPr algn="l" fontAlgn="b"/>
                      <a:r>
                        <a:rPr lang="sl-SI" sz="900" b="0" i="0" u="none" strike="noStrike">
                          <a:solidFill>
                            <a:srgbClr val="000000"/>
                          </a:solidFill>
                          <a:effectLst/>
                          <a:latin typeface="Arial" panose="020B0604020202020204" pitchFamily="34" charset="0"/>
                        </a:rPr>
                        <a:t>[BE-BE] Lixhe - Gramme 380.11 [OPP] / N-1 Y-Andre Dumont (-Gramme - Van Eyck) 380.12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33136290"/>
                  </a:ext>
                </a:extLst>
              </a:tr>
              <a:tr h="188384">
                <a:tc>
                  <a:txBody>
                    <a:bodyPr/>
                    <a:lstStyle/>
                    <a:p>
                      <a:pPr algn="l" fontAlgn="b"/>
                      <a:r>
                        <a:rPr lang="sl-SI" sz="900" b="0" i="0" u="none" strike="noStrike">
                          <a:solidFill>
                            <a:srgbClr val="000000"/>
                          </a:solidFill>
                          <a:effectLst/>
                          <a:latin typeface="Arial" panose="020B0604020202020204" pitchFamily="34" charset="0"/>
                        </a:rPr>
                        <a:t>[BE-BE] Achene - Gramme 380.10 [OPP] / N-1 PST Van Eyck 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165,49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458231544"/>
                  </a:ext>
                </a:extLst>
              </a:tr>
              <a:tr h="188384">
                <a:tc>
                  <a:txBody>
                    <a:bodyPr/>
                    <a:lstStyle/>
                    <a:p>
                      <a:pPr algn="l" fontAlgn="b"/>
                      <a:r>
                        <a:rPr lang="sl-SI" sz="900" b="0" i="0" u="none" strike="noStrike">
                          <a:solidFill>
                            <a:srgbClr val="000000"/>
                          </a:solidFill>
                          <a:effectLst/>
                          <a:latin typeface="Arial" panose="020B0604020202020204" pitchFamily="34" charset="0"/>
                        </a:rPr>
                        <a:t>[AT-AT] Bisamberg 2 - Wien Suedost 227 [DIR] / N-1 Bisamberg - Kledering 228B</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2092,78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extLst>
                  <a:ext uri="{0D108BD9-81ED-4DB2-BD59-A6C34878D82A}">
                    <a16:rowId xmlns:a16="http://schemas.microsoft.com/office/drawing/2014/main" val="456204221"/>
                  </a:ext>
                </a:extLst>
              </a:tr>
              <a:tr h="188384">
                <a:tc>
                  <a:txBody>
                    <a:bodyPr/>
                    <a:lstStyle/>
                    <a:p>
                      <a:pPr algn="l" fontAlgn="b"/>
                      <a:r>
                        <a:rPr lang="sl-SI" sz="900" b="0" i="0" u="none" strike="noStrike">
                          <a:solidFill>
                            <a:srgbClr val="000000"/>
                          </a:solidFill>
                          <a:effectLst/>
                          <a:latin typeface="Arial" panose="020B0604020202020204" pitchFamily="34" charset="0"/>
                        </a:rPr>
                        <a:t>[D8-PL] Mikulowa PST1 [OPP] [PL] / N-1 Hagenwerder - Mikulowa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40,32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303172499"/>
                  </a:ext>
                </a:extLst>
              </a:tr>
              <a:tr h="188384">
                <a:tc>
                  <a:txBody>
                    <a:bodyPr/>
                    <a:lstStyle/>
                    <a:p>
                      <a:pPr algn="l" fontAlgn="b"/>
                      <a:r>
                        <a:rPr lang="sl-SI" sz="900" b="0" i="0" u="none" strike="noStrike">
                          <a:solidFill>
                            <a:srgbClr val="000000"/>
                          </a:solidFill>
                          <a:effectLst/>
                          <a:latin typeface="Arial" panose="020B0604020202020204" pitchFamily="34" charset="0"/>
                        </a:rPr>
                        <a:t>[AT-CH] Westtirol 1 - Pradella 427 [DIR] [AT] / N-1 Westtirol 1 - Pradella 428</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927,99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514430273"/>
                  </a:ext>
                </a:extLst>
              </a:tr>
              <a:tr h="188384">
                <a:tc>
                  <a:txBody>
                    <a:bodyPr/>
                    <a:lstStyle/>
                    <a:p>
                      <a:pPr algn="l" fontAlgn="b"/>
                      <a:r>
                        <a:rPr lang="sl-SI" sz="9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4934,29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29995062"/>
                  </a:ext>
                </a:extLst>
              </a:tr>
              <a:tr h="188384">
                <a:tc>
                  <a:txBody>
                    <a:bodyPr/>
                    <a:lstStyle/>
                    <a:p>
                      <a:pPr algn="l" fontAlgn="b"/>
                      <a:r>
                        <a:rPr lang="sl-SI" sz="900" b="0" i="0" u="none" strike="noStrike">
                          <a:solidFill>
                            <a:srgbClr val="000000"/>
                          </a:solidFill>
                          <a:effectLst/>
                          <a:latin typeface="Arial" panose="020B0604020202020204" pitchFamily="34" charset="0"/>
                        </a:rPr>
                        <a:t>[AT-HU] Wien Suedost - Gyoer 245 [DIR] [AT] / N-1 Gyor - Neusiedl</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4934,29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3783249"/>
                  </a:ext>
                </a:extLst>
              </a:tr>
              <a:tr h="188384">
                <a:tc>
                  <a:txBody>
                    <a:bodyPr/>
                    <a:lstStyle/>
                    <a:p>
                      <a:pPr algn="l" fontAlgn="b"/>
                      <a:r>
                        <a:rPr lang="pt-BR" sz="900" b="0" i="0" u="none" strike="noStrike">
                          <a:solidFill>
                            <a:srgbClr val="000000"/>
                          </a:solidFill>
                          <a:effectLst/>
                          <a:latin typeface="Arial" panose="020B0604020202020204" pitchFamily="34" charset="0"/>
                        </a:rPr>
                        <a:t>[HR-SI] 220kV Pehlin - Divaca [OPP] [HR] / N-1 Melina - Divaca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999,15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105%</a:t>
                      </a:r>
                    </a:p>
                  </a:txBody>
                  <a:tcPr marL="0" marR="0" marT="0" marB="0" anchor="b">
                    <a:lnL>
                      <a:noFill/>
                    </a:lnL>
                    <a:lnR>
                      <a:noFill/>
                    </a:lnR>
                    <a:lnT>
                      <a:noFill/>
                    </a:lnT>
                    <a:lnB>
                      <a:noFill/>
                    </a:lnB>
                  </a:tcPr>
                </a:tc>
                <a:extLst>
                  <a:ext uri="{0D108BD9-81ED-4DB2-BD59-A6C34878D82A}">
                    <a16:rowId xmlns:a16="http://schemas.microsoft.com/office/drawing/2014/main" val="2948306125"/>
                  </a:ext>
                </a:extLst>
              </a:tr>
              <a:tr h="188384">
                <a:tc>
                  <a:txBody>
                    <a:bodyPr/>
                    <a:lstStyle/>
                    <a:p>
                      <a:pPr algn="l" fontAlgn="b"/>
                      <a:r>
                        <a:rPr lang="sl-SI" sz="900" b="0" i="0" u="none" strike="noStrike">
                          <a:solidFill>
                            <a:srgbClr val="000000"/>
                          </a:solidFill>
                          <a:effectLst/>
                          <a:latin typeface="Arial" panose="020B0604020202020204" pitchFamily="34" charset="0"/>
                        </a:rPr>
                        <a:t>[CZ-D8] Hradec - Rohrsdorf 445 [OPP] [D8] / N-1 Hradec - Rohrsdorf 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13,36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tcPr>
                </a:tc>
                <a:extLst>
                  <a:ext uri="{0D108BD9-81ED-4DB2-BD59-A6C34878D82A}">
                    <a16:rowId xmlns:a16="http://schemas.microsoft.com/office/drawing/2014/main" val="3285519585"/>
                  </a:ext>
                </a:extLst>
              </a:tr>
              <a:tr h="188384">
                <a:tc>
                  <a:txBody>
                    <a:bodyPr/>
                    <a:lstStyle/>
                    <a:p>
                      <a:pPr algn="l" fontAlgn="b"/>
                      <a:r>
                        <a:rPr lang="sl-SI" sz="900" b="0" i="0" u="none" strike="noStrike">
                          <a:solidFill>
                            <a:srgbClr val="000000"/>
                          </a:solidFill>
                          <a:effectLst/>
                          <a:latin typeface="Arial" panose="020B0604020202020204" pitchFamily="34" charset="0"/>
                        </a:rPr>
                        <a:t>[D2-D2] Altheim - Sittling 219 [OPP] / N-1 Altheim - Sittling 220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2349,04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2782978689"/>
                  </a:ext>
                </a:extLst>
              </a:tr>
              <a:tr h="188384">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907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87519584"/>
                  </a:ext>
                </a:extLst>
              </a:tr>
              <a:tr h="188384">
                <a:tc>
                  <a:txBody>
                    <a:bodyPr/>
                    <a:lstStyle/>
                    <a:p>
                      <a:pPr algn="l" fontAlgn="b"/>
                      <a:r>
                        <a:rPr lang="sl-SI" sz="900" b="0" i="0" u="none" strike="noStrike">
                          <a:solidFill>
                            <a:srgbClr val="000000"/>
                          </a:solidFill>
                          <a:effectLst/>
                          <a:latin typeface="Arial" panose="020B0604020202020204" pitchFamily="34" charset="0"/>
                        </a:rPr>
                        <a:t>[RO-RO] TR Rosiori 400/220 1 [DIR] / N-1 TR Iernut 400/220 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694,06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566684089"/>
                  </a:ext>
                </a:extLst>
              </a:tr>
              <a:tr h="188384">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428,34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965402739"/>
                  </a:ext>
                </a:extLst>
              </a:tr>
              <a:tr h="188384">
                <a:tc>
                  <a:txBody>
                    <a:bodyPr/>
                    <a:lstStyle/>
                    <a:p>
                      <a:pPr algn="l" fontAlgn="b"/>
                      <a:r>
                        <a:rPr lang="sl-SI" sz="900" b="0" i="0" u="none" strike="noStrike">
                          <a:solidFill>
                            <a:srgbClr val="000000"/>
                          </a:solidFill>
                          <a:effectLst/>
                          <a:latin typeface="Arial" panose="020B0604020202020204" pitchFamily="34" charset="0"/>
                        </a:rPr>
                        <a:t>[NL-D2] Meeden-Diele  380 Z [OPP] [NL] / N-1 COBRA HVDC</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551,88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1847152543"/>
                  </a:ext>
                </a:extLst>
              </a:tr>
              <a:tr h="188384">
                <a:tc>
                  <a:txBody>
                    <a:bodyPr/>
                    <a:lstStyle/>
                    <a:p>
                      <a:pPr algn="l" fontAlgn="b"/>
                      <a:r>
                        <a:rPr lang="sl-SI" sz="900" b="0" i="0" u="none" strike="noStrike">
                          <a:solidFill>
                            <a:srgbClr val="000000"/>
                          </a:solidFill>
                          <a:effectLst/>
                          <a:latin typeface="Arial" panose="020B0604020202020204" pitchFamily="34" charset="0"/>
                        </a:rPr>
                        <a:t>[BE-BE] Lixhe - Gramme 380.11 [OPP] / N-1 Y-Andre Dumont (-Gramme - Van Eyck) 380.12</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190,8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213564680"/>
                  </a:ext>
                </a:extLst>
              </a:tr>
              <a:tr h="188384">
                <a:tc>
                  <a:txBody>
                    <a:bodyPr/>
                    <a:lstStyle/>
                    <a:p>
                      <a:pPr algn="l" fontAlgn="b"/>
                      <a:r>
                        <a:rPr lang="de-DE" sz="900" b="0" i="0" u="none" strike="noStrike">
                          <a:solidFill>
                            <a:srgbClr val="000000"/>
                          </a:solidFill>
                          <a:effectLst/>
                          <a:latin typeface="Arial" panose="020B0604020202020204" pitchFamily="34" charset="0"/>
                        </a:rPr>
                        <a:t>[D7-D7] Buerstadt - Lambsheim BUERST W [DIR] / N-1 Rheinau - Hoheneck KUGELB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1415,41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3228568414"/>
                  </a:ext>
                </a:extLst>
              </a:tr>
              <a:tr h="188384">
                <a:tc>
                  <a:txBody>
                    <a:bodyPr/>
                    <a:lstStyle/>
                    <a:p>
                      <a:pPr algn="l" fontAlgn="b"/>
                      <a:r>
                        <a:rPr lang="en-US" sz="900" b="0" i="0" u="none" strike="noStrike">
                          <a:solidFill>
                            <a:srgbClr val="000000"/>
                          </a:solidFill>
                          <a:effectLst/>
                          <a:latin typeface="Arial" panose="020B0604020202020204" pitchFamily="34" charset="0"/>
                        </a:rPr>
                        <a:t>[BE-BE] PST Van Eyck 2 [OPP] [BE] / N-1 Achene - Gramme 380.10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330,4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971576714"/>
                  </a:ext>
                </a:extLst>
              </a:tr>
              <a:tr h="188384">
                <a:tc>
                  <a:txBody>
                    <a:bodyPr/>
                    <a:lstStyle/>
                    <a:p>
                      <a:pPr algn="l" fontAlgn="b"/>
                      <a:r>
                        <a:rPr lang="sl-SI" sz="900" b="0" i="0" u="none" strike="noStrike">
                          <a:solidFill>
                            <a:srgbClr val="000000"/>
                          </a:solidFill>
                          <a:effectLst/>
                          <a:latin typeface="Arial" panose="020B0604020202020204" pitchFamily="34" charset="0"/>
                        </a:rPr>
                        <a:t>[AT-AT] Lienz 2 - Lienz 1 LIRHU42 [OPP] / N-1 Tauern - Tauern TARHU41</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2058,41</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0%</a:t>
                      </a:r>
                    </a:p>
                  </a:txBody>
                  <a:tcPr marL="0" marR="0" marT="0" marB="0" anchor="b">
                    <a:lnL>
                      <a:noFill/>
                    </a:lnL>
                    <a:lnR>
                      <a:noFill/>
                    </a:lnR>
                    <a:lnT>
                      <a:noFill/>
                    </a:lnT>
                    <a:lnB>
                      <a:noFill/>
                    </a:lnB>
                  </a:tcPr>
                </a:tc>
                <a:extLst>
                  <a:ext uri="{0D108BD9-81ED-4DB2-BD59-A6C34878D82A}">
                    <a16:rowId xmlns:a16="http://schemas.microsoft.com/office/drawing/2014/main" val="1639803829"/>
                  </a:ext>
                </a:extLst>
              </a:tr>
            </a:tbl>
          </a:graphicData>
        </a:graphic>
      </p:graphicFrame>
    </p:spTree>
    <p:extLst>
      <p:ext uri="{BB962C8B-B14F-4D97-AF65-F5344CB8AC3E}">
        <p14:creationId xmlns:p14="http://schemas.microsoft.com/office/powerpoint/2010/main" val="31609137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20319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A90C7F9-81E3-BBC2-EC21-E2FD07147848}"/>
              </a:ext>
            </a:extLst>
          </p:cNvPr>
          <p:cNvGraphicFramePr>
            <a:graphicFrameLocks noGrp="1"/>
          </p:cNvGraphicFramePr>
          <p:nvPr/>
        </p:nvGraphicFramePr>
        <p:xfrm>
          <a:off x="867569" y="1716881"/>
          <a:ext cx="8343900" cy="3076575"/>
        </p:xfrm>
        <a:graphic>
          <a:graphicData uri="http://schemas.openxmlformats.org/drawingml/2006/table">
            <a:tbl>
              <a:tblPr/>
              <a:tblGrid>
                <a:gridCol w="6499927">
                  <a:extLst>
                    <a:ext uri="{9D8B030D-6E8A-4147-A177-3AD203B41FA5}">
                      <a16:colId xmlns:a16="http://schemas.microsoft.com/office/drawing/2014/main" val="3700513226"/>
                    </a:ext>
                  </a:extLst>
                </a:gridCol>
                <a:gridCol w="1361557">
                  <a:extLst>
                    <a:ext uri="{9D8B030D-6E8A-4147-A177-3AD203B41FA5}">
                      <a16:colId xmlns:a16="http://schemas.microsoft.com/office/drawing/2014/main" val="979927722"/>
                    </a:ext>
                  </a:extLst>
                </a:gridCol>
                <a:gridCol w="482416">
                  <a:extLst>
                    <a:ext uri="{9D8B030D-6E8A-4147-A177-3AD203B41FA5}">
                      <a16:colId xmlns:a16="http://schemas.microsoft.com/office/drawing/2014/main" val="4169904006"/>
                    </a:ext>
                  </a:extLst>
                </a:gridCol>
              </a:tblGrid>
              <a:tr h="161925">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2168794"/>
                  </a:ext>
                </a:extLst>
              </a:tr>
              <a:tr h="161925">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599,31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0220975"/>
                  </a:ext>
                </a:extLst>
              </a:tr>
              <a:tr h="161925">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29,88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736212352"/>
                  </a:ext>
                </a:extLst>
              </a:tr>
              <a:tr h="161925">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232,8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718419114"/>
                  </a:ext>
                </a:extLst>
              </a:tr>
              <a:tr h="16192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842,55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105036178"/>
                  </a:ext>
                </a:extLst>
              </a:tr>
              <a:tr h="161925">
                <a:tc>
                  <a:txBody>
                    <a:bodyPr/>
                    <a:lstStyle/>
                    <a:p>
                      <a:pPr algn="l" fontAlgn="b"/>
                      <a:r>
                        <a:rPr lang="sl-SI" sz="1000" b="0" i="0" u="none" strike="noStrike">
                          <a:solidFill>
                            <a:srgbClr val="000000"/>
                          </a:solidFill>
                          <a:effectLst/>
                          <a:latin typeface="Arial" panose="020B0604020202020204" pitchFamily="34" charset="0"/>
                        </a:rPr>
                        <a:t>[D8-PL] Mikulowa PST3 [OPP] [PL] / N-1 Hagenwerder - Mikulowa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180,73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549836940"/>
                  </a:ext>
                </a:extLst>
              </a:tr>
              <a:tr h="161925">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1872,2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4064956"/>
                  </a:ext>
                </a:extLst>
              </a:tr>
              <a:tr h="161925">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00163691"/>
                  </a:ext>
                </a:extLst>
              </a:tr>
              <a:tr h="161925">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111,23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268438478"/>
                  </a:ext>
                </a:extLst>
              </a:tr>
              <a:tr h="161925">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1872,2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682277125"/>
                  </a:ext>
                </a:extLst>
              </a:tr>
              <a:tr h="161925">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522,74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195543693"/>
                  </a:ext>
                </a:extLst>
              </a:tr>
              <a:tr h="161925">
                <a:tc>
                  <a:txBody>
                    <a:bodyPr/>
                    <a:lstStyle/>
                    <a:p>
                      <a:pPr algn="l" fontAlgn="b"/>
                      <a:r>
                        <a:rPr lang="sl-SI" sz="1000" b="0" i="0" u="none" strike="noStrike">
                          <a:solidFill>
                            <a:srgbClr val="000000"/>
                          </a:solidFill>
                          <a:effectLst/>
                          <a:latin typeface="Arial" panose="020B0604020202020204" pitchFamily="34" charset="0"/>
                        </a:rPr>
                        <a:t>[D8-PL] Mikulowa PST3 [OPP] [PL] / N-1 Hagenwerder - Mikulowa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442,73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356688599"/>
                  </a:ext>
                </a:extLst>
              </a:tr>
              <a:tr h="161925">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2042,32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7792166"/>
                  </a:ext>
                </a:extLst>
              </a:tr>
              <a:tr h="161925">
                <a:tc>
                  <a:txBody>
                    <a:bodyPr/>
                    <a:lstStyle/>
                    <a:p>
                      <a:pPr algn="l" fontAlgn="b"/>
                      <a:r>
                        <a:rPr lang="sl-SI" sz="1000" b="0" i="0" u="none" strike="noStrike">
                          <a:solidFill>
                            <a:srgbClr val="000000"/>
                          </a:solidFill>
                          <a:effectLst/>
                          <a:latin typeface="Arial" panose="020B0604020202020204" pitchFamily="34" charset="0"/>
                        </a:rPr>
                        <a:t>[CZ-D8] Hradec - Rohrsdorf 446 [OPP] [D8] / N-1 Hradec - Rohrsdorf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165,23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0723415"/>
                  </a:ext>
                </a:extLst>
              </a:tr>
              <a:tr h="161925">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2042,32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92871247"/>
                  </a:ext>
                </a:extLst>
              </a:tr>
              <a:tr h="161925">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270,87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848630791"/>
                  </a:ext>
                </a:extLst>
              </a:tr>
              <a:tr h="161925">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515,33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3497344668"/>
                  </a:ext>
                </a:extLst>
              </a:tr>
              <a:tr h="161925">
                <a:tc>
                  <a:txBody>
                    <a:bodyPr/>
                    <a:lstStyle/>
                    <a:p>
                      <a:pPr algn="l" fontAlgn="b"/>
                      <a:r>
                        <a:rPr lang="sl-SI" sz="1000" b="0" i="0" u="none" strike="noStrike">
                          <a:solidFill>
                            <a:srgbClr val="000000"/>
                          </a:solidFill>
                          <a:effectLst/>
                          <a:latin typeface="Arial" panose="020B0604020202020204" pitchFamily="34" charset="0"/>
                        </a:rPr>
                        <a:t>[D8-PL] Mikulowa PST1 [OPP] [PL] / N-1 Hagenwerder - Mikulowa 1</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371,12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19374616"/>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7633,91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4067%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821629722"/>
                  </a:ext>
                </a:extLst>
              </a:tr>
            </a:tbl>
          </a:graphicData>
        </a:graphic>
      </p:graphicFrame>
    </p:spTree>
    <p:extLst>
      <p:ext uri="{BB962C8B-B14F-4D97-AF65-F5344CB8AC3E}">
        <p14:creationId xmlns:p14="http://schemas.microsoft.com/office/powerpoint/2010/main" val="50506319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20320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627FE95-C14C-142F-AAA1-1D4DAC227300}"/>
              </a:ext>
            </a:extLst>
          </p:cNvPr>
          <p:cNvGraphicFramePr>
            <a:graphicFrameLocks noGrp="1"/>
          </p:cNvGraphicFramePr>
          <p:nvPr>
            <p:extLst>
              <p:ext uri="{D42A27DB-BD31-4B8C-83A1-F6EECF244321}">
                <p14:modId xmlns:p14="http://schemas.microsoft.com/office/powerpoint/2010/main" val="3076514507"/>
              </p:ext>
            </p:extLst>
          </p:nvPr>
        </p:nvGraphicFramePr>
        <p:xfrm>
          <a:off x="635000" y="1079490"/>
          <a:ext cx="8439843" cy="5697890"/>
        </p:xfrm>
        <a:graphic>
          <a:graphicData uri="http://schemas.openxmlformats.org/drawingml/2006/table">
            <a:tbl>
              <a:tblPr/>
              <a:tblGrid>
                <a:gridCol w="6605370">
                  <a:extLst>
                    <a:ext uri="{9D8B030D-6E8A-4147-A177-3AD203B41FA5}">
                      <a16:colId xmlns:a16="http://schemas.microsoft.com/office/drawing/2014/main" val="3675457948"/>
                    </a:ext>
                  </a:extLst>
                </a:gridCol>
                <a:gridCol w="1354542">
                  <a:extLst>
                    <a:ext uri="{9D8B030D-6E8A-4147-A177-3AD203B41FA5}">
                      <a16:colId xmlns:a16="http://schemas.microsoft.com/office/drawing/2014/main" val="4113218154"/>
                    </a:ext>
                  </a:extLst>
                </a:gridCol>
                <a:gridCol w="479931">
                  <a:extLst>
                    <a:ext uri="{9D8B030D-6E8A-4147-A177-3AD203B41FA5}">
                      <a16:colId xmlns:a16="http://schemas.microsoft.com/office/drawing/2014/main" val="1307304601"/>
                    </a:ext>
                  </a:extLst>
                </a:gridCol>
              </a:tblGrid>
              <a:tr h="167585">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389538872"/>
                  </a:ext>
                </a:extLst>
              </a:tr>
              <a:tr h="167585">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1668,49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20455747"/>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309,54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65318437"/>
                  </a:ext>
                </a:extLst>
              </a:tr>
              <a:tr h="167585">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1668,49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673958629"/>
                  </a:ext>
                </a:extLst>
              </a:tr>
              <a:tr h="1675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380,75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4165895767"/>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427,97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61315503"/>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PST3 [OPP] [PL] / N-1 Hagenwerder - Mikulowa 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236,64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682203659"/>
                  </a:ext>
                </a:extLst>
              </a:tr>
              <a:tr h="167585">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1280,14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58721561"/>
                  </a:ext>
                </a:extLst>
              </a:tr>
              <a:tr h="1675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1280,14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712824"/>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1108,8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3250633"/>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799149282"/>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PST3 [OPP] [PL] / N-1 Hagenwerder - Mikulowa 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130,88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915308541"/>
                  </a:ext>
                </a:extLst>
              </a:tr>
              <a:tr h="167585">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1581,78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20288758"/>
                  </a:ext>
                </a:extLst>
              </a:tr>
              <a:tr h="1675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1581,78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77792172"/>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Gronau - Gronau TR 441 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455,22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182034210"/>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308,64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822798056"/>
                  </a:ext>
                </a:extLst>
              </a:tr>
              <a:tr h="167585">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1347,89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27991683"/>
                  </a:ext>
                </a:extLst>
              </a:tr>
              <a:tr h="1675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1347,89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82820141"/>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866,3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13582487"/>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750,98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472800697"/>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66,99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959422078"/>
                  </a:ext>
                </a:extLst>
              </a:tr>
              <a:tr h="167585">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1523,49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81894457"/>
                  </a:ext>
                </a:extLst>
              </a:tr>
              <a:tr h="1675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1523,49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6745545"/>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465,22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0630366"/>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268,86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61446330"/>
                  </a:ext>
                </a:extLst>
              </a:tr>
              <a:tr h="167585">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1527,24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9997069"/>
                  </a:ext>
                </a:extLst>
              </a:tr>
              <a:tr h="1675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1527,24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71326159"/>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473,35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2979230"/>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280,38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2470004018"/>
                  </a:ext>
                </a:extLst>
              </a:tr>
              <a:tr h="167585">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1075,04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86773600"/>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764,69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50538699"/>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COBRA HVDC</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1075,04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869154806"/>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791,44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16829218"/>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14,57</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803853897"/>
                  </a:ext>
                </a:extLst>
              </a:tr>
            </a:tbl>
          </a:graphicData>
        </a:graphic>
      </p:graphicFrame>
    </p:spTree>
    <p:extLst>
      <p:ext uri="{BB962C8B-B14F-4D97-AF65-F5344CB8AC3E}">
        <p14:creationId xmlns:p14="http://schemas.microsoft.com/office/powerpoint/2010/main" val="285853874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20320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A77544B-47B5-F559-448F-F219EE6390D2}"/>
              </a:ext>
            </a:extLst>
          </p:cNvPr>
          <p:cNvGraphicFramePr>
            <a:graphicFrameLocks noGrp="1"/>
          </p:cNvGraphicFramePr>
          <p:nvPr>
            <p:extLst>
              <p:ext uri="{D42A27DB-BD31-4B8C-83A1-F6EECF244321}">
                <p14:modId xmlns:p14="http://schemas.microsoft.com/office/powerpoint/2010/main" val="906509553"/>
              </p:ext>
            </p:extLst>
          </p:nvPr>
        </p:nvGraphicFramePr>
        <p:xfrm>
          <a:off x="461042" y="1079492"/>
          <a:ext cx="9143999" cy="5697890"/>
        </p:xfrm>
        <a:graphic>
          <a:graphicData uri="http://schemas.openxmlformats.org/drawingml/2006/table">
            <a:tbl>
              <a:tblPr/>
              <a:tblGrid>
                <a:gridCol w="7156471">
                  <a:extLst>
                    <a:ext uri="{9D8B030D-6E8A-4147-A177-3AD203B41FA5}">
                      <a16:colId xmlns:a16="http://schemas.microsoft.com/office/drawing/2014/main" val="4032243666"/>
                    </a:ext>
                  </a:extLst>
                </a:gridCol>
                <a:gridCol w="1467556">
                  <a:extLst>
                    <a:ext uri="{9D8B030D-6E8A-4147-A177-3AD203B41FA5}">
                      <a16:colId xmlns:a16="http://schemas.microsoft.com/office/drawing/2014/main" val="878100067"/>
                    </a:ext>
                  </a:extLst>
                </a:gridCol>
                <a:gridCol w="519972">
                  <a:extLst>
                    <a:ext uri="{9D8B030D-6E8A-4147-A177-3AD203B41FA5}">
                      <a16:colId xmlns:a16="http://schemas.microsoft.com/office/drawing/2014/main" val="3938403809"/>
                    </a:ext>
                  </a:extLst>
                </a:gridCol>
              </a:tblGrid>
              <a:tr h="167585">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1157,77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0526753"/>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506,92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73744074"/>
                  </a:ext>
                </a:extLst>
              </a:tr>
              <a:tr h="167585">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240,09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479847795"/>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625,61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960505540"/>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49,88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796094537"/>
                  </a:ext>
                </a:extLst>
              </a:tr>
              <a:tr h="167585">
                <a:tc>
                  <a:txBody>
                    <a:bodyPr/>
                    <a:lstStyle/>
                    <a:p>
                      <a:pPr algn="l" fontAlgn="b"/>
                      <a:r>
                        <a:rPr lang="de-DE" sz="800" b="0" i="0" u="none" strike="noStrike">
                          <a:solidFill>
                            <a:srgbClr val="000000"/>
                          </a:solidFill>
                          <a:effectLst/>
                          <a:latin typeface="Arial" panose="020B0604020202020204" pitchFamily="34" charset="0"/>
                        </a:rPr>
                        <a:t>[D7-D7] Mengede - Y Huellen WESTFL W [DIR] / N-1 Escherbruch - Mengede RECKLI 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1157,77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998080249"/>
                  </a:ext>
                </a:extLst>
              </a:tr>
              <a:tr h="167585">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1024,93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56686206"/>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639,24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65930568"/>
                  </a:ext>
                </a:extLst>
              </a:tr>
              <a:tr h="167585">
                <a:tc>
                  <a:txBody>
                    <a:bodyPr/>
                    <a:lstStyle/>
                    <a:p>
                      <a:pPr algn="l" fontAlgn="b"/>
                      <a:r>
                        <a:rPr lang="de-DE" sz="800" b="0" i="0" u="none" strike="noStrike">
                          <a:solidFill>
                            <a:srgbClr val="000000"/>
                          </a:solidFill>
                          <a:effectLst/>
                          <a:latin typeface="Arial" panose="020B0604020202020204" pitchFamily="34" charset="0"/>
                        </a:rPr>
                        <a:t>[D7-D7] Mengede - Y Huellen WESTFL W [DIR] / N-1 Escherbruch - Mengede RECKLI 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1007,95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677821232"/>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Y Pfungstadt RIED W [OPP] / N-1 Bacharach - Buerstadt - Waldlaubersheim WONNEG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1024,93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303883741"/>
                  </a:ext>
                </a:extLst>
              </a:tr>
              <a:tr h="167585">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1263,08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45627955"/>
                  </a:ext>
                </a:extLst>
              </a:tr>
              <a:tr h="167585">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344,18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99907558"/>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193,81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734964349"/>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Y Pfungstadt RIED W [OPP] / N-1 Bacharach - Buerstadt - Waldlaubersheim WONNEG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1263,08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071031684"/>
                  </a:ext>
                </a:extLst>
              </a:tr>
              <a:tr h="167585">
                <a:tc>
                  <a:txBody>
                    <a:bodyPr/>
                    <a:lstStyle/>
                    <a:p>
                      <a:pPr algn="l" fontAlgn="b"/>
                      <a:r>
                        <a:rPr lang="sl-SI" sz="800" b="0" i="0" u="none" strike="noStrike">
                          <a:solidFill>
                            <a:srgbClr val="000000"/>
                          </a:solidFill>
                          <a:effectLst/>
                          <a:latin typeface="Arial" panose="020B0604020202020204" pitchFamily="34" charset="0"/>
                        </a:rPr>
                        <a:t>[D7-D7] Mengede - Y Huellen WESTFL W [DIR] / N-1 Gronau - Hanekenfaehr GRONAU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789,24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128890466"/>
                  </a:ext>
                </a:extLst>
              </a:tr>
              <a:tr h="167585">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1579,15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63816957"/>
                  </a:ext>
                </a:extLst>
              </a:tr>
              <a:tr h="167585">
                <a:tc>
                  <a:txBody>
                    <a:bodyPr/>
                    <a:lstStyle/>
                    <a:p>
                      <a:pPr algn="l" fontAlgn="b"/>
                      <a:r>
                        <a:rPr lang="de-DE" sz="800" b="0" i="0" u="none" strike="noStrike">
                          <a:solidFill>
                            <a:srgbClr val="000000"/>
                          </a:solidFill>
                          <a:effectLst/>
                          <a:latin typeface="Arial" panose="020B0604020202020204" pitchFamily="34" charset="0"/>
                        </a:rPr>
                        <a:t>[D2-D2] Altheim - Simbach 233/230 [DIR] / N-1 St. Peter - Altheim_Simbach 234_230</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1579,15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16414"/>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1449,4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2453062738"/>
                  </a:ext>
                </a:extLst>
              </a:tr>
              <a:tr h="167585">
                <a:tc>
                  <a:txBody>
                    <a:bodyPr/>
                    <a:lstStyle/>
                    <a:p>
                      <a:pPr algn="l" fontAlgn="b"/>
                      <a:r>
                        <a:rPr lang="sl-SI" sz="800" b="0" i="0" u="none" strike="noStrike">
                          <a:solidFill>
                            <a:srgbClr val="000000"/>
                          </a:solidFill>
                          <a:effectLst/>
                          <a:latin typeface="Arial" panose="020B0604020202020204" pitchFamily="34" charset="0"/>
                        </a:rPr>
                        <a:t>[D7-D7] Mengede - Y Huellen WESTFL W [DIR] / N-1 Gronau - Hanekenfaehr GRONAU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3778236713"/>
                  </a:ext>
                </a:extLst>
              </a:tr>
              <a:tr h="167585">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1722,27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59766494"/>
                  </a:ext>
                </a:extLst>
              </a:tr>
              <a:tr h="1675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1517,04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4797193"/>
                  </a:ext>
                </a:extLst>
              </a:tr>
              <a:tr h="167585">
                <a:tc>
                  <a:txBody>
                    <a:bodyPr/>
                    <a:lstStyle/>
                    <a:p>
                      <a:pPr algn="l" fontAlgn="b"/>
                      <a:r>
                        <a:rPr lang="sl-SI" sz="800" b="0" i="0" u="none" strike="noStrike">
                          <a:solidFill>
                            <a:srgbClr val="000000"/>
                          </a:solidFill>
                          <a:effectLst/>
                          <a:latin typeface="Arial" panose="020B0604020202020204" pitchFamily="34" charset="0"/>
                        </a:rPr>
                        <a:t>[NL-D2] Meeden-Diele  380 Z [OPP] [NL] / N-1 Gronau - Gronau TR 441 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214,32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8985567"/>
                  </a:ext>
                </a:extLst>
              </a:tr>
              <a:tr h="1675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189,05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2252104994"/>
                  </a:ext>
                </a:extLst>
              </a:tr>
              <a:tr h="167585">
                <a:tc>
                  <a:txBody>
                    <a:bodyPr/>
                    <a:lstStyle/>
                    <a:p>
                      <a:pPr algn="l" fontAlgn="b"/>
                      <a:r>
                        <a:rPr lang="sl-SI" sz="800" b="0" i="0" u="none" strike="noStrike">
                          <a:solidFill>
                            <a:srgbClr val="000000"/>
                          </a:solidFill>
                          <a:effectLst/>
                          <a:latin typeface="Arial" panose="020B0604020202020204" pitchFamily="34" charset="0"/>
                        </a:rPr>
                        <a:t>[RO-RS]  Portile de Fier - Djerdap [DIR] [RO] / N-1 Resita - Timisoara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extLst>
                  <a:ext uri="{0D108BD9-81ED-4DB2-BD59-A6C34878D82A}">
                    <a16:rowId xmlns:a16="http://schemas.microsoft.com/office/drawing/2014/main" val="2005030524"/>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1722,27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780355485"/>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115849438"/>
                  </a:ext>
                </a:extLst>
              </a:tr>
              <a:tr h="167585">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1856,17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0459123"/>
                  </a:ext>
                </a:extLst>
              </a:tr>
              <a:tr h="167585">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Gronau TR 441 E</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242,91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37310734"/>
                  </a:ext>
                </a:extLst>
              </a:tr>
              <a:tr h="167585">
                <a:tc>
                  <a:txBody>
                    <a:bodyPr/>
                    <a:lstStyle/>
                    <a:p>
                      <a:pPr algn="l" fontAlgn="b"/>
                      <a:r>
                        <a:rPr lang="sl-SI" sz="800" b="0" i="0" u="none" strike="noStrike">
                          <a:solidFill>
                            <a:srgbClr val="000000"/>
                          </a:solidFill>
                          <a:effectLst/>
                          <a:latin typeface="Arial" panose="020B0604020202020204" pitchFamily="34" charset="0"/>
                        </a:rPr>
                        <a:t>[SI-AT] 220 kV Podlog - Obersielach [OPP] [SI] / N-1 Maribor-Kainachtal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205,39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677351888"/>
                  </a:ext>
                </a:extLst>
              </a:tr>
              <a:tr h="1675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1840,87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00874031"/>
                  </a:ext>
                </a:extLst>
              </a:tr>
              <a:tr h="1675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737930727"/>
                  </a:ext>
                </a:extLst>
              </a:tr>
              <a:tr h="167585">
                <a:tc>
                  <a:txBody>
                    <a:bodyPr/>
                    <a:lstStyle/>
                    <a:p>
                      <a:pPr algn="l" fontAlgn="b"/>
                      <a:r>
                        <a:rPr lang="sl-SI" sz="800" b="0" i="0" u="none" strike="noStrike">
                          <a:solidFill>
                            <a:srgbClr val="000000"/>
                          </a:solidFill>
                          <a:effectLst/>
                          <a:latin typeface="Arial" panose="020B0604020202020204" pitchFamily="34" charset="0"/>
                        </a:rPr>
                        <a:t>[RO-RS]  Portile de Fier - Djerdap [DIR] [RO] / N-1 Resita - Timisoara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37,67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209323225"/>
                  </a:ext>
                </a:extLst>
              </a:tr>
              <a:tr h="167585">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1856,17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2715119082"/>
                  </a:ext>
                </a:extLst>
              </a:tr>
              <a:tr h="167585">
                <a:tc>
                  <a:txBody>
                    <a:bodyPr/>
                    <a:lstStyle/>
                    <a:p>
                      <a:pPr algn="l" fontAlgn="b"/>
                      <a:r>
                        <a:rPr lang="sl-SI" sz="800" b="0" i="0" u="none" strike="noStrike">
                          <a:solidFill>
                            <a:srgbClr val="000000"/>
                          </a:solidFill>
                          <a:effectLst/>
                          <a:latin typeface="Arial" panose="020B0604020202020204" pitchFamily="34" charset="0"/>
                        </a:rPr>
                        <a:t>[D8-PL] Mikulowa PST1 [OPP] [PL] / N-1 Hagenwerder - Mikulowa 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409,5</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427681158"/>
                  </a:ext>
                </a:extLst>
              </a:tr>
            </a:tbl>
          </a:graphicData>
        </a:graphic>
      </p:graphicFrame>
    </p:spTree>
    <p:extLst>
      <p:ext uri="{BB962C8B-B14F-4D97-AF65-F5344CB8AC3E}">
        <p14:creationId xmlns:p14="http://schemas.microsoft.com/office/powerpoint/2010/main" val="6369605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20320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80B30D98-1B3F-C3D7-6CE5-3B206CA0E508}"/>
              </a:ext>
            </a:extLst>
          </p:cNvPr>
          <p:cNvGraphicFramePr>
            <a:graphicFrameLocks noGrp="1"/>
          </p:cNvGraphicFramePr>
          <p:nvPr>
            <p:extLst>
              <p:ext uri="{D42A27DB-BD31-4B8C-83A1-F6EECF244321}">
                <p14:modId xmlns:p14="http://schemas.microsoft.com/office/powerpoint/2010/main" val="1257024865"/>
              </p:ext>
            </p:extLst>
          </p:nvPr>
        </p:nvGraphicFramePr>
        <p:xfrm>
          <a:off x="568618" y="1079496"/>
          <a:ext cx="9021055" cy="5697861"/>
        </p:xfrm>
        <a:graphic>
          <a:graphicData uri="http://schemas.openxmlformats.org/drawingml/2006/table">
            <a:tbl>
              <a:tblPr/>
              <a:tblGrid>
                <a:gridCol w="7060252">
                  <a:extLst>
                    <a:ext uri="{9D8B030D-6E8A-4147-A177-3AD203B41FA5}">
                      <a16:colId xmlns:a16="http://schemas.microsoft.com/office/drawing/2014/main" val="2525539460"/>
                    </a:ext>
                  </a:extLst>
                </a:gridCol>
                <a:gridCol w="1447822">
                  <a:extLst>
                    <a:ext uri="{9D8B030D-6E8A-4147-A177-3AD203B41FA5}">
                      <a16:colId xmlns:a16="http://schemas.microsoft.com/office/drawing/2014/main" val="408358715"/>
                    </a:ext>
                  </a:extLst>
                </a:gridCol>
                <a:gridCol w="512981">
                  <a:extLst>
                    <a:ext uri="{9D8B030D-6E8A-4147-A177-3AD203B41FA5}">
                      <a16:colId xmlns:a16="http://schemas.microsoft.com/office/drawing/2014/main" val="3730360112"/>
                    </a:ext>
                  </a:extLst>
                </a:gridCol>
              </a:tblGrid>
              <a:tr h="146099">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2272,58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26750668"/>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1160,15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62058606"/>
                  </a:ext>
                </a:extLst>
              </a:tr>
              <a:tr h="146099">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110,65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068522843"/>
                  </a:ext>
                </a:extLst>
              </a:tr>
              <a:tr h="146099">
                <a:tc>
                  <a:txBody>
                    <a:bodyPr/>
                    <a:lstStyle/>
                    <a:p>
                      <a:pPr algn="l" fontAlgn="b"/>
                      <a:r>
                        <a:rPr lang="sl-SI" sz="700" b="0" i="0" u="none" strike="noStrike">
                          <a:solidFill>
                            <a:srgbClr val="000000"/>
                          </a:solidFill>
                          <a:effectLst/>
                          <a:latin typeface="Arial" panose="020B0604020202020204" pitchFamily="34" charset="0"/>
                        </a:rPr>
                        <a:t>[AT-D7] Westtirol - Leupolz FUESSN O [OPP] [D7] / N-1 Dellmensingen - Obermooweiler gn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2272,58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6020297"/>
                  </a:ext>
                </a:extLst>
              </a:tr>
              <a:tr h="146099">
                <a:tc>
                  <a:txBody>
                    <a:bodyPr/>
                    <a:lstStyle/>
                    <a:p>
                      <a:pPr algn="l" fontAlgn="b"/>
                      <a:r>
                        <a:rPr lang="de-DE" sz="700" b="0" i="0" u="none" strike="noStrike">
                          <a:solidFill>
                            <a:srgbClr val="000000"/>
                          </a:solidFill>
                          <a:effectLst/>
                          <a:latin typeface="Arial" panose="020B0604020202020204" pitchFamily="34" charset="0"/>
                        </a:rPr>
                        <a:t>[D7-D7] Mengede - Y Huellen WESTFL W [DIR] / N-1 Escherbruch - Mengede RECKLI 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240,45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346369545"/>
                  </a:ext>
                </a:extLst>
              </a:tr>
              <a:tr h="146099">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1424,16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9912966"/>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1155,09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55365866"/>
                  </a:ext>
                </a:extLst>
              </a:tr>
              <a:tr h="146099">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258,57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283386005"/>
                  </a:ext>
                </a:extLst>
              </a:tr>
              <a:tr h="146099">
                <a:tc>
                  <a:txBody>
                    <a:bodyPr/>
                    <a:lstStyle/>
                    <a:p>
                      <a:pPr algn="l" fontAlgn="b"/>
                      <a:r>
                        <a:rPr lang="sl-SI" sz="700" b="0" i="0" u="none" strike="noStrike">
                          <a:solidFill>
                            <a:srgbClr val="000000"/>
                          </a:solidFill>
                          <a:effectLst/>
                          <a:latin typeface="Arial" panose="020B0604020202020204" pitchFamily="34" charset="0"/>
                        </a:rPr>
                        <a:t>[AT-D7] Westtirol - Leupolz FUESSN O [OPP] [D7] / N-1 Dellmensingen - Obermooweiler gn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1424,16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06395495"/>
                  </a:ext>
                </a:extLst>
              </a:tr>
              <a:tr h="146099">
                <a:tc>
                  <a:txBody>
                    <a:bodyPr/>
                    <a:lstStyle/>
                    <a:p>
                      <a:pPr algn="l" fontAlgn="b"/>
                      <a:r>
                        <a:rPr lang="de-DE" sz="700" b="0" i="0" u="none" strike="noStrike">
                          <a:solidFill>
                            <a:srgbClr val="000000"/>
                          </a:solidFill>
                          <a:effectLst/>
                          <a:latin typeface="Arial" panose="020B0604020202020204" pitchFamily="34" charset="0"/>
                        </a:rPr>
                        <a:t>[D7-D7] Mengede - Y Huellen WESTFL W [DIR] / N-1 Escherbruch - Mengede RECKLI 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340,98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489752830"/>
                  </a:ext>
                </a:extLst>
              </a:tr>
              <a:tr h="146099">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889,41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1037168"/>
                  </a:ext>
                </a:extLst>
              </a:tr>
              <a:tr h="146099">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57649560"/>
                  </a:ext>
                </a:extLst>
              </a:tr>
              <a:tr h="146099">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16,25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3976286311"/>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789,34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120284003"/>
                  </a:ext>
                </a:extLst>
              </a:tr>
              <a:tr h="146099">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2496675974"/>
                  </a:ext>
                </a:extLst>
              </a:tr>
              <a:tr h="146099">
                <a:tc>
                  <a:txBody>
                    <a:bodyPr/>
                    <a:lstStyle/>
                    <a:p>
                      <a:pPr algn="l" fontAlgn="b"/>
                      <a:r>
                        <a:rPr lang="sl-SI" sz="700" b="0" i="0" u="none" strike="noStrike">
                          <a:solidFill>
                            <a:srgbClr val="000000"/>
                          </a:solidFill>
                          <a:effectLst/>
                          <a:latin typeface="Arial" panose="020B0604020202020204" pitchFamily="34" charset="0"/>
                        </a:rPr>
                        <a:t>[PL-PL] Krosno Iskrzynia - Tarnow [OPP] / N-1 Nosovice - Varin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184,38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1435743101"/>
                  </a:ext>
                </a:extLst>
              </a:tr>
              <a:tr h="146099">
                <a:tc>
                  <a:txBody>
                    <a:bodyPr/>
                    <a:lstStyle/>
                    <a:p>
                      <a:pPr algn="l" fontAlgn="b"/>
                      <a:r>
                        <a:rPr lang="de-DE" sz="700" b="0" i="0" u="none" strike="noStrike">
                          <a:solidFill>
                            <a:srgbClr val="000000"/>
                          </a:solidFill>
                          <a:effectLst/>
                          <a:latin typeface="Arial" panose="020B0604020202020204" pitchFamily="34" charset="0"/>
                        </a:rPr>
                        <a:t>[D7-D7] Mengede - Y Huellen WESTFL W [DIR] / N-1 Escherbruch - Mengede RECKLI 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889,41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03210485"/>
                  </a:ext>
                </a:extLst>
              </a:tr>
              <a:tr h="146099">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61389594"/>
                  </a:ext>
                </a:extLst>
              </a:tr>
              <a:tr h="146099">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798234"/>
                  </a:ext>
                </a:extLst>
              </a:tr>
              <a:tr h="146099">
                <a:tc>
                  <a:txBody>
                    <a:bodyPr/>
                    <a:lstStyle/>
                    <a:p>
                      <a:pPr algn="l" fontAlgn="b"/>
                      <a:r>
                        <a:rPr lang="sl-SI" sz="700" b="0" i="0" u="none" strike="noStrike">
                          <a:solidFill>
                            <a:srgbClr val="000000"/>
                          </a:solidFill>
                          <a:effectLst/>
                          <a:latin typeface="Arial" panose="020B0604020202020204" pitchFamily="34" charset="0"/>
                        </a:rPr>
                        <a:t>[RO-RO] TR Rosiori 400/220 1 [DIR] / N-1 Rosiori - Gadalin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06307312"/>
                  </a:ext>
                </a:extLst>
              </a:tr>
              <a:tr h="146099">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422,07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1467092882"/>
                  </a:ext>
                </a:extLst>
              </a:tr>
              <a:tr h="146099">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412,37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2824099442"/>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30548692"/>
                  </a:ext>
                </a:extLst>
              </a:tr>
              <a:tr h="146099">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1059,94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1765981250"/>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495,33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1668476"/>
                  </a:ext>
                </a:extLst>
              </a:tr>
              <a:tr h="146099">
                <a:tc>
                  <a:txBody>
                    <a:bodyPr/>
                    <a:lstStyle/>
                    <a:p>
                      <a:pPr algn="l" fontAlgn="b"/>
                      <a:r>
                        <a:rPr lang="de-DE" sz="700" b="0" i="0" u="none" strike="noStrike">
                          <a:solidFill>
                            <a:srgbClr val="000000"/>
                          </a:solidFill>
                          <a:effectLst/>
                          <a:latin typeface="Arial" panose="020B0604020202020204" pitchFamily="34" charset="0"/>
                        </a:rPr>
                        <a:t>[D7-D7] Mengede - Y Huellen WESTFL W [DIR] / N-1 Escherbruch - Mengede RECKLI N</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195015190"/>
                  </a:ext>
                </a:extLst>
              </a:tr>
              <a:tr h="146099">
                <a:tc>
                  <a:txBody>
                    <a:bodyPr/>
                    <a:lstStyle/>
                    <a:p>
                      <a:pPr algn="l" fontAlgn="b"/>
                      <a:r>
                        <a:rPr lang="sl-SI" sz="7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1032,07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4496771"/>
                  </a:ext>
                </a:extLst>
              </a:tr>
              <a:tr h="146099">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1032,07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48994163"/>
                  </a:ext>
                </a:extLst>
              </a:tr>
              <a:tr h="146099">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507,41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663205515"/>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489,14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263162329"/>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694,15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73785512"/>
                  </a:ext>
                </a:extLst>
              </a:tr>
              <a:tr h="146099">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578,39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312287406"/>
                  </a:ext>
                </a:extLst>
              </a:tr>
              <a:tr h="146099">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501941318"/>
                  </a:ext>
                </a:extLst>
              </a:tr>
              <a:tr h="146099">
                <a:tc>
                  <a:txBody>
                    <a:bodyPr/>
                    <a:lstStyle/>
                    <a:p>
                      <a:pPr algn="l" fontAlgn="b"/>
                      <a:r>
                        <a:rPr lang="de-DE" sz="700" b="0" i="0" u="none" strike="noStrike">
                          <a:solidFill>
                            <a:srgbClr val="000000"/>
                          </a:solidFill>
                          <a:effectLst/>
                          <a:latin typeface="Arial" panose="020B0604020202020204" pitchFamily="34" charset="0"/>
                        </a:rPr>
                        <a:t>[D8-D8] Pasewalk - Vierraden 306 [DIR] / N-1 Vierraden - Neuenhagen 304</a:t>
                      </a:r>
                    </a:p>
                  </a:txBody>
                  <a:tcPr marL="7875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6072903"/>
                  </a:ext>
                </a:extLst>
              </a:tr>
              <a:tr h="146099">
                <a:tc>
                  <a:txBody>
                    <a:bodyPr/>
                    <a:lstStyle/>
                    <a:p>
                      <a:pPr algn="l" fontAlgn="b"/>
                      <a:r>
                        <a:rPr lang="sl-SI" sz="700" b="0" i="0" u="none" strike="noStrike">
                          <a:solidFill>
                            <a:srgbClr val="000000"/>
                          </a:solidFill>
                          <a:effectLst/>
                          <a:latin typeface="Arial" panose="020B0604020202020204" pitchFamily="34" charset="0"/>
                        </a:rPr>
                        <a:t>[SK-SK] V.Dur - Levice 2 [DIR] / N-1 V.Dur - Levice 1</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616,81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673209120"/>
                  </a:ext>
                </a:extLst>
              </a:tr>
              <a:tr h="146099">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135,21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999153324"/>
                  </a:ext>
                </a:extLst>
              </a:tr>
              <a:tr h="146099">
                <a:tc>
                  <a:txBody>
                    <a:bodyPr/>
                    <a:lstStyle/>
                    <a:p>
                      <a:pPr algn="l" fontAlgn="b"/>
                      <a:r>
                        <a:rPr lang="sl-SI" sz="700" b="0" i="0" u="none" strike="noStrike">
                          <a:solidFill>
                            <a:srgbClr val="000000"/>
                          </a:solidFill>
                          <a:effectLst/>
                          <a:latin typeface="Arial" panose="020B0604020202020204" pitchFamily="34" charset="0"/>
                        </a:rPr>
                        <a:t>[NL-D2] Meeden-Diele  380 Z [OPP] [NL] / N-1 COBRA HVDC</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172,16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37657409"/>
                  </a:ext>
                </a:extLst>
              </a:tr>
              <a:tr h="146099">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299,74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927434992"/>
                  </a:ext>
                </a:extLst>
              </a:tr>
              <a:tr h="146099">
                <a:tc>
                  <a:txBody>
                    <a:bodyPr/>
                    <a:lstStyle/>
                    <a:p>
                      <a:pPr algn="l" fontAlgn="b"/>
                      <a:r>
                        <a:rPr lang="sl-SI" sz="700" b="0" i="0" u="none" strike="noStrike">
                          <a:solidFill>
                            <a:srgbClr val="000000"/>
                          </a:solidFill>
                          <a:effectLst/>
                          <a:latin typeface="Arial" panose="020B0604020202020204" pitchFamily="34" charset="0"/>
                        </a:rPr>
                        <a:t>[D7-D7] Mengede - Y Huellen WESTFL W [DIR] / N-1 Hattingen  - Witten  KEMNAD S</a:t>
                      </a:r>
                    </a:p>
                  </a:txBody>
                  <a:tcPr marL="78757"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1138,2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4002699944"/>
                  </a:ext>
                </a:extLst>
              </a:tr>
            </a:tbl>
          </a:graphicData>
        </a:graphic>
      </p:graphicFrame>
    </p:spTree>
    <p:extLst>
      <p:ext uri="{BB962C8B-B14F-4D97-AF65-F5344CB8AC3E}">
        <p14:creationId xmlns:p14="http://schemas.microsoft.com/office/powerpoint/2010/main" val="17326015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20320 (part IV)</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D621CD6-641E-C031-987B-5F3C7E330B32}"/>
              </a:ext>
            </a:extLst>
          </p:cNvPr>
          <p:cNvGraphicFramePr>
            <a:graphicFrameLocks noGrp="1"/>
          </p:cNvGraphicFramePr>
          <p:nvPr>
            <p:extLst>
              <p:ext uri="{D42A27DB-BD31-4B8C-83A1-F6EECF244321}">
                <p14:modId xmlns:p14="http://schemas.microsoft.com/office/powerpoint/2010/main" val="4123586728"/>
              </p:ext>
            </p:extLst>
          </p:nvPr>
        </p:nvGraphicFramePr>
        <p:xfrm>
          <a:off x="635000" y="1079498"/>
          <a:ext cx="8475519" cy="5270496"/>
        </p:xfrm>
        <a:graphic>
          <a:graphicData uri="http://schemas.openxmlformats.org/drawingml/2006/table">
            <a:tbl>
              <a:tblPr/>
              <a:tblGrid>
                <a:gridCol w="6633291">
                  <a:extLst>
                    <a:ext uri="{9D8B030D-6E8A-4147-A177-3AD203B41FA5}">
                      <a16:colId xmlns:a16="http://schemas.microsoft.com/office/drawing/2014/main" val="1715258805"/>
                    </a:ext>
                  </a:extLst>
                </a:gridCol>
                <a:gridCol w="1360268">
                  <a:extLst>
                    <a:ext uri="{9D8B030D-6E8A-4147-A177-3AD203B41FA5}">
                      <a16:colId xmlns:a16="http://schemas.microsoft.com/office/drawing/2014/main" val="268513732"/>
                    </a:ext>
                  </a:extLst>
                </a:gridCol>
                <a:gridCol w="481960">
                  <a:extLst>
                    <a:ext uri="{9D8B030D-6E8A-4147-A177-3AD203B41FA5}">
                      <a16:colId xmlns:a16="http://schemas.microsoft.com/office/drawing/2014/main" val="92368224"/>
                    </a:ext>
                  </a:extLst>
                </a:gridCol>
              </a:tblGrid>
              <a:tr h="188232">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1497,76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9195826"/>
                  </a:ext>
                </a:extLst>
              </a:tr>
              <a:tr h="18823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1164,15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99393927"/>
                  </a:ext>
                </a:extLst>
              </a:tr>
              <a:tr h="188232">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312,99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752749182"/>
                  </a:ext>
                </a:extLst>
              </a:tr>
              <a:tr h="188232">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378,19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254206095"/>
                  </a:ext>
                </a:extLst>
              </a:tr>
              <a:tr h="188232">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1497,76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006812288"/>
                  </a:ext>
                </a:extLst>
              </a:tr>
              <a:tr h="188232">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1302,9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6255179"/>
                  </a:ext>
                </a:extLst>
              </a:tr>
              <a:tr h="18823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1142,49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71262598"/>
                  </a:ext>
                </a:extLst>
              </a:tr>
              <a:tr h="188232">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396,76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353270224"/>
                  </a:ext>
                </a:extLst>
              </a:tr>
              <a:tr h="188232">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555,34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77705239"/>
                  </a:ext>
                </a:extLst>
              </a:tr>
              <a:tr h="188232">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1302,9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809535489"/>
                  </a:ext>
                </a:extLst>
              </a:tr>
              <a:tr h="188232">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1023,76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95643511"/>
                  </a:ext>
                </a:extLst>
              </a:tr>
              <a:tr h="188232">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73,87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8159841"/>
                  </a:ext>
                </a:extLst>
              </a:tr>
              <a:tr h="18823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1023,76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1976822606"/>
                  </a:ext>
                </a:extLst>
              </a:tr>
              <a:tr h="188232">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456,06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125886"/>
                  </a:ext>
                </a:extLst>
              </a:tr>
              <a:tr h="188232">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814,3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92660340"/>
                  </a:ext>
                </a:extLst>
              </a:tr>
              <a:tr h="188232">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696,12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366576663"/>
                  </a:ext>
                </a:extLst>
              </a:tr>
              <a:tr h="188232">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2333,59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75783016"/>
                  </a:ext>
                </a:extLst>
              </a:tr>
              <a:tr h="188232">
                <a:tc>
                  <a:txBody>
                    <a:bodyPr/>
                    <a:lstStyle/>
                    <a:p>
                      <a:pPr algn="l" fontAlgn="b"/>
                      <a:r>
                        <a:rPr lang="de-DE" sz="1000" b="0" i="0" u="none" strike="noStrike">
                          <a:solidFill>
                            <a:srgbClr val="000000"/>
                          </a:solidFill>
                          <a:effectLst/>
                          <a:latin typeface="Arial" panose="020B0604020202020204" pitchFamily="34" charset="0"/>
                        </a:rPr>
                        <a:t>[D8-D8] Pasewalk - Vierraden 306 [DIR] / N-1 Vierraden - Neuenhagen 304</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497,68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98481397"/>
                  </a:ext>
                </a:extLst>
              </a:tr>
              <a:tr h="188232">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618,74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77906905"/>
                  </a:ext>
                </a:extLst>
              </a:tr>
              <a:tr h="188232">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2333,59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900107922"/>
                  </a:ext>
                </a:extLst>
              </a:tr>
              <a:tr h="188232">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917,47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908546007"/>
                  </a:ext>
                </a:extLst>
              </a:tr>
              <a:tr h="188232">
                <a:tc>
                  <a:txBody>
                    <a:bodyPr/>
                    <a:lstStyle/>
                    <a:p>
                      <a:pPr algn="l" fontAlgn="b"/>
                      <a:r>
                        <a:rPr lang="sl-SI" sz="1000" b="0" i="0" u="none" strike="noStrike">
                          <a:solidFill>
                            <a:srgbClr val="000000"/>
                          </a:solidFill>
                          <a:effectLst/>
                          <a:latin typeface="Arial" panose="020B0604020202020204" pitchFamily="34" charset="0"/>
                        </a:rPr>
                        <a:t>[D7-D7] Mengede - Y Huellen WESTFL W [DIR] / N-1 Hattingen  - Witten  KEMNAD S</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117,12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26518758"/>
                  </a:ext>
                </a:extLst>
              </a:tr>
              <a:tr h="188232">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977,07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73449475"/>
                  </a:ext>
                </a:extLst>
              </a:tr>
              <a:tr h="188232">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0969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592,51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81535507"/>
                  </a:ext>
                </a:extLst>
              </a:tr>
              <a:tr h="188232">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313,97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327142441"/>
                  </a:ext>
                </a:extLst>
              </a:tr>
              <a:tr h="188232">
                <a:tc>
                  <a:txBody>
                    <a:bodyPr/>
                    <a:lstStyle/>
                    <a:p>
                      <a:pPr algn="l" fontAlgn="b"/>
                      <a:r>
                        <a:rPr lang="sl-SI" sz="1000" b="0" i="0" u="none" strike="noStrike">
                          <a:solidFill>
                            <a:srgbClr val="000000"/>
                          </a:solidFill>
                          <a:effectLst/>
                          <a:latin typeface="Arial" panose="020B0604020202020204" pitchFamily="34" charset="0"/>
                        </a:rPr>
                        <a:t>[NL-D2] Meeden-Diele  380 Z [OPP] [NL] / N-1 COBRA HVDC</a:t>
                      </a:r>
                    </a:p>
                  </a:txBody>
                  <a:tcPr marL="109698"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827,33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86573201"/>
                  </a:ext>
                </a:extLst>
              </a:tr>
              <a:tr h="188232">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09698"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977,07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3671601"/>
                  </a:ext>
                </a:extLst>
              </a:tr>
              <a:tr h="188232">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2333,59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3953%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082708508"/>
                  </a:ext>
                </a:extLst>
              </a:tr>
            </a:tbl>
          </a:graphicData>
        </a:graphic>
      </p:graphicFrame>
    </p:spTree>
    <p:extLst>
      <p:ext uri="{BB962C8B-B14F-4D97-AF65-F5344CB8AC3E}">
        <p14:creationId xmlns:p14="http://schemas.microsoft.com/office/powerpoint/2010/main" val="35015557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20321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72028223-5AA8-7395-EA33-F28E4AA757C5}"/>
              </a:ext>
            </a:extLst>
          </p:cNvPr>
          <p:cNvGraphicFramePr>
            <a:graphicFrameLocks noGrp="1"/>
          </p:cNvGraphicFramePr>
          <p:nvPr>
            <p:extLst>
              <p:ext uri="{D42A27DB-BD31-4B8C-83A1-F6EECF244321}">
                <p14:modId xmlns:p14="http://schemas.microsoft.com/office/powerpoint/2010/main" val="1600572369"/>
              </p:ext>
            </p:extLst>
          </p:nvPr>
        </p:nvGraphicFramePr>
        <p:xfrm>
          <a:off x="714616" y="1079509"/>
          <a:ext cx="8452436" cy="5521068"/>
        </p:xfrm>
        <a:graphic>
          <a:graphicData uri="http://schemas.openxmlformats.org/drawingml/2006/table">
            <a:tbl>
              <a:tblPr/>
              <a:tblGrid>
                <a:gridCol w="6558543">
                  <a:extLst>
                    <a:ext uri="{9D8B030D-6E8A-4147-A177-3AD203B41FA5}">
                      <a16:colId xmlns:a16="http://schemas.microsoft.com/office/drawing/2014/main" val="3534717746"/>
                    </a:ext>
                  </a:extLst>
                </a:gridCol>
                <a:gridCol w="1398416">
                  <a:extLst>
                    <a:ext uri="{9D8B030D-6E8A-4147-A177-3AD203B41FA5}">
                      <a16:colId xmlns:a16="http://schemas.microsoft.com/office/drawing/2014/main" val="4266347583"/>
                    </a:ext>
                  </a:extLst>
                </a:gridCol>
                <a:gridCol w="495477">
                  <a:extLst>
                    <a:ext uri="{9D8B030D-6E8A-4147-A177-3AD203B41FA5}">
                      <a16:colId xmlns:a16="http://schemas.microsoft.com/office/drawing/2014/main" val="581441726"/>
                    </a:ext>
                  </a:extLst>
                </a:gridCol>
              </a:tblGrid>
              <a:tr h="153363">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933321622"/>
                  </a:ext>
                </a:extLst>
              </a:tr>
              <a:tr h="153363">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2165,28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75433561"/>
                  </a:ext>
                </a:extLst>
              </a:tr>
              <a:tr h="153363">
                <a:tc>
                  <a:txBody>
                    <a:bodyPr/>
                    <a:lstStyle/>
                    <a:p>
                      <a:pPr algn="l" fontAlgn="b"/>
                      <a:r>
                        <a:rPr lang="sl-SI" sz="700" b="0" i="0" u="none" strike="noStrike">
                          <a:solidFill>
                            <a:srgbClr val="000000"/>
                          </a:solidFill>
                          <a:effectLst/>
                          <a:latin typeface="Arial" panose="020B0604020202020204" pitchFamily="34" charset="0"/>
                        </a:rPr>
                        <a:t>[NL-D2] Meeden-Diele  380 Z [OPP] [NL]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671,93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436899997"/>
                  </a:ext>
                </a:extLst>
              </a:tr>
              <a:tr h="153363">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2165,28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a:noFill/>
                    </a:lnT>
                    <a:lnB>
                      <a:noFill/>
                    </a:lnB>
                  </a:tcPr>
                </a:tc>
                <a:extLst>
                  <a:ext uri="{0D108BD9-81ED-4DB2-BD59-A6C34878D82A}">
                    <a16:rowId xmlns:a16="http://schemas.microsoft.com/office/drawing/2014/main" val="1915653787"/>
                  </a:ext>
                </a:extLst>
              </a:tr>
              <a:tr h="1533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479,09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580067095"/>
                  </a:ext>
                </a:extLst>
              </a:tr>
              <a:tr h="153363">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1536,51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74883395"/>
                  </a:ext>
                </a:extLst>
              </a:tr>
              <a:tr h="153363">
                <a:tc>
                  <a:txBody>
                    <a:bodyPr/>
                    <a:lstStyle/>
                    <a:p>
                      <a:pPr algn="l" fontAlgn="b"/>
                      <a:r>
                        <a:rPr lang="de-DE" sz="700" b="0" i="0" u="none" strike="noStrike">
                          <a:solidFill>
                            <a:srgbClr val="000000"/>
                          </a:solidFill>
                          <a:effectLst/>
                          <a:latin typeface="Arial" panose="020B0604020202020204" pitchFamily="34" charset="0"/>
                        </a:rPr>
                        <a:t>[D2-NL] Diele - Meeden SCHWARZ [DIR] [D2] / N-1 Doerpen West - Y Niederlangen EOWS</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31174236"/>
                  </a:ext>
                </a:extLst>
              </a:tr>
              <a:tr h="153363">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1536,51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1611039769"/>
                  </a:ext>
                </a:extLst>
              </a:tr>
              <a:tr h="1533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393,01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158271393"/>
                  </a:ext>
                </a:extLst>
              </a:tr>
              <a:tr h="153363">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54927907"/>
                  </a:ext>
                </a:extLst>
              </a:tr>
              <a:tr h="15336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200,88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18041925"/>
                  </a:ext>
                </a:extLst>
              </a:tr>
              <a:tr h="1533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1681356996"/>
                  </a:ext>
                </a:extLst>
              </a:tr>
              <a:tr h="153363">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1084,89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3982195179"/>
                  </a:ext>
                </a:extLst>
              </a:tr>
              <a:tr h="153363">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43165607"/>
                  </a:ext>
                </a:extLst>
              </a:tr>
              <a:tr h="153363">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282,31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8104513"/>
                  </a:ext>
                </a:extLst>
              </a:tr>
              <a:tr h="153363">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2814901343"/>
                  </a:ext>
                </a:extLst>
              </a:tr>
              <a:tr h="1533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2197090100"/>
                  </a:ext>
                </a:extLst>
              </a:tr>
              <a:tr h="153363">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278,01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6374577"/>
                  </a:ext>
                </a:extLst>
              </a:tr>
              <a:tr h="153363">
                <a:tc>
                  <a:txBody>
                    <a:bodyPr/>
                    <a:lstStyle/>
                    <a:p>
                      <a:pPr algn="l" fontAlgn="b"/>
                      <a:r>
                        <a:rPr lang="de-DE" sz="700" b="0" i="0" u="none" strike="noStrike">
                          <a:solidFill>
                            <a:srgbClr val="000000"/>
                          </a:solidFill>
                          <a:effectLst/>
                          <a:latin typeface="Arial" panose="020B0604020202020204" pitchFamily="34" charset="0"/>
                        </a:rPr>
                        <a:t>[D2-D2] Conneforde - Diele ROT [DIR] / N-1 Conneforde - Diele WEISS</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278,01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04196218"/>
                  </a:ext>
                </a:extLst>
              </a:tr>
              <a:tr h="153363">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204,58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a:noFill/>
                    </a:lnT>
                    <a:lnB>
                      <a:noFill/>
                    </a:lnB>
                  </a:tcPr>
                </a:tc>
                <a:extLst>
                  <a:ext uri="{0D108BD9-81ED-4DB2-BD59-A6C34878D82A}">
                    <a16:rowId xmlns:a16="http://schemas.microsoft.com/office/drawing/2014/main" val="3129152991"/>
                  </a:ext>
                </a:extLst>
              </a:tr>
              <a:tr h="153363">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457,91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638748698"/>
                  </a:ext>
                </a:extLst>
              </a:tr>
              <a:tr h="153363">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202,96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51482922"/>
                  </a:ext>
                </a:extLst>
              </a:tr>
              <a:tr h="153363">
                <a:tc>
                  <a:txBody>
                    <a:bodyPr/>
                    <a:lstStyle/>
                    <a:p>
                      <a:pPr algn="l" fontAlgn="b"/>
                      <a:r>
                        <a:rPr lang="sl-SI" sz="700" b="0" i="0" u="none" strike="noStrike">
                          <a:solidFill>
                            <a:srgbClr val="000000"/>
                          </a:solidFill>
                          <a:effectLst/>
                          <a:latin typeface="Arial" panose="020B0604020202020204" pitchFamily="34" charset="0"/>
                        </a:rPr>
                        <a:t>[AT-AT] Bisamberg 2 - Wien Suedost 227 [DIR] / N-1 Bisamberg - Kledering 228B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457,91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extLst>
                  <a:ext uri="{0D108BD9-81ED-4DB2-BD59-A6C34878D82A}">
                    <a16:rowId xmlns:a16="http://schemas.microsoft.com/office/drawing/2014/main" val="3830372924"/>
                  </a:ext>
                </a:extLst>
              </a:tr>
              <a:tr h="153363">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65,98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2085809"/>
                  </a:ext>
                </a:extLst>
              </a:tr>
              <a:tr h="153363">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65,98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3853273"/>
                  </a:ext>
                </a:extLst>
              </a:tr>
              <a:tr h="153363">
                <a:tc>
                  <a:txBody>
                    <a:bodyPr/>
                    <a:lstStyle/>
                    <a:p>
                      <a:pPr algn="l" fontAlgn="b"/>
                      <a:r>
                        <a:rPr lang="sl-SI" sz="700" b="0" i="0" u="none" strike="noStrike">
                          <a:solidFill>
                            <a:srgbClr val="000000"/>
                          </a:solidFill>
                          <a:effectLst/>
                          <a:latin typeface="Arial" panose="020B0604020202020204" pitchFamily="34" charset="0"/>
                        </a:rPr>
                        <a:t>[PL-PL] Krosno Iskrzynia - Tarnow [OPP]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605539500"/>
                  </a:ext>
                </a:extLst>
              </a:tr>
              <a:tr h="153363">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644072751"/>
                  </a:ext>
                </a:extLst>
              </a:tr>
              <a:tr h="153363">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525,41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08359407"/>
                  </a:ext>
                </a:extLst>
              </a:tr>
              <a:tr h="153363">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16733339"/>
                  </a:ext>
                </a:extLst>
              </a:tr>
              <a:tr h="153363">
                <a:tc>
                  <a:txBody>
                    <a:bodyPr/>
                    <a:lstStyle/>
                    <a:p>
                      <a:pPr algn="l" fontAlgn="b"/>
                      <a:r>
                        <a:rPr lang="sl-SI" sz="700" b="0" i="0" u="none" strike="noStrike">
                          <a:solidFill>
                            <a:srgbClr val="000000"/>
                          </a:solidFill>
                          <a:effectLst/>
                          <a:latin typeface="Arial" panose="020B0604020202020204" pitchFamily="34" charset="0"/>
                        </a:rPr>
                        <a:t>[CZ-SK] Nosovice - Varin [DIR] [SK] / N-1 Sokolnice - Stupava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193,38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2196882146"/>
                  </a:ext>
                </a:extLst>
              </a:tr>
              <a:tr h="15336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525,41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375658185"/>
                  </a:ext>
                </a:extLst>
              </a:tr>
              <a:tr h="153363">
                <a:tc>
                  <a:txBody>
                    <a:bodyPr/>
                    <a:lstStyle/>
                    <a:p>
                      <a:pPr algn="l" fontAlgn="b"/>
                      <a:r>
                        <a:rPr lang="sl-SI" sz="700" b="0" i="0" u="none" strike="noStrike">
                          <a:solidFill>
                            <a:srgbClr val="000000"/>
                          </a:solidFill>
                          <a:effectLst/>
                          <a:latin typeface="Arial" panose="020B0604020202020204" pitchFamily="34" charset="0"/>
                        </a:rPr>
                        <a:t>[PL-PL] Krosno Iskrzynia - Tarnow [OPP] / N-1 Nosovice - Varin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505074064"/>
                  </a:ext>
                </a:extLst>
              </a:tr>
              <a:tr h="153363">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1742,36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6475417"/>
                  </a:ext>
                </a:extLst>
              </a:tr>
              <a:tr h="153363">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860,09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6849545"/>
                  </a:ext>
                </a:extLst>
              </a:tr>
              <a:tr h="153363">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1742,36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895274718"/>
                  </a:ext>
                </a:extLst>
              </a:tr>
              <a:tr h="153363">
                <a:tc>
                  <a:txBody>
                    <a:bodyPr/>
                    <a:lstStyle/>
                    <a:p>
                      <a:pPr algn="l" fontAlgn="b"/>
                      <a:r>
                        <a:rPr lang="sl-SI" sz="700" b="0" i="0" u="none" strike="noStrike">
                          <a:solidFill>
                            <a:srgbClr val="000000"/>
                          </a:solidFill>
                          <a:effectLst/>
                          <a:latin typeface="Arial" panose="020B0604020202020204" pitchFamily="34" charset="0"/>
                        </a:rPr>
                        <a:t>[D8-PL] Mikulowa PST1 [OPP] [PL] / N-1 Hagenwerder - Mikulowa 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37,25</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66587157"/>
                  </a:ext>
                </a:extLst>
              </a:tr>
            </a:tbl>
          </a:graphicData>
        </a:graphic>
      </p:graphicFrame>
    </p:spTree>
    <p:extLst>
      <p:ext uri="{BB962C8B-B14F-4D97-AF65-F5344CB8AC3E}">
        <p14:creationId xmlns:p14="http://schemas.microsoft.com/office/powerpoint/2010/main" val="679082040"/>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20321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B52ED2D2-A7A6-BAC9-6A47-D2B0ABC3CC4B}"/>
              </a:ext>
            </a:extLst>
          </p:cNvPr>
          <p:cNvGraphicFramePr>
            <a:graphicFrameLocks noGrp="1"/>
          </p:cNvGraphicFramePr>
          <p:nvPr>
            <p:extLst>
              <p:ext uri="{D42A27DB-BD31-4B8C-83A1-F6EECF244321}">
                <p14:modId xmlns:p14="http://schemas.microsoft.com/office/powerpoint/2010/main" val="3688878575"/>
              </p:ext>
            </p:extLst>
          </p:nvPr>
        </p:nvGraphicFramePr>
        <p:xfrm>
          <a:off x="699247" y="1079502"/>
          <a:ext cx="8153209" cy="5390462"/>
        </p:xfrm>
        <a:graphic>
          <a:graphicData uri="http://schemas.openxmlformats.org/drawingml/2006/table">
            <a:tbl>
              <a:tblPr/>
              <a:tblGrid>
                <a:gridCol w="6326362">
                  <a:extLst>
                    <a:ext uri="{9D8B030D-6E8A-4147-A177-3AD203B41FA5}">
                      <a16:colId xmlns:a16="http://schemas.microsoft.com/office/drawing/2014/main" val="627270803"/>
                    </a:ext>
                  </a:extLst>
                </a:gridCol>
                <a:gridCol w="1348911">
                  <a:extLst>
                    <a:ext uri="{9D8B030D-6E8A-4147-A177-3AD203B41FA5}">
                      <a16:colId xmlns:a16="http://schemas.microsoft.com/office/drawing/2014/main" val="3516115905"/>
                    </a:ext>
                  </a:extLst>
                </a:gridCol>
                <a:gridCol w="477936">
                  <a:extLst>
                    <a:ext uri="{9D8B030D-6E8A-4147-A177-3AD203B41FA5}">
                      <a16:colId xmlns:a16="http://schemas.microsoft.com/office/drawing/2014/main" val="489777422"/>
                    </a:ext>
                  </a:extLst>
                </a:gridCol>
              </a:tblGrid>
              <a:tr h="185878">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1995,79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9433332"/>
                  </a:ext>
                </a:extLst>
              </a:tr>
              <a:tr h="185878">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1166,07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0880077"/>
                  </a:ext>
                </a:extLst>
              </a:tr>
              <a:tr h="185878">
                <a:tc>
                  <a:txBody>
                    <a:bodyPr/>
                    <a:lstStyle/>
                    <a:p>
                      <a:pPr algn="l" fontAlgn="b"/>
                      <a:r>
                        <a:rPr lang="de-DE" sz="900" b="0" i="0" u="none" strike="noStrike">
                          <a:solidFill>
                            <a:srgbClr val="000000"/>
                          </a:solidFill>
                          <a:effectLst/>
                          <a:latin typeface="Arial" panose="020B0604020202020204" pitchFamily="34" charset="0"/>
                        </a:rPr>
                        <a:t>[D2-NL] Diele - Meeden SCHWARZ [DIR] [D2] / N-1 Gronau - Hanekenfaehr GRONAU 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106,25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22807953"/>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1995,79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49322805"/>
                  </a:ext>
                </a:extLst>
              </a:tr>
              <a:tr h="185878">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9,41</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1366122244"/>
                  </a:ext>
                </a:extLst>
              </a:tr>
              <a:tr h="185878">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1607,57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1272727"/>
                  </a:ext>
                </a:extLst>
              </a:tr>
              <a:tr h="185878">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1034,25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54352966"/>
                  </a:ext>
                </a:extLst>
              </a:tr>
              <a:tr h="185878">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73,25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2018771531"/>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1607,57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381384006"/>
                  </a:ext>
                </a:extLst>
              </a:tr>
              <a:tr h="185878">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26,04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extLst>
                  <a:ext uri="{0D108BD9-81ED-4DB2-BD59-A6C34878D82A}">
                    <a16:rowId xmlns:a16="http://schemas.microsoft.com/office/drawing/2014/main" val="3643207412"/>
                  </a:ext>
                </a:extLst>
              </a:tr>
              <a:tr h="185878">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1347,74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2274234"/>
                  </a:ext>
                </a:extLst>
              </a:tr>
              <a:tr h="185878">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823,95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69212607"/>
                  </a:ext>
                </a:extLst>
              </a:tr>
              <a:tr h="185878">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3235680679"/>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1347,74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226820263"/>
                  </a:ext>
                </a:extLst>
              </a:tr>
              <a:tr h="185878">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1286,87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52641845"/>
                  </a:ext>
                </a:extLst>
              </a:tr>
              <a:tr h="185878">
                <a:tc>
                  <a:txBody>
                    <a:bodyPr/>
                    <a:lstStyle/>
                    <a:p>
                      <a:pPr algn="l" fontAlgn="b"/>
                      <a:r>
                        <a:rPr lang="sl-SI" sz="900" b="0" i="0" u="none" strike="noStrike">
                          <a:solidFill>
                            <a:srgbClr val="000000"/>
                          </a:solidFill>
                          <a:effectLst/>
                          <a:latin typeface="Arial" panose="020B0604020202020204" pitchFamily="34" charset="0"/>
                        </a:rPr>
                        <a:t>[AT-D2] St. Peter 2 - Pleinting 258 [OPP] [AT] / N-1 Pleinting - Pirach 257</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795,11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92991759"/>
                  </a:ext>
                </a:extLst>
              </a:tr>
              <a:tr h="185878">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58,28</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extLst>
                  <a:ext uri="{0D108BD9-81ED-4DB2-BD59-A6C34878D82A}">
                    <a16:rowId xmlns:a16="http://schemas.microsoft.com/office/drawing/2014/main" val="55361099"/>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1286,87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4152422303"/>
                  </a:ext>
                </a:extLst>
              </a:tr>
              <a:tr h="185878">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1176,73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76278721"/>
                  </a:ext>
                </a:extLst>
              </a:tr>
              <a:tr h="185878">
                <a:tc>
                  <a:txBody>
                    <a:bodyPr/>
                    <a:lstStyle/>
                    <a:p>
                      <a:pPr algn="l" fontAlgn="b"/>
                      <a:r>
                        <a:rPr lang="de-DE" sz="900" b="0" i="0" u="none" strike="noStrike">
                          <a:solidFill>
                            <a:srgbClr val="000000"/>
                          </a:solidFill>
                          <a:effectLst/>
                          <a:latin typeface="Arial" panose="020B0604020202020204" pitchFamily="34" charset="0"/>
                        </a:rPr>
                        <a:t>[D2-D2] Altheim - Simbach 233/230 [DIR] / N-1 St. Peter - Altheim_Simbach 234_230</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1176,73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66436682"/>
                  </a:ext>
                </a:extLst>
              </a:tr>
              <a:tr h="185878">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640441305"/>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996,17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790246976"/>
                  </a:ext>
                </a:extLst>
              </a:tr>
              <a:tr h="185878">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310,02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473008"/>
                  </a:ext>
                </a:extLst>
              </a:tr>
              <a:tr h="185878">
                <a:tc>
                  <a:txBody>
                    <a:bodyPr/>
                    <a:lstStyle/>
                    <a:p>
                      <a:pPr algn="l" fontAlgn="b"/>
                      <a:r>
                        <a:rPr lang="de-DE" sz="900" b="0" i="0" u="none" strike="noStrike">
                          <a:solidFill>
                            <a:srgbClr val="000000"/>
                          </a:solidFill>
                          <a:effectLst/>
                          <a:latin typeface="Arial" panose="020B0604020202020204" pitchFamily="34" charset="0"/>
                        </a:rPr>
                        <a:t>[D2-D2] Altheim - Simbach 233/230 [DIR] / N-1 St. Peter - Altheim_Simbach 234_230</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310,02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5857828"/>
                  </a:ext>
                </a:extLst>
              </a:tr>
              <a:tr h="185878">
                <a:tc>
                  <a:txBody>
                    <a:bodyPr/>
                    <a:lstStyle/>
                    <a:p>
                      <a:pPr algn="l" fontAlgn="b"/>
                      <a:r>
                        <a:rPr lang="sl-SI" sz="900" b="0" i="0" u="none" strike="noStrike">
                          <a:solidFill>
                            <a:srgbClr val="000000"/>
                          </a:solidFill>
                          <a:effectLst/>
                          <a:latin typeface="Arial" panose="020B0604020202020204" pitchFamily="34" charset="0"/>
                        </a:rPr>
                        <a:t>[CZ-SK] Nosovice - Varin [DIR] [SK] / N-1 Sokolnice - Stupava</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138,54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778601418"/>
                  </a:ext>
                </a:extLst>
              </a:tr>
              <a:tr h="185878">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7,73</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1182174653"/>
                  </a:ext>
                </a:extLst>
              </a:tr>
              <a:tr h="185878">
                <a:tc>
                  <a:txBody>
                    <a:bodyPr/>
                    <a:lstStyle/>
                    <a:p>
                      <a:pPr algn="l" fontAlgn="b"/>
                      <a:r>
                        <a:rPr lang="sl-SI" sz="900" b="0" i="0" u="none" strike="noStrike">
                          <a:solidFill>
                            <a:srgbClr val="000000"/>
                          </a:solidFill>
                          <a:effectLst/>
                          <a:latin typeface="Arial" panose="020B0604020202020204" pitchFamily="34" charset="0"/>
                        </a:rPr>
                        <a:t>[D2-D7] Grosskrotzenburg - Urberach UMAIN N2 [DIR] [D7] / N-1 Dettingen - Grosskrotzenburg UMAIN S1</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99,59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022036367"/>
                  </a:ext>
                </a:extLst>
              </a:tr>
              <a:tr h="185878">
                <a:tc>
                  <a:txBody>
                    <a:bodyPr/>
                    <a:lstStyle/>
                    <a:p>
                      <a:pPr algn="l" fontAlgn="b"/>
                      <a:r>
                        <a:rPr lang="sl-SI"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315,57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2084077"/>
                  </a:ext>
                </a:extLst>
              </a:tr>
              <a:tr h="185878">
                <a:tc>
                  <a:txBody>
                    <a:bodyPr/>
                    <a:lstStyle/>
                    <a:p>
                      <a:pPr algn="l" fontAlgn="b"/>
                      <a:r>
                        <a:rPr lang="sl-SI" sz="900" b="0" i="0" u="none" strike="noStrike">
                          <a:solidFill>
                            <a:srgbClr val="000000"/>
                          </a:solidFill>
                          <a:effectLst/>
                          <a:latin typeface="Arial" panose="020B0604020202020204" pitchFamily="34" charset="0"/>
                        </a:rPr>
                        <a:t>[PL-PL] Krosno Iskrzynia - Tarnow [OPP] / N-1 Nosovice - Varin</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315,57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dirty="0">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099699"/>
                  </a:ext>
                </a:extLst>
              </a:tr>
            </a:tbl>
          </a:graphicData>
        </a:graphic>
      </p:graphicFrame>
    </p:spTree>
    <p:extLst>
      <p:ext uri="{BB962C8B-B14F-4D97-AF65-F5344CB8AC3E}">
        <p14:creationId xmlns:p14="http://schemas.microsoft.com/office/powerpoint/2010/main" val="498514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80911551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20321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2807925-3447-DF35-F268-81E0AC72AB20}"/>
              </a:ext>
            </a:extLst>
          </p:cNvPr>
          <p:cNvGraphicFramePr>
            <a:graphicFrameLocks noGrp="1"/>
          </p:cNvGraphicFramePr>
          <p:nvPr>
            <p:extLst>
              <p:ext uri="{D42A27DB-BD31-4B8C-83A1-F6EECF244321}">
                <p14:modId xmlns:p14="http://schemas.microsoft.com/office/powerpoint/2010/main" val="4140437663"/>
              </p:ext>
            </p:extLst>
          </p:nvPr>
        </p:nvGraphicFramePr>
        <p:xfrm>
          <a:off x="545566" y="1231106"/>
          <a:ext cx="8608753" cy="5118900"/>
        </p:xfrm>
        <a:graphic>
          <a:graphicData uri="http://schemas.openxmlformats.org/drawingml/2006/table">
            <a:tbl>
              <a:tblPr/>
              <a:tblGrid>
                <a:gridCol w="6679834">
                  <a:extLst>
                    <a:ext uri="{9D8B030D-6E8A-4147-A177-3AD203B41FA5}">
                      <a16:colId xmlns:a16="http://schemas.microsoft.com/office/drawing/2014/main" val="2379625734"/>
                    </a:ext>
                  </a:extLst>
                </a:gridCol>
                <a:gridCol w="1424279">
                  <a:extLst>
                    <a:ext uri="{9D8B030D-6E8A-4147-A177-3AD203B41FA5}">
                      <a16:colId xmlns:a16="http://schemas.microsoft.com/office/drawing/2014/main" val="1713510317"/>
                    </a:ext>
                  </a:extLst>
                </a:gridCol>
                <a:gridCol w="504640">
                  <a:extLst>
                    <a:ext uri="{9D8B030D-6E8A-4147-A177-3AD203B41FA5}">
                      <a16:colId xmlns:a16="http://schemas.microsoft.com/office/drawing/2014/main" val="4037898343"/>
                    </a:ext>
                  </a:extLst>
                </a:gridCol>
              </a:tblGrid>
              <a:tr h="204756">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168,04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08552020"/>
                  </a:ext>
                </a:extLst>
              </a:tr>
              <a:tr h="204756">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97,99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01358576"/>
                  </a:ext>
                </a:extLst>
              </a:tr>
              <a:tr h="20475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168,04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80665850"/>
                  </a:ext>
                </a:extLst>
              </a:tr>
              <a:tr h="204756">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474774148"/>
                  </a:ext>
                </a:extLst>
              </a:tr>
              <a:tr h="204756">
                <a:tc>
                  <a:txBody>
                    <a:bodyPr/>
                    <a:lstStyle/>
                    <a:p>
                      <a:pPr algn="l" fontAlgn="b"/>
                      <a:r>
                        <a:rPr lang="sl-SI" sz="1000" b="0" i="0" u="none" strike="noStrike">
                          <a:solidFill>
                            <a:srgbClr val="000000"/>
                          </a:solidFill>
                          <a:effectLst/>
                          <a:latin typeface="Arial" panose="020B0604020202020204" pitchFamily="34" charset="0"/>
                        </a:rPr>
                        <a:t>[PL-PL] Krosno Iskrzynia - Tarnow [OPP] / N-1 Nosovice - Varin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44,84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831765228"/>
                  </a:ext>
                </a:extLst>
              </a:tr>
              <a:tr h="204756">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425,54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77725135"/>
                  </a:ext>
                </a:extLst>
              </a:tr>
              <a:tr h="20475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425,54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91994821"/>
                  </a:ext>
                </a:extLst>
              </a:tr>
              <a:tr h="204756">
                <a:tc>
                  <a:txBody>
                    <a:bodyPr/>
                    <a:lstStyle/>
                    <a:p>
                      <a:pPr algn="l" fontAlgn="b"/>
                      <a:r>
                        <a:rPr lang="sl-SI" sz="10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228,53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85369005"/>
                  </a:ext>
                </a:extLst>
              </a:tr>
              <a:tr h="20475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228,53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14816641"/>
                  </a:ext>
                </a:extLst>
              </a:tr>
              <a:tr h="204756">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267,06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274369"/>
                  </a:ext>
                </a:extLst>
              </a:tr>
              <a:tr h="204756">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77,31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0946412"/>
                  </a:ext>
                </a:extLst>
              </a:tr>
              <a:tr h="204756">
                <a:tc>
                  <a:txBody>
                    <a:bodyPr/>
                    <a:lstStyle/>
                    <a:p>
                      <a:pPr algn="l" fontAlgn="b"/>
                      <a:r>
                        <a:rPr lang="sl-SI" sz="1000" b="0" i="0" u="none" strike="noStrike">
                          <a:solidFill>
                            <a:srgbClr val="000000"/>
                          </a:solidFill>
                          <a:effectLst/>
                          <a:latin typeface="Arial" panose="020B0604020202020204" pitchFamily="34" charset="0"/>
                        </a:rPr>
                        <a:t>[SK-SK] V.Dur - Levice 2 [DIR] / N-1 V.Dur - Levice 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267,06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438023338"/>
                  </a:ext>
                </a:extLst>
              </a:tr>
              <a:tr h="204756">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826794094"/>
                  </a:ext>
                </a:extLst>
              </a:tr>
              <a:tr h="204756">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203,28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9140251"/>
                  </a:ext>
                </a:extLst>
              </a:tr>
              <a:tr h="204756">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203,28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1119547"/>
                  </a:ext>
                </a:extLst>
              </a:tr>
              <a:tr h="204756">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121,07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3075663540"/>
                  </a:ext>
                </a:extLst>
              </a:tr>
              <a:tr h="204756">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137,26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434379850"/>
                  </a:ext>
                </a:extLst>
              </a:tr>
              <a:tr h="204756">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181,65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6101783"/>
                  </a:ext>
                </a:extLst>
              </a:tr>
              <a:tr h="204756">
                <a:tc>
                  <a:txBody>
                    <a:bodyPr/>
                    <a:lstStyle/>
                    <a:p>
                      <a:pPr algn="l" fontAlgn="b"/>
                      <a:r>
                        <a:rPr lang="sl-SI" sz="1000" b="0" i="0" u="none" strike="noStrike">
                          <a:solidFill>
                            <a:srgbClr val="000000"/>
                          </a:solidFill>
                          <a:effectLst/>
                          <a:latin typeface="Arial" panose="020B0604020202020204" pitchFamily="34" charset="0"/>
                        </a:rPr>
                        <a:t>[CZ-SK] Nosovice - Varin [DIR] [CZ] / N-1 Sokolnice - Stupava</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175,02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0735824"/>
                  </a:ext>
                </a:extLst>
              </a:tr>
              <a:tr h="204756">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42,05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639004870"/>
                  </a:ext>
                </a:extLst>
              </a:tr>
              <a:tr h="204756">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181,65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1039283639"/>
                  </a:ext>
                </a:extLst>
              </a:tr>
              <a:tr h="204756">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104,99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10125152"/>
                  </a:ext>
                </a:extLst>
              </a:tr>
              <a:tr h="204756">
                <a:tc>
                  <a:txBody>
                    <a:bodyPr/>
                    <a:lstStyle/>
                    <a:p>
                      <a:pPr algn="l" fontAlgn="b"/>
                      <a:r>
                        <a:rPr lang="en-US" sz="10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40,26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15561802"/>
                  </a:ext>
                </a:extLst>
              </a:tr>
              <a:tr h="204756">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104,99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86026080"/>
                  </a:ext>
                </a:extLst>
              </a:tr>
              <a:tr h="204756">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2165,28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2964%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651141996"/>
                  </a:ext>
                </a:extLst>
              </a:tr>
            </a:tbl>
          </a:graphicData>
        </a:graphic>
      </p:graphicFrame>
    </p:spTree>
    <p:extLst>
      <p:ext uri="{BB962C8B-B14F-4D97-AF65-F5344CB8AC3E}">
        <p14:creationId xmlns:p14="http://schemas.microsoft.com/office/powerpoint/2010/main" val="71037861"/>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20322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626C069-19A6-DBF8-6A84-9B9EED07E174}"/>
              </a:ext>
            </a:extLst>
          </p:cNvPr>
          <p:cNvGraphicFramePr>
            <a:graphicFrameLocks noGrp="1"/>
          </p:cNvGraphicFramePr>
          <p:nvPr>
            <p:extLst>
              <p:ext uri="{D42A27DB-BD31-4B8C-83A1-F6EECF244321}">
                <p14:modId xmlns:p14="http://schemas.microsoft.com/office/powerpoint/2010/main" val="514579818"/>
              </p:ext>
            </p:extLst>
          </p:nvPr>
        </p:nvGraphicFramePr>
        <p:xfrm>
          <a:off x="568619" y="1079499"/>
          <a:ext cx="8775167" cy="5651485"/>
        </p:xfrm>
        <a:graphic>
          <a:graphicData uri="http://schemas.openxmlformats.org/drawingml/2006/table">
            <a:tbl>
              <a:tblPr/>
              <a:tblGrid>
                <a:gridCol w="6835885">
                  <a:extLst>
                    <a:ext uri="{9D8B030D-6E8A-4147-A177-3AD203B41FA5}">
                      <a16:colId xmlns:a16="http://schemas.microsoft.com/office/drawing/2014/main" val="898238771"/>
                    </a:ext>
                  </a:extLst>
                </a:gridCol>
                <a:gridCol w="1431931">
                  <a:extLst>
                    <a:ext uri="{9D8B030D-6E8A-4147-A177-3AD203B41FA5}">
                      <a16:colId xmlns:a16="http://schemas.microsoft.com/office/drawing/2014/main" val="2750679952"/>
                    </a:ext>
                  </a:extLst>
                </a:gridCol>
                <a:gridCol w="507351">
                  <a:extLst>
                    <a:ext uri="{9D8B030D-6E8A-4147-A177-3AD203B41FA5}">
                      <a16:colId xmlns:a16="http://schemas.microsoft.com/office/drawing/2014/main" val="3717044390"/>
                    </a:ext>
                  </a:extLst>
                </a:gridCol>
              </a:tblGrid>
              <a:tr h="161471">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772440576"/>
                  </a:ext>
                </a:extLst>
              </a:tr>
              <a:tr h="161471">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325,39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816318"/>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99,58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77897168"/>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325,39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4171891146"/>
                  </a:ext>
                </a:extLst>
              </a:tr>
              <a:tr h="161471">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37397877"/>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121,34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19893403"/>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211,42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20888889"/>
                  </a:ext>
                </a:extLst>
              </a:tr>
              <a:tr h="161471">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286,23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57239032"/>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31502441"/>
                  </a:ext>
                </a:extLst>
              </a:tr>
              <a:tr h="161471">
                <a:tc>
                  <a:txBody>
                    <a:bodyPr/>
                    <a:lstStyle/>
                    <a:p>
                      <a:pPr algn="l" fontAlgn="b"/>
                      <a:r>
                        <a:rPr lang="de-DE" sz="800" b="0" i="0" u="none" strike="noStrike">
                          <a:solidFill>
                            <a:srgbClr val="000000"/>
                          </a:solidFill>
                          <a:effectLst/>
                          <a:latin typeface="Arial" panose="020B0604020202020204" pitchFamily="34" charset="0"/>
                        </a:rPr>
                        <a:t>[AT-AT] Ernsthofen 2 - Weissenbach 202 [DIR] / N-1 Ernsthofen 2 - Klaus 201B</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162,56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107%</a:t>
                      </a:r>
                    </a:p>
                  </a:txBody>
                  <a:tcPr marL="0" marR="0" marT="0" marB="0" anchor="b">
                    <a:lnL>
                      <a:noFill/>
                    </a:lnL>
                    <a:lnR>
                      <a:noFill/>
                    </a:lnR>
                    <a:lnT>
                      <a:noFill/>
                    </a:lnT>
                    <a:lnB>
                      <a:noFill/>
                    </a:lnB>
                  </a:tcPr>
                </a:tc>
                <a:extLst>
                  <a:ext uri="{0D108BD9-81ED-4DB2-BD59-A6C34878D82A}">
                    <a16:rowId xmlns:a16="http://schemas.microsoft.com/office/drawing/2014/main" val="1571631887"/>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286,23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834446513"/>
                  </a:ext>
                </a:extLst>
              </a:tr>
              <a:tr h="161471">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255,18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4157988"/>
                  </a:ext>
                </a:extLst>
              </a:tr>
              <a:tr h="161471">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255,18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73760369"/>
                  </a:ext>
                </a:extLst>
              </a:tr>
              <a:tr h="161471">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8563552"/>
                  </a:ext>
                </a:extLst>
              </a:tr>
              <a:tr h="161471">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101,81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84341735"/>
                  </a:ext>
                </a:extLst>
              </a:tr>
              <a:tr h="161471">
                <a:tc>
                  <a:txBody>
                    <a:bodyPr/>
                    <a:lstStyle/>
                    <a:p>
                      <a:pPr algn="l" fontAlgn="b"/>
                      <a:r>
                        <a:rPr lang="sl-SI" sz="8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4019954"/>
                  </a:ext>
                </a:extLst>
              </a:tr>
              <a:tr h="161471">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3017790"/>
                  </a:ext>
                </a:extLst>
              </a:tr>
              <a:tr h="161471">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92531819"/>
                  </a:ext>
                </a:extLst>
              </a:tr>
              <a:tr h="16147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1214387164"/>
                  </a:ext>
                </a:extLst>
              </a:tr>
              <a:tr h="161471">
                <a:tc>
                  <a:txBody>
                    <a:bodyPr/>
                    <a:lstStyle/>
                    <a:p>
                      <a:pPr algn="l" fontAlgn="b"/>
                      <a:r>
                        <a:rPr lang="en-US" sz="800" b="0" i="0" u="none" strike="noStrike">
                          <a:solidFill>
                            <a:srgbClr val="000000"/>
                          </a:solidFill>
                          <a:effectLst/>
                          <a:latin typeface="Arial" panose="020B0604020202020204" pitchFamily="34" charset="0"/>
                        </a:rPr>
                        <a:t>[BE-BE] PST Zandvliet 2 [DIR] [BE] / N-1 PST Zandvliet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846310186"/>
                  </a:ext>
                </a:extLst>
              </a:tr>
              <a:tr h="161471">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114,94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69401677"/>
                  </a:ext>
                </a:extLst>
              </a:tr>
              <a:tr h="161471">
                <a:tc>
                  <a:txBody>
                    <a:bodyPr/>
                    <a:lstStyle/>
                    <a:p>
                      <a:pPr algn="l" fontAlgn="b"/>
                      <a:r>
                        <a:rPr lang="sl-SI" sz="800" b="0" i="0" u="none" strike="noStrike">
                          <a:solidFill>
                            <a:srgbClr val="000000"/>
                          </a:solidFill>
                          <a:effectLst/>
                          <a:latin typeface="Arial" panose="020B0604020202020204" pitchFamily="34" charset="0"/>
                        </a:rPr>
                        <a:t>[AT-D2] St. Peter 2 - Pleinting 258 [OPP] [AT] / N-1 Pleinting - Pirach 257</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29,11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07691384"/>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114,94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371533135"/>
                  </a:ext>
                </a:extLst>
              </a:tr>
              <a:tr h="161471">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111,82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0685336"/>
                  </a:ext>
                </a:extLst>
              </a:tr>
              <a:tr h="16147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17,97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75215614"/>
                  </a:ext>
                </a:extLst>
              </a:tr>
              <a:tr h="161471">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769375476"/>
                  </a:ext>
                </a:extLst>
              </a:tr>
              <a:tr h="161471">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3523174653"/>
                  </a:ext>
                </a:extLst>
              </a:tr>
              <a:tr h="161471">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59517918"/>
                  </a:ext>
                </a:extLst>
              </a:tr>
              <a:tr h="161471">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473,19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81678619"/>
                  </a:ext>
                </a:extLst>
              </a:tr>
              <a:tr h="16147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1912309"/>
                  </a:ext>
                </a:extLst>
              </a:tr>
              <a:tr h="161471">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473,19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486507132"/>
                  </a:ext>
                </a:extLst>
              </a:tr>
              <a:tr h="161471">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664,4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0343695"/>
                  </a:ext>
                </a:extLst>
              </a:tr>
              <a:tr h="161471">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664,4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63726693"/>
                  </a:ext>
                </a:extLst>
              </a:tr>
              <a:tr h="161471">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3196269871"/>
                  </a:ext>
                </a:extLst>
              </a:tr>
              <a:tr h="161471">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6,74</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04475091"/>
                  </a:ext>
                </a:extLst>
              </a:tr>
            </a:tbl>
          </a:graphicData>
        </a:graphic>
      </p:graphicFrame>
    </p:spTree>
    <p:extLst>
      <p:ext uri="{BB962C8B-B14F-4D97-AF65-F5344CB8AC3E}">
        <p14:creationId xmlns:p14="http://schemas.microsoft.com/office/powerpoint/2010/main" val="345640487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20322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F5D5728-A9EC-0AC7-879A-ED03ADAA5B5E}"/>
              </a:ext>
            </a:extLst>
          </p:cNvPr>
          <p:cNvGraphicFramePr>
            <a:graphicFrameLocks noGrp="1"/>
          </p:cNvGraphicFramePr>
          <p:nvPr>
            <p:extLst>
              <p:ext uri="{D42A27DB-BD31-4B8C-83A1-F6EECF244321}">
                <p14:modId xmlns:p14="http://schemas.microsoft.com/office/powerpoint/2010/main" val="1696782879"/>
              </p:ext>
            </p:extLst>
          </p:nvPr>
        </p:nvGraphicFramePr>
        <p:xfrm>
          <a:off x="635000" y="1393031"/>
          <a:ext cx="8576469" cy="4669667"/>
        </p:xfrm>
        <a:graphic>
          <a:graphicData uri="http://schemas.openxmlformats.org/drawingml/2006/table">
            <a:tbl>
              <a:tblPr/>
              <a:tblGrid>
                <a:gridCol w="6681099">
                  <a:extLst>
                    <a:ext uri="{9D8B030D-6E8A-4147-A177-3AD203B41FA5}">
                      <a16:colId xmlns:a16="http://schemas.microsoft.com/office/drawing/2014/main" val="1141765722"/>
                    </a:ext>
                  </a:extLst>
                </a:gridCol>
                <a:gridCol w="1399508">
                  <a:extLst>
                    <a:ext uri="{9D8B030D-6E8A-4147-A177-3AD203B41FA5}">
                      <a16:colId xmlns:a16="http://schemas.microsoft.com/office/drawing/2014/main" val="356604240"/>
                    </a:ext>
                  </a:extLst>
                </a:gridCol>
                <a:gridCol w="495862">
                  <a:extLst>
                    <a:ext uri="{9D8B030D-6E8A-4147-A177-3AD203B41FA5}">
                      <a16:colId xmlns:a16="http://schemas.microsoft.com/office/drawing/2014/main" val="3783206264"/>
                    </a:ext>
                  </a:extLst>
                </a:gridCol>
              </a:tblGrid>
              <a:tr h="203029">
                <a:tc>
                  <a:txBody>
                    <a:bodyPr/>
                    <a:lstStyle/>
                    <a:p>
                      <a:pPr algn="l" fontAlgn="b"/>
                      <a:r>
                        <a:rPr lang="sl-SI" sz="10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593,62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180%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7330423"/>
                  </a:ext>
                </a:extLst>
              </a:tr>
              <a:tr h="203029">
                <a:tc>
                  <a:txBody>
                    <a:bodyPr/>
                    <a:lstStyle/>
                    <a:p>
                      <a:pPr algn="l" fontAlgn="b"/>
                      <a:r>
                        <a:rPr lang="sl-SI" sz="1000" b="0" i="0" u="none" strike="noStrike">
                          <a:solidFill>
                            <a:srgbClr val="000000"/>
                          </a:solidFill>
                          <a:effectLst/>
                          <a:latin typeface="Arial" panose="020B0604020202020204" pitchFamily="34" charset="0"/>
                        </a:rPr>
                        <a:t>[D2-D4] Grafenrheinfeld - Stalldorf 416 [DIR] [D2] / N-1 Hoepfingen - Hueffenhardt ge</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593,62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22712912"/>
                  </a:ext>
                </a:extLst>
              </a:tr>
              <a:tr h="203029">
                <a:tc>
                  <a:txBody>
                    <a:bodyPr/>
                    <a:lstStyle/>
                    <a:p>
                      <a:pPr algn="l" fontAlgn="b"/>
                      <a:r>
                        <a:rPr lang="en-US" sz="10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812394914"/>
                  </a:ext>
                </a:extLst>
              </a:tr>
              <a:tr h="203029">
                <a:tc>
                  <a:txBody>
                    <a:bodyPr/>
                    <a:lstStyle/>
                    <a:p>
                      <a:pPr algn="l" fontAlgn="b"/>
                      <a:r>
                        <a:rPr lang="de-DE" sz="1000" b="0" i="0" u="none" strike="noStrike">
                          <a:solidFill>
                            <a:srgbClr val="000000"/>
                          </a:solidFill>
                          <a:effectLst/>
                          <a:latin typeface="Arial" panose="020B0604020202020204" pitchFamily="34" charset="0"/>
                        </a:rPr>
                        <a:t>[AT-AT] Ernsthofen 2 - Weissenbach 202 [DIR] / N-1 Ernsthofen 2 - Klaus 201B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270,67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920720103"/>
                  </a:ext>
                </a:extLst>
              </a:tr>
              <a:tr h="203029">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514,06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10556223"/>
                  </a:ext>
                </a:extLst>
              </a:tr>
              <a:tr h="203029">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514,06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31200167"/>
                  </a:ext>
                </a:extLst>
              </a:tr>
              <a:tr h="203029">
                <a:tc>
                  <a:txBody>
                    <a:bodyPr/>
                    <a:lstStyle/>
                    <a:p>
                      <a:pPr algn="l" fontAlgn="b"/>
                      <a:r>
                        <a:rPr lang="sl-SI" sz="1000" b="0" i="0" u="none" strike="noStrike">
                          <a:solidFill>
                            <a:srgbClr val="000000"/>
                          </a:solidFill>
                          <a:effectLst/>
                          <a:latin typeface="Arial" panose="020B0604020202020204" pitchFamily="34" charset="0"/>
                        </a:rPr>
                        <a:t>[AT-AT] Salzburg - Tauern 231A [DIR] / N-1 Salzburg - Tauern 232A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256,63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404515671"/>
                  </a:ext>
                </a:extLst>
              </a:tr>
              <a:tr h="203029">
                <a:tc>
                  <a:txBody>
                    <a:bodyPr/>
                    <a:lstStyle/>
                    <a:p>
                      <a:pPr algn="l" fontAlgn="b"/>
                      <a:r>
                        <a:rPr lang="en-US" sz="10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27,16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1320432983"/>
                  </a:ext>
                </a:extLst>
              </a:tr>
              <a:tr h="203029">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94925376"/>
                  </a:ext>
                </a:extLst>
              </a:tr>
              <a:tr h="203029">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210,94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79467251"/>
                  </a:ext>
                </a:extLst>
              </a:tr>
              <a:tr h="203029">
                <a:tc>
                  <a:txBody>
                    <a:bodyPr/>
                    <a:lstStyle/>
                    <a:p>
                      <a:pPr algn="l" fontAlgn="b"/>
                      <a:r>
                        <a:rPr lang="de-DE" sz="1000" b="0" i="0" u="none" strike="noStrike">
                          <a:solidFill>
                            <a:srgbClr val="000000"/>
                          </a:solidFill>
                          <a:effectLst/>
                          <a:latin typeface="Arial" panose="020B0604020202020204" pitchFamily="34" charset="0"/>
                        </a:rPr>
                        <a:t>[D2-NL] Diele - Meeden SCHWARZ [DIR] [D2] / N-1 Gronau - Hanekenfaehr GRONAU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2858683488"/>
                  </a:ext>
                </a:extLst>
              </a:tr>
              <a:tr h="203029">
                <a:tc>
                  <a:txBody>
                    <a:bodyPr/>
                    <a:lstStyle/>
                    <a:p>
                      <a:pPr algn="l" fontAlgn="b"/>
                      <a:r>
                        <a:rPr lang="de-DE" sz="1000" b="0" i="0" u="none" strike="noStrike">
                          <a:solidFill>
                            <a:srgbClr val="000000"/>
                          </a:solidFill>
                          <a:effectLst/>
                          <a:latin typeface="Arial" panose="020B0604020202020204" pitchFamily="34" charset="0"/>
                        </a:rPr>
                        <a:t>[AT-AT] Ernsthofen 2 - Weissenbach 202 [DIR] / N-1 Ernsthofen 2 - Klaus 201B</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114,1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1520211708"/>
                  </a:ext>
                </a:extLst>
              </a:tr>
              <a:tr h="203029">
                <a:tc>
                  <a:txBody>
                    <a:bodyPr/>
                    <a:lstStyle/>
                    <a:p>
                      <a:pPr algn="l" fontAlgn="b"/>
                      <a:r>
                        <a:rPr lang="sl-SI" sz="10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105,62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66057857"/>
                  </a:ext>
                </a:extLst>
              </a:tr>
              <a:tr h="203029">
                <a:tc>
                  <a:txBody>
                    <a:bodyPr/>
                    <a:lstStyle/>
                    <a:p>
                      <a:pPr algn="l" fontAlgn="b"/>
                      <a:r>
                        <a:rPr lang="sl-SI" sz="1000" b="0" i="0" u="none" strike="noStrike">
                          <a:solidFill>
                            <a:srgbClr val="000000"/>
                          </a:solidFill>
                          <a:effectLst/>
                          <a:latin typeface="Arial" panose="020B0604020202020204" pitchFamily="34" charset="0"/>
                        </a:rPr>
                        <a:t>[AT-D2] St. Peter 2 - Pleinting 258 [OPP] [AT] / N-1 Pleinting - Pirach 257</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4834972"/>
                  </a:ext>
                </a:extLst>
              </a:tr>
              <a:tr h="203029">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105,62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031729234"/>
                  </a:ext>
                </a:extLst>
              </a:tr>
              <a:tr h="203029">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38,96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82411949"/>
                  </a:ext>
                </a:extLst>
              </a:tr>
              <a:tr h="203029">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40967936"/>
                  </a:ext>
                </a:extLst>
              </a:tr>
              <a:tr h="203029">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319215538"/>
                  </a:ext>
                </a:extLst>
              </a:tr>
              <a:tr h="203029">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04745431"/>
                  </a:ext>
                </a:extLst>
              </a:tr>
              <a:tr h="203029">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16563563"/>
                  </a:ext>
                </a:extLst>
              </a:tr>
              <a:tr h="203029">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087998050"/>
                  </a:ext>
                </a:extLst>
              </a:tr>
              <a:tr h="203029">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19,52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965135583"/>
                  </a:ext>
                </a:extLst>
              </a:tr>
              <a:tr h="203029">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664,4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2052%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760132136"/>
                  </a:ext>
                </a:extLst>
              </a:tr>
            </a:tbl>
          </a:graphicData>
        </a:graphic>
      </p:graphicFrame>
    </p:spTree>
    <p:extLst>
      <p:ext uri="{BB962C8B-B14F-4D97-AF65-F5344CB8AC3E}">
        <p14:creationId xmlns:p14="http://schemas.microsoft.com/office/powerpoint/2010/main" val="377882934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20323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18192A3D-E0C7-1D97-A5BB-8271C21653B8}"/>
              </a:ext>
            </a:extLst>
          </p:cNvPr>
          <p:cNvGraphicFramePr>
            <a:graphicFrameLocks noGrp="1"/>
          </p:cNvGraphicFramePr>
          <p:nvPr>
            <p:extLst>
              <p:ext uri="{D42A27DB-BD31-4B8C-83A1-F6EECF244321}">
                <p14:modId xmlns:p14="http://schemas.microsoft.com/office/powerpoint/2010/main" val="3290965323"/>
              </p:ext>
            </p:extLst>
          </p:nvPr>
        </p:nvGraphicFramePr>
        <p:xfrm>
          <a:off x="537883" y="1079495"/>
          <a:ext cx="8775167" cy="5498031"/>
        </p:xfrm>
        <a:graphic>
          <a:graphicData uri="http://schemas.openxmlformats.org/drawingml/2006/table">
            <a:tbl>
              <a:tblPr/>
              <a:tblGrid>
                <a:gridCol w="6835885">
                  <a:extLst>
                    <a:ext uri="{9D8B030D-6E8A-4147-A177-3AD203B41FA5}">
                      <a16:colId xmlns:a16="http://schemas.microsoft.com/office/drawing/2014/main" val="3953588666"/>
                    </a:ext>
                  </a:extLst>
                </a:gridCol>
                <a:gridCol w="1431931">
                  <a:extLst>
                    <a:ext uri="{9D8B030D-6E8A-4147-A177-3AD203B41FA5}">
                      <a16:colId xmlns:a16="http://schemas.microsoft.com/office/drawing/2014/main" val="2415681313"/>
                    </a:ext>
                  </a:extLst>
                </a:gridCol>
                <a:gridCol w="507351">
                  <a:extLst>
                    <a:ext uri="{9D8B030D-6E8A-4147-A177-3AD203B41FA5}">
                      <a16:colId xmlns:a16="http://schemas.microsoft.com/office/drawing/2014/main" val="1131910454"/>
                    </a:ext>
                  </a:extLst>
                </a:gridCol>
              </a:tblGrid>
              <a:tr h="166607">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687145365"/>
                  </a:ext>
                </a:extLst>
              </a:tr>
              <a:tr h="166607">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762,07</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34526199"/>
                  </a:ext>
                </a:extLst>
              </a:tr>
              <a:tr h="166607">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30783081"/>
                  </a:ext>
                </a:extLst>
              </a:tr>
              <a:tr h="166607">
                <a:tc>
                  <a:txBody>
                    <a:bodyPr/>
                    <a:lstStyle/>
                    <a:p>
                      <a:pPr algn="l" fontAlgn="b"/>
                      <a:r>
                        <a:rPr lang="de-DE" sz="800" b="0" i="0" u="none" strike="noStrike">
                          <a:solidFill>
                            <a:srgbClr val="000000"/>
                          </a:solidFill>
                          <a:effectLst/>
                          <a:latin typeface="Arial" panose="020B0604020202020204" pitchFamily="34" charset="0"/>
                        </a:rPr>
                        <a:t>[D8-D8] Neuenhagen - Vierraden 304 [OPP] / N-1 Vierraden - Pasewalk 306</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762,07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464229650"/>
                  </a:ext>
                </a:extLst>
              </a:tr>
              <a:tr h="166607">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3674125349"/>
                  </a:ext>
                </a:extLst>
              </a:tr>
              <a:tr h="166607">
                <a:tc>
                  <a:txBody>
                    <a:bodyPr/>
                    <a:lstStyle/>
                    <a:p>
                      <a:pPr algn="l" fontAlgn="b"/>
                      <a:r>
                        <a:rPr lang="sl-SI" sz="800" b="0" i="0" u="none" strike="noStrike">
                          <a:solidFill>
                            <a:srgbClr val="000000"/>
                          </a:solidFill>
                          <a:effectLst/>
                          <a:latin typeface="Arial" panose="020B0604020202020204" pitchFamily="34" charset="0"/>
                        </a:rPr>
                        <a:t>[NL-D7] Maasbracht - Oberzier SELFK WS [DIR] [D7] / N-1 Avelgem - Avelin 380.80</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extLst>
                  <a:ext uri="{0D108BD9-81ED-4DB2-BD59-A6C34878D82A}">
                    <a16:rowId xmlns:a16="http://schemas.microsoft.com/office/drawing/2014/main" val="3779061641"/>
                  </a:ext>
                </a:extLst>
              </a:tr>
              <a:tr h="166607">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384,07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3591507"/>
                  </a:ext>
                </a:extLst>
              </a:tr>
              <a:tr h="166607">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53583290"/>
                  </a:ext>
                </a:extLst>
              </a:tr>
              <a:tr h="166607">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384,07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134724403"/>
                  </a:ext>
                </a:extLst>
              </a:tr>
              <a:tr h="166607">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148,74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68471010"/>
                  </a:ext>
                </a:extLst>
              </a:tr>
              <a:tr h="166607">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148,74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77029644"/>
                  </a:ext>
                </a:extLst>
              </a:tr>
              <a:tr h="166607">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74139671"/>
                  </a:ext>
                </a:extLst>
              </a:tr>
              <a:tr h="166607">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5504335"/>
                  </a:ext>
                </a:extLst>
              </a:tr>
              <a:tr h="166607">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24635428"/>
                  </a:ext>
                </a:extLst>
              </a:tr>
              <a:tr h="16660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109,91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896267458"/>
                  </a:ext>
                </a:extLst>
              </a:tr>
              <a:tr h="166607">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264,02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44864388"/>
                  </a:ext>
                </a:extLst>
              </a:tr>
              <a:tr h="166607">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1436013"/>
                  </a:ext>
                </a:extLst>
              </a:tr>
              <a:tr h="166607">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264,02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tcPr>
                </a:tc>
                <a:extLst>
                  <a:ext uri="{0D108BD9-81ED-4DB2-BD59-A6C34878D82A}">
                    <a16:rowId xmlns:a16="http://schemas.microsoft.com/office/drawing/2014/main" val="751328815"/>
                  </a:ext>
                </a:extLst>
              </a:tr>
              <a:tr h="166607">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80740"/>
                  </a:ext>
                </a:extLst>
              </a:tr>
              <a:tr h="16660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79754696"/>
                  </a:ext>
                </a:extLst>
              </a:tr>
              <a:tr h="166607">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40429434"/>
                  </a:ext>
                </a:extLst>
              </a:tr>
              <a:tr h="16660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67833135"/>
                  </a:ext>
                </a:extLst>
              </a:tr>
              <a:tr h="166607">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311,89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804503572"/>
                  </a:ext>
                </a:extLst>
              </a:tr>
              <a:tr h="16660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155,34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5998286"/>
                  </a:ext>
                </a:extLst>
              </a:tr>
              <a:tr h="16660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311,89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88719366"/>
                  </a:ext>
                </a:extLst>
              </a:tr>
              <a:tr h="166607">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358,38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09246271"/>
                  </a:ext>
                </a:extLst>
              </a:tr>
              <a:tr h="166607">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358,38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0427837"/>
                  </a:ext>
                </a:extLst>
              </a:tr>
              <a:tr h="16660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57,77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1165752941"/>
                  </a:ext>
                </a:extLst>
              </a:tr>
              <a:tr h="16660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318,11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78410854"/>
                  </a:ext>
                </a:extLst>
              </a:tr>
              <a:tr h="166607">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612,78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94693700"/>
                  </a:ext>
                </a:extLst>
              </a:tr>
              <a:tr h="16660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69,24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0690656"/>
                  </a:ext>
                </a:extLst>
              </a:tr>
              <a:tr h="16660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344,01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814644267"/>
                  </a:ext>
                </a:extLst>
              </a:tr>
              <a:tr h="166607">
                <a:tc>
                  <a:txBody>
                    <a:bodyPr/>
                    <a:lstStyle/>
                    <a:p>
                      <a:pPr algn="l" fontAlgn="b"/>
                      <a:r>
                        <a:rPr lang="de-DE" sz="800" b="0" i="0" u="none" strike="noStrike">
                          <a:solidFill>
                            <a:srgbClr val="000000"/>
                          </a:solidFill>
                          <a:effectLst/>
                          <a:latin typeface="Arial" panose="020B0604020202020204" pitchFamily="34" charset="0"/>
                        </a:rPr>
                        <a:t>[AT-AT] Phyrn - Weissenbach 201A [DIR] / N-1 Tauern - Tauern TAPST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612,78</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499771364"/>
                  </a:ext>
                </a:extLst>
              </a:tr>
            </a:tbl>
          </a:graphicData>
        </a:graphic>
      </p:graphicFrame>
    </p:spTree>
    <p:extLst>
      <p:ext uri="{BB962C8B-B14F-4D97-AF65-F5344CB8AC3E}">
        <p14:creationId xmlns:p14="http://schemas.microsoft.com/office/powerpoint/2010/main" val="18273249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20323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A46961F-FF64-74A2-272C-77AE88E7482A}"/>
              </a:ext>
            </a:extLst>
          </p:cNvPr>
          <p:cNvGraphicFramePr>
            <a:graphicFrameLocks noGrp="1"/>
          </p:cNvGraphicFramePr>
          <p:nvPr>
            <p:extLst>
              <p:ext uri="{D42A27DB-BD31-4B8C-83A1-F6EECF244321}">
                <p14:modId xmlns:p14="http://schemas.microsoft.com/office/powerpoint/2010/main" val="3100196415"/>
              </p:ext>
            </p:extLst>
          </p:nvPr>
        </p:nvGraphicFramePr>
        <p:xfrm>
          <a:off x="635000" y="1079496"/>
          <a:ext cx="8562788" cy="5651514"/>
        </p:xfrm>
        <a:graphic>
          <a:graphicData uri="http://schemas.openxmlformats.org/drawingml/2006/table">
            <a:tbl>
              <a:tblPr/>
              <a:tblGrid>
                <a:gridCol w="6670440">
                  <a:extLst>
                    <a:ext uri="{9D8B030D-6E8A-4147-A177-3AD203B41FA5}">
                      <a16:colId xmlns:a16="http://schemas.microsoft.com/office/drawing/2014/main" val="3795379545"/>
                    </a:ext>
                  </a:extLst>
                </a:gridCol>
                <a:gridCol w="1397276">
                  <a:extLst>
                    <a:ext uri="{9D8B030D-6E8A-4147-A177-3AD203B41FA5}">
                      <a16:colId xmlns:a16="http://schemas.microsoft.com/office/drawing/2014/main" val="1415784862"/>
                    </a:ext>
                  </a:extLst>
                </a:gridCol>
                <a:gridCol w="495072">
                  <a:extLst>
                    <a:ext uri="{9D8B030D-6E8A-4147-A177-3AD203B41FA5}">
                      <a16:colId xmlns:a16="http://schemas.microsoft.com/office/drawing/2014/main" val="178430883"/>
                    </a:ext>
                  </a:extLst>
                </a:gridCol>
              </a:tblGrid>
              <a:tr h="171258">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1169,06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49892568"/>
                  </a:ext>
                </a:extLst>
              </a:tr>
              <a:tr h="171258">
                <a:tc>
                  <a:txBody>
                    <a:bodyPr/>
                    <a:lstStyle/>
                    <a:p>
                      <a:pPr algn="l" fontAlgn="b"/>
                      <a:r>
                        <a:rPr lang="sl-SI" sz="800" b="0" i="0" u="none" strike="noStrike">
                          <a:solidFill>
                            <a:srgbClr val="000000"/>
                          </a:solidFill>
                          <a:effectLst/>
                          <a:latin typeface="Arial" panose="020B0604020202020204" pitchFamily="34" charset="0"/>
                        </a:rPr>
                        <a:t>[AT-AT] Westtirol 1 - Westtirol 2 WTRHU41 [OPP] / N-1 Westtirol - Leupolz</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71147212"/>
                  </a:ext>
                </a:extLst>
              </a:tr>
              <a:tr h="171258">
                <a:tc>
                  <a:txBody>
                    <a:bodyPr/>
                    <a:lstStyle/>
                    <a:p>
                      <a:pPr algn="l" fontAlgn="b"/>
                      <a:r>
                        <a:rPr lang="pt-BR" sz="800" b="0" i="0" u="none" strike="noStrike">
                          <a:solidFill>
                            <a:srgbClr val="000000"/>
                          </a:solidFill>
                          <a:effectLst/>
                          <a:latin typeface="Arial" panose="020B0604020202020204" pitchFamily="34" charset="0"/>
                        </a:rPr>
                        <a:t>[RO-RO] Resita - Timisoara c1 [DIR] / N-1 Resita - Timisoara c2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1391309060"/>
                  </a:ext>
                </a:extLst>
              </a:tr>
              <a:tr h="171258">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379036351"/>
                  </a:ext>
                </a:extLst>
              </a:tr>
              <a:tr h="171258">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808881146"/>
                  </a:ext>
                </a:extLst>
              </a:tr>
              <a:tr h="171258">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80,32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038218115"/>
                  </a:ext>
                </a:extLst>
              </a:tr>
              <a:tr h="171258">
                <a:tc>
                  <a:txBody>
                    <a:bodyPr/>
                    <a:lstStyle/>
                    <a:p>
                      <a:pPr algn="l" fontAlgn="b"/>
                      <a:r>
                        <a:rPr lang="de-DE" sz="800" b="0" i="0" u="none" strike="noStrike">
                          <a:solidFill>
                            <a:srgbClr val="000000"/>
                          </a:solidFill>
                          <a:effectLst/>
                          <a:latin typeface="Arial" panose="020B0604020202020204" pitchFamily="34" charset="0"/>
                        </a:rPr>
                        <a:t>[AT-AT] Phyrn - Weissenbach 201A [DIR] / N-1 Tauern - Tauern TAPST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1169,06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436885293"/>
                  </a:ext>
                </a:extLst>
              </a:tr>
              <a:tr h="171258">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375,58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44423436"/>
                  </a:ext>
                </a:extLst>
              </a:tr>
              <a:tr h="171258">
                <a:tc>
                  <a:txBody>
                    <a:bodyPr/>
                    <a:lstStyle/>
                    <a:p>
                      <a:pPr algn="l" fontAlgn="b"/>
                      <a:r>
                        <a:rPr lang="sl-SI" sz="800" b="0" i="0" u="none" strike="noStrike">
                          <a:solidFill>
                            <a:srgbClr val="000000"/>
                          </a:solidFill>
                          <a:effectLst/>
                          <a:latin typeface="Arial" panose="020B0604020202020204" pitchFamily="34" charset="0"/>
                        </a:rPr>
                        <a:t>[D2-D4] Grafenrheinfeld - Stalldorf 416 [DIR] [D2] / N-1 Hoepfingen - Hueffenhardt ge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345,66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0671759"/>
                  </a:ext>
                </a:extLst>
              </a:tr>
              <a:tr h="171258">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3982863762"/>
                  </a:ext>
                </a:extLst>
              </a:tr>
              <a:tr h="171258">
                <a:tc>
                  <a:txBody>
                    <a:bodyPr/>
                    <a:lstStyle/>
                    <a:p>
                      <a:pPr algn="l" fontAlgn="b"/>
                      <a:r>
                        <a:rPr lang="de-DE" sz="800" b="0" i="0" u="none" strike="noStrike">
                          <a:solidFill>
                            <a:srgbClr val="000000"/>
                          </a:solidFill>
                          <a:effectLst/>
                          <a:latin typeface="Arial" panose="020B0604020202020204" pitchFamily="34" charset="0"/>
                        </a:rPr>
                        <a:t>[AT-AT] Phyrn - Weissenbach 201A [DIR] / N-1 Tauern - Tauern TAPST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375,58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2254459531"/>
                  </a:ext>
                </a:extLst>
              </a:tr>
              <a:tr h="171258">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554,86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4455882"/>
                  </a:ext>
                </a:extLst>
              </a:tr>
              <a:tr h="171258">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127,58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41634623"/>
                  </a:ext>
                </a:extLst>
              </a:tr>
              <a:tr h="171258">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47586315"/>
                  </a:ext>
                </a:extLst>
              </a:tr>
              <a:tr h="171258">
                <a:tc>
                  <a:txBody>
                    <a:bodyPr/>
                    <a:lstStyle/>
                    <a:p>
                      <a:pPr algn="l" fontAlgn="b"/>
                      <a:r>
                        <a:rPr lang="de-DE" sz="800" b="0" i="0" u="none" strike="noStrike">
                          <a:solidFill>
                            <a:srgbClr val="000000"/>
                          </a:solidFill>
                          <a:effectLst/>
                          <a:latin typeface="Arial" panose="020B0604020202020204" pitchFamily="34" charset="0"/>
                        </a:rPr>
                        <a:t>[AT-AT] Phyrn - Weissenbach 201A [DIR] / N-1 Tauern - Tauern TAPST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554,86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404684573"/>
                  </a:ext>
                </a:extLst>
              </a:tr>
              <a:tr h="171258">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38,58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15567253"/>
                  </a:ext>
                </a:extLst>
              </a:tr>
              <a:tr h="171258">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89936940"/>
                  </a:ext>
                </a:extLst>
              </a:tr>
              <a:tr h="171258">
                <a:tc>
                  <a:txBody>
                    <a:bodyPr/>
                    <a:lstStyle/>
                    <a:p>
                      <a:pPr algn="l" fontAlgn="b"/>
                      <a:r>
                        <a:rPr lang="de-DE" sz="800" b="0" i="0" u="none" strike="noStrike">
                          <a:solidFill>
                            <a:srgbClr val="000000"/>
                          </a:solidFill>
                          <a:effectLst/>
                          <a:latin typeface="Arial" panose="020B0604020202020204" pitchFamily="34" charset="0"/>
                        </a:rPr>
                        <a:t>[D4-D7] Daxlanden - Weingarten GERMHM S [OPP] [D7] / N-1 Rheinau - Hoheneck KUGELB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708097389"/>
                  </a:ext>
                </a:extLst>
              </a:tr>
              <a:tr h="171258">
                <a:tc>
                  <a:txBody>
                    <a:bodyPr/>
                    <a:lstStyle/>
                    <a:p>
                      <a:pPr algn="l" fontAlgn="b"/>
                      <a:r>
                        <a:rPr lang="de-DE" sz="800" b="0" i="0" u="none" strike="noStrike">
                          <a:solidFill>
                            <a:srgbClr val="000000"/>
                          </a:solidFill>
                          <a:effectLst/>
                          <a:latin typeface="Arial" panose="020B0604020202020204" pitchFamily="34" charset="0"/>
                        </a:rPr>
                        <a:t>[AT-AT] Phyrn - Weissenbach 201A [DIR] / N-1 Tauern - Tauern TAPST</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3986882286"/>
                  </a:ext>
                </a:extLst>
              </a:tr>
              <a:tr h="171258">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62,78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57858439"/>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0,12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2486007"/>
                  </a:ext>
                </a:extLst>
              </a:tr>
              <a:tr h="171258">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048735958"/>
                  </a:ext>
                </a:extLst>
              </a:tr>
              <a:tr h="171258">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401,72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5316146"/>
                  </a:ext>
                </a:extLst>
              </a:tr>
              <a:tr h="171258">
                <a:tc>
                  <a:txBody>
                    <a:bodyPr/>
                    <a:lstStyle/>
                    <a:p>
                      <a:pPr algn="l" fontAlgn="b"/>
                      <a:r>
                        <a:rPr lang="en-US" sz="800" b="0" i="0" u="none" strike="noStrike">
                          <a:solidFill>
                            <a:srgbClr val="000000"/>
                          </a:solidFill>
                          <a:effectLst/>
                          <a:latin typeface="Arial" panose="020B0604020202020204" pitchFamily="34" charset="0"/>
                        </a:rPr>
                        <a:t>[BE-BE] PST Van Eyck 2 [OPP] [BE] / N-1 Achene - Lonny 380.19</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4576725"/>
                  </a:ext>
                </a:extLst>
              </a:tr>
              <a:tr h="171258">
                <a:tc>
                  <a:txBody>
                    <a:bodyPr/>
                    <a:lstStyle/>
                    <a:p>
                      <a:pPr algn="l" fontAlgn="b"/>
                      <a:r>
                        <a:rPr lang="sl-SI" sz="800" b="0" i="0" u="none" strike="noStrike">
                          <a:solidFill>
                            <a:srgbClr val="000000"/>
                          </a:solidFill>
                          <a:effectLst/>
                          <a:latin typeface="Arial" panose="020B0604020202020204" pitchFamily="34" charset="0"/>
                        </a:rPr>
                        <a:t>[NL-D2] Meeden-Diele  380 Z [DIR] [NL] / N-1 COBRA HVDC</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a:t>
                      </a:r>
                    </a:p>
                  </a:txBody>
                  <a:tcPr marL="0" marR="0" marT="0" marB="0" anchor="b">
                    <a:lnL>
                      <a:noFill/>
                    </a:lnL>
                    <a:lnR>
                      <a:noFill/>
                    </a:lnR>
                    <a:lnT>
                      <a:noFill/>
                    </a:lnT>
                    <a:lnB>
                      <a:noFill/>
                    </a:lnB>
                  </a:tcPr>
                </a:tc>
                <a:extLst>
                  <a:ext uri="{0D108BD9-81ED-4DB2-BD59-A6C34878D82A}">
                    <a16:rowId xmlns:a16="http://schemas.microsoft.com/office/drawing/2014/main" val="4195269407"/>
                  </a:ext>
                </a:extLst>
              </a:tr>
              <a:tr h="171258">
                <a:tc>
                  <a:txBody>
                    <a:bodyPr/>
                    <a:lstStyle/>
                    <a:p>
                      <a:pPr algn="l" fontAlgn="b"/>
                      <a:r>
                        <a:rPr lang="sl-SI" sz="800" b="0" i="0" u="none" strike="noStrike">
                          <a:solidFill>
                            <a:srgbClr val="000000"/>
                          </a:solidFill>
                          <a:effectLst/>
                          <a:latin typeface="Arial" panose="020B0604020202020204" pitchFamily="34" charset="0"/>
                        </a:rPr>
                        <a:t>[SK-SK] V.Dur - Levice 2 [DIR] / N-1 Gabcikovo - Gyor</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401,72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3522903366"/>
                  </a:ext>
                </a:extLst>
              </a:tr>
              <a:tr h="171258">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24225501"/>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Gronau - Gronau TR 441 E</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0929203"/>
                  </a:ext>
                </a:extLst>
              </a:tr>
              <a:tr h="171258">
                <a:tc>
                  <a:txBody>
                    <a:bodyPr/>
                    <a:lstStyle/>
                    <a:p>
                      <a:pPr algn="l" fontAlgn="b"/>
                      <a:r>
                        <a:rPr lang="sl-SI" sz="800" b="0" i="0" u="none" strike="noStrike">
                          <a:solidFill>
                            <a:srgbClr val="000000"/>
                          </a:solidFill>
                          <a:effectLst/>
                          <a:latin typeface="Arial" panose="020B0604020202020204" pitchFamily="34" charset="0"/>
                        </a:rPr>
                        <a:t>[SK-SK] V.Dur - Levice 2 [DIR] / N-1 Gabcikovo - Gyor</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3253906691"/>
                  </a:ext>
                </a:extLst>
              </a:tr>
              <a:tr h="171258">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114,32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97551615"/>
                  </a:ext>
                </a:extLst>
              </a:tr>
              <a:tr h="171258">
                <a:tc>
                  <a:txBody>
                    <a:bodyPr/>
                    <a:lstStyle/>
                    <a:p>
                      <a:pPr algn="l" fontAlgn="b"/>
                      <a:r>
                        <a:rPr lang="sl-SI" sz="800" b="0" i="0" u="none" strike="noStrike">
                          <a:solidFill>
                            <a:srgbClr val="000000"/>
                          </a:solidFill>
                          <a:effectLst/>
                          <a:latin typeface="Arial" panose="020B0604020202020204" pitchFamily="34" charset="0"/>
                        </a:rPr>
                        <a:t>[PL-PL] Krosno Iskrzynia - Rzeszow [OPP] / N-1 Krosno Iskrzynia - Tarnow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114,32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6567354"/>
                  </a:ext>
                </a:extLst>
              </a:tr>
              <a:tr h="171258">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3077"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44,06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0190320"/>
                  </a:ext>
                </a:extLst>
              </a:tr>
              <a:tr h="171258">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1169,06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2230%</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592315478"/>
                  </a:ext>
                </a:extLst>
              </a:tr>
            </a:tbl>
          </a:graphicData>
        </a:graphic>
      </p:graphicFrame>
    </p:spTree>
    <p:extLst>
      <p:ext uri="{BB962C8B-B14F-4D97-AF65-F5344CB8AC3E}">
        <p14:creationId xmlns:p14="http://schemas.microsoft.com/office/powerpoint/2010/main" val="365274868"/>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20324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B4CB73E-6810-993D-5DC1-D006F3348ACA}"/>
              </a:ext>
            </a:extLst>
          </p:cNvPr>
          <p:cNvGraphicFramePr>
            <a:graphicFrameLocks noGrp="1"/>
          </p:cNvGraphicFramePr>
          <p:nvPr>
            <p:extLst>
              <p:ext uri="{D42A27DB-BD31-4B8C-83A1-F6EECF244321}">
                <p14:modId xmlns:p14="http://schemas.microsoft.com/office/powerpoint/2010/main" val="2579687465"/>
              </p:ext>
            </p:extLst>
          </p:nvPr>
        </p:nvGraphicFramePr>
        <p:xfrm>
          <a:off x="975872" y="1079491"/>
          <a:ext cx="7361028" cy="5190678"/>
        </p:xfrm>
        <a:graphic>
          <a:graphicData uri="http://schemas.openxmlformats.org/drawingml/2006/table">
            <a:tbl>
              <a:tblPr/>
              <a:tblGrid>
                <a:gridCol w="5734266">
                  <a:extLst>
                    <a:ext uri="{9D8B030D-6E8A-4147-A177-3AD203B41FA5}">
                      <a16:colId xmlns:a16="http://schemas.microsoft.com/office/drawing/2014/main" val="1967099935"/>
                    </a:ext>
                  </a:extLst>
                </a:gridCol>
                <a:gridCol w="1201172">
                  <a:extLst>
                    <a:ext uri="{9D8B030D-6E8A-4147-A177-3AD203B41FA5}">
                      <a16:colId xmlns:a16="http://schemas.microsoft.com/office/drawing/2014/main" val="4057858162"/>
                    </a:ext>
                  </a:extLst>
                </a:gridCol>
                <a:gridCol w="425590">
                  <a:extLst>
                    <a:ext uri="{9D8B030D-6E8A-4147-A177-3AD203B41FA5}">
                      <a16:colId xmlns:a16="http://schemas.microsoft.com/office/drawing/2014/main" val="1922867235"/>
                    </a:ext>
                  </a:extLst>
                </a:gridCol>
              </a:tblGrid>
              <a:tr h="152667">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516517452"/>
                  </a:ext>
                </a:extLst>
              </a:tr>
              <a:tr h="152667">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723,28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95%</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24541680"/>
                  </a:ext>
                </a:extLst>
              </a:tr>
              <a:tr h="152667">
                <a:tc>
                  <a:txBody>
                    <a:bodyPr/>
                    <a:lstStyle/>
                    <a:p>
                      <a:pPr algn="l" fontAlgn="b"/>
                      <a:r>
                        <a:rPr lang="en-US" sz="800" b="0" i="0" u="none" strike="noStrike">
                          <a:solidFill>
                            <a:srgbClr val="000000"/>
                          </a:solidFill>
                          <a:effectLst/>
                          <a:latin typeface="Arial" panose="020B0604020202020204" pitchFamily="34" charset="0"/>
                        </a:rPr>
                        <a:t>[BE-BE] PST Zandvliet 2 [DIR] [BE] / N-1 PST Zandvliet 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176003"/>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723,28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4206176024"/>
                  </a:ext>
                </a:extLst>
              </a:tr>
              <a:tr h="152667">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636,79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22031833"/>
                  </a:ext>
                </a:extLst>
              </a:tr>
              <a:tr h="152667">
                <a:tc>
                  <a:txBody>
                    <a:bodyPr/>
                    <a:lstStyle/>
                    <a:p>
                      <a:pPr algn="l" fontAlgn="b"/>
                      <a:r>
                        <a:rPr lang="sl-SI" sz="800" b="0" i="0" u="none" strike="noStrike">
                          <a:solidFill>
                            <a:srgbClr val="000000"/>
                          </a:solidFill>
                          <a:effectLst/>
                          <a:latin typeface="Arial" panose="020B0604020202020204" pitchFamily="34" charset="0"/>
                        </a:rPr>
                        <a:t>[AT-AT] Westtirol 1 - Westtirol 2 WTRHU41 [OPP] / N-1 Westtirol - Leupolz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0382391"/>
                  </a:ext>
                </a:extLst>
              </a:tr>
              <a:tr h="15266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3123520194"/>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636,79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448325603"/>
                  </a:ext>
                </a:extLst>
              </a:tr>
              <a:tr h="152667">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557,89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271108309"/>
                  </a:ext>
                </a:extLst>
              </a:tr>
              <a:tr h="152667">
                <a:tc>
                  <a:txBody>
                    <a:bodyPr/>
                    <a:lstStyle/>
                    <a:p>
                      <a:pPr algn="l" fontAlgn="b"/>
                      <a:r>
                        <a:rPr lang="sl-SI" sz="800" b="0" i="0" u="none" strike="noStrike">
                          <a:solidFill>
                            <a:srgbClr val="000000"/>
                          </a:solidFill>
                          <a:effectLst/>
                          <a:latin typeface="Arial" panose="020B0604020202020204" pitchFamily="34" charset="0"/>
                        </a:rPr>
                        <a:t>[AT-AT] Westtirol 1 - Westtirol 2 WTRHU41 [OPP] / N-1 Westtirol - Leupolz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0,83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82975814"/>
                  </a:ext>
                </a:extLst>
              </a:tr>
              <a:tr h="15266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1752926143"/>
                  </a:ext>
                </a:extLst>
              </a:tr>
              <a:tr h="152667">
                <a:tc>
                  <a:txBody>
                    <a:bodyPr/>
                    <a:lstStyle/>
                    <a:p>
                      <a:pPr algn="l" fontAlgn="b"/>
                      <a:r>
                        <a:rPr lang="de-DE" sz="800" b="0" i="0" u="none" strike="noStrike">
                          <a:solidFill>
                            <a:srgbClr val="000000"/>
                          </a:solidFill>
                          <a:effectLst/>
                          <a:latin typeface="Arial" panose="020B0604020202020204" pitchFamily="34" charset="0"/>
                        </a:rPr>
                        <a:t>[D7-D7] Buerstadt - Lambsheim BUERST W [DIR] / N-1 Rheinau - Hoheneck KUGELB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057009489"/>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557,89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91315950"/>
                  </a:ext>
                </a:extLst>
              </a:tr>
              <a:tr h="152667">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520,97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24011632"/>
                  </a:ext>
                </a:extLst>
              </a:tr>
              <a:tr h="152667">
                <a:tc>
                  <a:txBody>
                    <a:bodyPr/>
                    <a:lstStyle/>
                    <a:p>
                      <a:pPr algn="l" fontAlgn="b"/>
                      <a:r>
                        <a:rPr lang="sl-SI" sz="800" b="0" i="0" u="none" strike="noStrike">
                          <a:solidFill>
                            <a:srgbClr val="000000"/>
                          </a:solidFill>
                          <a:effectLst/>
                          <a:latin typeface="Arial" panose="020B0604020202020204" pitchFamily="34" charset="0"/>
                        </a:rPr>
                        <a:t>[AT-AT] Westtirol 1 - Westtirol 2 WTRHU41 [OPP] / N-1 Westtirol - Leupolz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17,18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45552100"/>
                  </a:ext>
                </a:extLst>
              </a:tr>
              <a:tr h="152667">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3811711399"/>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520,97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606409023"/>
                  </a:ext>
                </a:extLst>
              </a:tr>
              <a:tr h="15266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31,73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243706964"/>
                  </a:ext>
                </a:extLst>
              </a:tr>
              <a:tr h="152667">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4377040"/>
                  </a:ext>
                </a:extLst>
              </a:tr>
              <a:tr h="152667">
                <a:tc>
                  <a:txBody>
                    <a:bodyPr/>
                    <a:lstStyle/>
                    <a:p>
                      <a:pPr algn="l" fontAlgn="b"/>
                      <a:r>
                        <a:rPr lang="sl-SI" sz="800" b="0" i="0" u="none" strike="noStrike">
                          <a:solidFill>
                            <a:srgbClr val="000000"/>
                          </a:solidFill>
                          <a:effectLst/>
                          <a:latin typeface="Arial" panose="020B0604020202020204" pitchFamily="34" charset="0"/>
                        </a:rPr>
                        <a:t>[AT-AT] Westtirol 1 - Westtirol 2 WTRHU41 [OPP] / N-1 Westtirol - Leupolz</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0735777"/>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521,25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3578349857"/>
                  </a:ext>
                </a:extLst>
              </a:tr>
              <a:tr h="152667">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522,52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1319822"/>
                  </a:ext>
                </a:extLst>
              </a:tr>
              <a:tr h="152667">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1,82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37871791"/>
                  </a:ext>
                </a:extLst>
              </a:tr>
              <a:tr h="152667">
                <a:tc>
                  <a:txBody>
                    <a:bodyPr/>
                    <a:lstStyle/>
                    <a:p>
                      <a:pPr algn="l" fontAlgn="b"/>
                      <a:r>
                        <a:rPr lang="pl-PL" sz="800" b="0" i="0" u="none" strike="noStrike">
                          <a:solidFill>
                            <a:srgbClr val="000000"/>
                          </a:solidFill>
                          <a:effectLst/>
                          <a:latin typeface="Arial" panose="020B0604020202020204" pitchFamily="34" charset="0"/>
                        </a:rPr>
                        <a:t>[PL-PL] Polaniec - Tarnow [DIR] / N-1 Polaniec - Rzeszow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522,52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437773798"/>
                  </a:ext>
                </a:extLst>
              </a:tr>
              <a:tr h="152667">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30817933"/>
                  </a:ext>
                </a:extLst>
              </a:tr>
              <a:tr h="152667">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47,93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39583381"/>
                  </a:ext>
                </a:extLst>
              </a:tr>
              <a:tr h="152667">
                <a:tc>
                  <a:txBody>
                    <a:bodyPr/>
                    <a:lstStyle/>
                    <a:p>
                      <a:pPr algn="l" fontAlgn="b"/>
                      <a:r>
                        <a:rPr lang="sl-SI" sz="800" b="0" i="0" u="none" strike="noStrike">
                          <a:solidFill>
                            <a:srgbClr val="000000"/>
                          </a:solidFill>
                          <a:effectLst/>
                          <a:latin typeface="Arial" panose="020B0604020202020204" pitchFamily="34" charset="0"/>
                        </a:rPr>
                        <a:t>[PL-PL] Krosno Iskrzynia - Tarnow [OPP]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extLst>
                  <a:ext uri="{0D108BD9-81ED-4DB2-BD59-A6C34878D82A}">
                    <a16:rowId xmlns:a16="http://schemas.microsoft.com/office/drawing/2014/main" val="3204851855"/>
                  </a:ext>
                </a:extLst>
              </a:tr>
              <a:tr h="152667">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231,85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09979626"/>
                  </a:ext>
                </a:extLst>
              </a:tr>
              <a:tr h="152667">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1502,18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97072621"/>
                  </a:ext>
                </a:extLst>
              </a:tr>
              <a:tr h="152667">
                <a:tc>
                  <a:txBody>
                    <a:bodyPr/>
                    <a:lstStyle/>
                    <a:p>
                      <a:pPr algn="l" fontAlgn="b"/>
                      <a:r>
                        <a:rPr lang="de-DE" sz="800" b="0" i="0" u="none" strike="noStrike">
                          <a:solidFill>
                            <a:srgbClr val="000000"/>
                          </a:solidFill>
                          <a:effectLst/>
                          <a:latin typeface="Arial" panose="020B0604020202020204" pitchFamily="34" charset="0"/>
                        </a:rPr>
                        <a:t>[D8-D8] Neuenhagen - Vierraden 304 [DIR] / N-1 Vierraden - Pasewalk 306</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220,47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81184481"/>
                  </a:ext>
                </a:extLst>
              </a:tr>
              <a:tr h="152667">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118,18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623526161"/>
                  </a:ext>
                </a:extLst>
              </a:tr>
              <a:tr h="152667">
                <a:tc>
                  <a:txBody>
                    <a:bodyPr/>
                    <a:lstStyle/>
                    <a:p>
                      <a:pPr algn="l" fontAlgn="b"/>
                      <a:r>
                        <a:rPr lang="sl-SI" sz="800" b="0" i="0" u="none" strike="noStrike">
                          <a:solidFill>
                            <a:srgbClr val="000000"/>
                          </a:solidFill>
                          <a:effectLst/>
                          <a:latin typeface="Arial" panose="020B0604020202020204" pitchFamily="34" charset="0"/>
                        </a:rPr>
                        <a:t>[D2-D4] Grafenrheinfeld - Stalldorf 416 [DIR] [D2] / N-1 Hoepfingen - Hueffenhardt ge</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1502,18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2754576954"/>
                  </a:ext>
                </a:extLst>
              </a:tr>
              <a:tr h="152667">
                <a:tc>
                  <a:txBody>
                    <a:bodyPr/>
                    <a:lstStyle/>
                    <a:p>
                      <a:pPr algn="l" fontAlgn="b"/>
                      <a:r>
                        <a:rPr lang="sl-SI" sz="800" b="0" i="0" u="none" strike="noStrike">
                          <a:solidFill>
                            <a:srgbClr val="000000"/>
                          </a:solidFill>
                          <a:effectLst/>
                          <a:latin typeface="Arial" panose="020B0604020202020204" pitchFamily="34" charset="0"/>
                        </a:rPr>
                        <a:t>[AT-CH] Westtirol 1 - Pradella 427 [DIR] [AT] / N-1 Westtirol 1 - Pradella 428</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139,04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654573009"/>
                  </a:ext>
                </a:extLst>
              </a:tr>
              <a:tr h="152667">
                <a:tc>
                  <a:txBody>
                    <a:bodyPr/>
                    <a:lstStyle/>
                    <a:p>
                      <a:pPr algn="l" fontAlgn="b"/>
                      <a:r>
                        <a:rPr lang="sl-SI" sz="800" b="0" i="0" u="none" strike="noStrike">
                          <a:solidFill>
                            <a:srgbClr val="000000"/>
                          </a:solidFill>
                          <a:effectLst/>
                          <a:latin typeface="Arial" panose="020B0604020202020204" pitchFamily="34" charset="0"/>
                        </a:rPr>
                        <a:t>[PL-PL] Krosno Iskrzynia - Tarnow [OPP] / N-1 Nosovice - Varin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36,46</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786960551"/>
                  </a:ext>
                </a:extLst>
              </a:tr>
            </a:tbl>
          </a:graphicData>
        </a:graphic>
      </p:graphicFrame>
    </p:spTree>
    <p:extLst>
      <p:ext uri="{BB962C8B-B14F-4D97-AF65-F5344CB8AC3E}">
        <p14:creationId xmlns:p14="http://schemas.microsoft.com/office/powerpoint/2010/main" val="297011066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20324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3" name="Table 2">
            <a:extLst>
              <a:ext uri="{FF2B5EF4-FFF2-40B4-BE49-F238E27FC236}">
                <a16:creationId xmlns:a16="http://schemas.microsoft.com/office/drawing/2014/main" id="{F8A962D0-00AD-05BE-E262-DDE7B86C0E5E}"/>
              </a:ext>
            </a:extLst>
          </p:cNvPr>
          <p:cNvGraphicFramePr>
            <a:graphicFrameLocks noGrp="1"/>
          </p:cNvGraphicFramePr>
          <p:nvPr>
            <p:extLst>
              <p:ext uri="{D42A27DB-BD31-4B8C-83A1-F6EECF244321}">
                <p14:modId xmlns:p14="http://schemas.microsoft.com/office/powerpoint/2010/main" val="1432762149"/>
              </p:ext>
            </p:extLst>
          </p:nvPr>
        </p:nvGraphicFramePr>
        <p:xfrm>
          <a:off x="845244" y="1079494"/>
          <a:ext cx="7931306" cy="5270520"/>
        </p:xfrm>
        <a:graphic>
          <a:graphicData uri="http://schemas.openxmlformats.org/drawingml/2006/table">
            <a:tbl>
              <a:tblPr/>
              <a:tblGrid>
                <a:gridCol w="6178515">
                  <a:extLst>
                    <a:ext uri="{9D8B030D-6E8A-4147-A177-3AD203B41FA5}">
                      <a16:colId xmlns:a16="http://schemas.microsoft.com/office/drawing/2014/main" val="2490685676"/>
                    </a:ext>
                  </a:extLst>
                </a:gridCol>
                <a:gridCol w="1294230">
                  <a:extLst>
                    <a:ext uri="{9D8B030D-6E8A-4147-A177-3AD203B41FA5}">
                      <a16:colId xmlns:a16="http://schemas.microsoft.com/office/drawing/2014/main" val="2350274199"/>
                    </a:ext>
                  </a:extLst>
                </a:gridCol>
                <a:gridCol w="458561">
                  <a:extLst>
                    <a:ext uri="{9D8B030D-6E8A-4147-A177-3AD203B41FA5}">
                      <a16:colId xmlns:a16="http://schemas.microsoft.com/office/drawing/2014/main" val="2697296080"/>
                    </a:ext>
                  </a:extLst>
                </a:gridCol>
              </a:tblGrid>
              <a:tr h="175684">
                <a:tc>
                  <a:txBody>
                    <a:bodyPr/>
                    <a:lstStyle/>
                    <a:p>
                      <a:pPr algn="l" fontAlgn="b"/>
                      <a:r>
                        <a:rPr lang="sl-SI" sz="9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534,74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2295965"/>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45,89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29516032"/>
                  </a:ext>
                </a:extLst>
              </a:tr>
              <a:tr h="175684">
                <a:tc>
                  <a:txBody>
                    <a:bodyPr/>
                    <a:lstStyle/>
                    <a:p>
                      <a:pPr algn="l" fontAlgn="b"/>
                      <a:r>
                        <a:rPr lang="de-DE" sz="900" b="0" i="0" u="none" strike="noStrike">
                          <a:solidFill>
                            <a:srgbClr val="000000"/>
                          </a:solidFill>
                          <a:effectLst/>
                          <a:latin typeface="Arial" panose="020B0604020202020204" pitchFamily="34" charset="0"/>
                        </a:rPr>
                        <a:t>[D4-D7] Daxlanden - Weingarten GERMHM S [OPP] [D7] / N-1 Rheinau - Hoheneck KUGELB W</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37,77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2143640579"/>
                  </a:ext>
                </a:extLst>
              </a:tr>
              <a:tr h="175684">
                <a:tc>
                  <a:txBody>
                    <a:bodyPr/>
                    <a:lstStyle/>
                    <a:p>
                      <a:pPr algn="l" fontAlgn="b"/>
                      <a:r>
                        <a:rPr lang="sl-SI" sz="900" b="0" i="0" u="none" strike="noStrike">
                          <a:solidFill>
                            <a:srgbClr val="000000"/>
                          </a:solidFill>
                          <a:effectLst/>
                          <a:latin typeface="Arial" panose="020B0604020202020204" pitchFamily="34" charset="0"/>
                        </a:rPr>
                        <a:t>[AT-D7] Westtirol - Leupolz FUESSN O [OPP] [D7] / N-1 Dellmensingen - Obermooweiler gn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3531006032"/>
                  </a:ext>
                </a:extLst>
              </a:tr>
              <a:tr h="175684">
                <a:tc>
                  <a:txBody>
                    <a:bodyPr/>
                    <a:lstStyle/>
                    <a:p>
                      <a:pPr algn="l" fontAlgn="b"/>
                      <a:r>
                        <a:rPr lang="sl-SI" sz="900" b="0" i="0" u="none" strike="noStrike">
                          <a:solidFill>
                            <a:srgbClr val="000000"/>
                          </a:solidFill>
                          <a:effectLst/>
                          <a:latin typeface="Arial" panose="020B0604020202020204" pitchFamily="34" charset="0"/>
                        </a:rPr>
                        <a:t>[D2-D7] Oberbachern - Meitingen OBACHE N [DIR] [D7] / N-1 Goldshoefe - Kupferzell - Stalldorf gr-rt</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534,74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0486894"/>
                  </a:ext>
                </a:extLst>
              </a:tr>
              <a:tr h="175684">
                <a:tc>
                  <a:txBody>
                    <a:bodyPr/>
                    <a:lstStyle/>
                    <a:p>
                      <a:pPr algn="l" fontAlgn="b"/>
                      <a:r>
                        <a:rPr lang="sl-SI" sz="9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597,7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60463105"/>
                  </a:ext>
                </a:extLst>
              </a:tr>
              <a:tr h="175684">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597,7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62874328"/>
                  </a:ext>
                </a:extLst>
              </a:tr>
              <a:tr h="175684">
                <a:tc>
                  <a:txBody>
                    <a:bodyPr/>
                    <a:lstStyle/>
                    <a:p>
                      <a:pPr algn="l" fontAlgn="b"/>
                      <a:r>
                        <a:rPr lang="sl-SI" sz="900" b="0" i="0" u="none" strike="noStrike">
                          <a:solidFill>
                            <a:srgbClr val="000000"/>
                          </a:solidFill>
                          <a:effectLst/>
                          <a:latin typeface="Arial" panose="020B0604020202020204" pitchFamily="34" charset="0"/>
                        </a:rPr>
                        <a:t>[AT-AT] Salzburg - Tauern 231A [DIR] / N-1 Salzburg - Tauern 232A</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460,32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173209007"/>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53,69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798885095"/>
                  </a:ext>
                </a:extLst>
              </a:tr>
              <a:tr h="175684">
                <a:tc>
                  <a:txBody>
                    <a:bodyPr/>
                    <a:lstStyle/>
                    <a:p>
                      <a:pPr algn="l" fontAlgn="b"/>
                      <a:r>
                        <a:rPr lang="sl-SI" sz="9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705,99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230%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23250226"/>
                  </a:ext>
                </a:extLst>
              </a:tr>
              <a:tr h="175684">
                <a:tc>
                  <a:txBody>
                    <a:bodyPr/>
                    <a:lstStyle/>
                    <a:p>
                      <a:pPr algn="l" fontAlgn="b"/>
                      <a:r>
                        <a:rPr lang="sl-SI" sz="900" b="0" i="0" u="none" strike="noStrike">
                          <a:solidFill>
                            <a:srgbClr val="000000"/>
                          </a:solidFill>
                          <a:effectLst/>
                          <a:latin typeface="Arial" panose="020B0604020202020204" pitchFamily="34" charset="0"/>
                        </a:rPr>
                        <a:t>[AT-AT] Salzburg - Tauern 231A [DIR] / N-1 Salzburg - Tauern 232A</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705,99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72293071"/>
                  </a:ext>
                </a:extLst>
              </a:tr>
              <a:tr h="175684">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114,4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27140649"/>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89,64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tcPr>
                </a:tc>
                <a:extLst>
                  <a:ext uri="{0D108BD9-81ED-4DB2-BD59-A6C34878D82A}">
                    <a16:rowId xmlns:a16="http://schemas.microsoft.com/office/drawing/2014/main" val="2197317350"/>
                  </a:ext>
                </a:extLst>
              </a:tr>
              <a:tr h="175684">
                <a:tc>
                  <a:txBody>
                    <a:bodyPr/>
                    <a:lstStyle/>
                    <a:p>
                      <a:pPr algn="l" fontAlgn="b"/>
                      <a:r>
                        <a:rPr lang="sl-SI" sz="900" b="0" i="0" u="none" strike="noStrike">
                          <a:solidFill>
                            <a:srgbClr val="000000"/>
                          </a:solidFill>
                          <a:effectLst/>
                          <a:latin typeface="Arial" panose="020B0604020202020204" pitchFamily="34" charset="0"/>
                        </a:rPr>
                        <a:t>[D2-D7] Oberbachern - Meitingen OBACHE N [DIR] [D7] / N-1 Goldshoefe - Kupferzell - Stalldorf gr-rt</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313,47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0611906"/>
                  </a:ext>
                </a:extLst>
              </a:tr>
              <a:tr h="175684">
                <a:tc>
                  <a:txBody>
                    <a:bodyPr/>
                    <a:lstStyle/>
                    <a:p>
                      <a:pPr algn="l" fontAlgn="b"/>
                      <a:r>
                        <a:rPr lang="sl-SI" sz="9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859,32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171003569"/>
                  </a:ext>
                </a:extLst>
              </a:tr>
              <a:tr h="175684">
                <a:tc>
                  <a:txBody>
                    <a:bodyPr/>
                    <a:lstStyle/>
                    <a:p>
                      <a:pPr algn="l" fontAlgn="b"/>
                      <a:r>
                        <a:rPr lang="sl-SI" sz="900" b="0" i="0" u="none" strike="noStrike">
                          <a:solidFill>
                            <a:srgbClr val="000000"/>
                          </a:solidFill>
                          <a:effectLst/>
                          <a:latin typeface="Arial" panose="020B0604020202020204" pitchFamily="34" charset="0"/>
                        </a:rPr>
                        <a:t>[D2-D4] Grafenrheinfeld - Stalldorf 416 [DIR] [D2] / N-1 Hoepfingen - Hueffenhardt ge</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387,44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56830364"/>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71,39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2071110685"/>
                  </a:ext>
                </a:extLst>
              </a:tr>
              <a:tr h="175684">
                <a:tc>
                  <a:txBody>
                    <a:bodyPr/>
                    <a:lstStyle/>
                    <a:p>
                      <a:pPr algn="l" fontAlgn="b"/>
                      <a:r>
                        <a:rPr lang="sl-SI" sz="900" b="0" i="0" u="none" strike="noStrike">
                          <a:solidFill>
                            <a:srgbClr val="000000"/>
                          </a:solidFill>
                          <a:effectLst/>
                          <a:latin typeface="Arial" panose="020B0604020202020204" pitchFamily="34" charset="0"/>
                        </a:rPr>
                        <a:t>[AT-D7] Westtirol - Leupolz FUESSN O [OPP] [D7] / N-1 Dellmensingen - Obermooweiler gn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859,32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873867076"/>
                  </a:ext>
                </a:extLst>
              </a:tr>
              <a:tr h="175684">
                <a:tc>
                  <a:txBody>
                    <a:bodyPr/>
                    <a:lstStyle/>
                    <a:p>
                      <a:pPr algn="l" fontAlgn="b"/>
                      <a:r>
                        <a:rPr lang="sl-SI" sz="9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41334736"/>
                  </a:ext>
                </a:extLst>
              </a:tr>
              <a:tr h="175684">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330,48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2937358"/>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34,72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770287801"/>
                  </a:ext>
                </a:extLst>
              </a:tr>
              <a:tr h="175684">
                <a:tc>
                  <a:txBody>
                    <a:bodyPr/>
                    <a:lstStyle/>
                    <a:p>
                      <a:pPr algn="l" fontAlgn="b"/>
                      <a:r>
                        <a:rPr lang="sl-SI" sz="900" b="0" i="0" u="none" strike="noStrike">
                          <a:solidFill>
                            <a:srgbClr val="000000"/>
                          </a:solidFill>
                          <a:effectLst/>
                          <a:latin typeface="Arial" panose="020B0604020202020204" pitchFamily="34" charset="0"/>
                        </a:rPr>
                        <a:t>[AT-D7] Westtirol - Leupolz FUESSN O [OPP] [D7] / N-1 Dellmensingen - Obermooweiler gn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396553898"/>
                  </a:ext>
                </a:extLst>
              </a:tr>
              <a:tr h="175684">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60,16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6643706"/>
                  </a:ext>
                </a:extLst>
              </a:tr>
              <a:tr h="175684">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40,11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01083136"/>
                  </a:ext>
                </a:extLst>
              </a:tr>
              <a:tr h="175684">
                <a:tc>
                  <a:txBody>
                    <a:bodyPr/>
                    <a:lstStyle/>
                    <a:p>
                      <a:pPr algn="l" fontAlgn="b"/>
                      <a:r>
                        <a:rPr lang="en-US" sz="900" b="0" i="0" u="none" strike="noStrike">
                          <a:solidFill>
                            <a:srgbClr val="000000"/>
                          </a:solidFill>
                          <a:effectLst/>
                          <a:latin typeface="Arial" panose="020B0604020202020204" pitchFamily="34" charset="0"/>
                        </a:rPr>
                        <a:t>[BE-BE] Achene - Gramme 380.10 [OPP] / N-1 Avelgem - Avelin 380.80</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5,86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764757178"/>
                  </a:ext>
                </a:extLst>
              </a:tr>
              <a:tr h="175684">
                <a:tc>
                  <a:txBody>
                    <a:bodyPr/>
                    <a:lstStyle/>
                    <a:p>
                      <a:pPr algn="l" fontAlgn="b"/>
                      <a:r>
                        <a:rPr lang="sl-SI" sz="900" b="0" i="0" u="none" strike="noStrike">
                          <a:solidFill>
                            <a:srgbClr val="000000"/>
                          </a:solidFill>
                          <a:effectLst/>
                          <a:latin typeface="Arial" panose="020B0604020202020204" pitchFamily="34" charset="0"/>
                        </a:rPr>
                        <a:t>[AT-D7] Westtirol - Leupolz FUESSN O [OPP] [D7] / N-1 Beznau - Breite LN300028</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60,16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982669095"/>
                  </a:ext>
                </a:extLst>
              </a:tr>
              <a:tr h="175684">
                <a:tc>
                  <a:txBody>
                    <a:bodyPr/>
                    <a:lstStyle/>
                    <a:p>
                      <a:pPr algn="l" fontAlgn="b"/>
                      <a:r>
                        <a:rPr lang="sl-SI"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120,03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57280146"/>
                  </a:ext>
                </a:extLst>
              </a:tr>
              <a:tr h="175684">
                <a:tc>
                  <a:txBody>
                    <a:bodyPr/>
                    <a:lstStyle/>
                    <a:p>
                      <a:pPr algn="l" fontAlgn="b"/>
                      <a:r>
                        <a:rPr lang="de-DE" sz="900" b="0" i="0" u="none" strike="noStrike">
                          <a:solidFill>
                            <a:srgbClr val="000000"/>
                          </a:solidFill>
                          <a:effectLst/>
                          <a:latin typeface="Arial" panose="020B0604020202020204" pitchFamily="34" charset="0"/>
                        </a:rPr>
                        <a:t>[D2-NL] Diele - Meeden SCHWARZ [OPP] [D2] / N-1 Zwolle-Meeden 380 W</a:t>
                      </a:r>
                    </a:p>
                  </a:txBody>
                  <a:tcPr marL="10238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0,23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61%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1380628"/>
                  </a:ext>
                </a:extLst>
              </a:tr>
              <a:tr h="175684">
                <a:tc>
                  <a:txBody>
                    <a:bodyPr/>
                    <a:lstStyle/>
                    <a:p>
                      <a:pPr algn="l" fontAlgn="b"/>
                      <a:r>
                        <a:rPr lang="sl-SI" sz="900" b="0" i="0" u="none" strike="noStrike">
                          <a:solidFill>
                            <a:srgbClr val="000000"/>
                          </a:solidFill>
                          <a:effectLst/>
                          <a:latin typeface="Arial" panose="020B0604020202020204" pitchFamily="34" charset="0"/>
                        </a:rPr>
                        <a:t>[FR-D7] Vigy - Ensdorf VIGY2 S [DIR] [D7] / N-1 Ensdorf - Vigy VIGY1 N</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11%</a:t>
                      </a:r>
                    </a:p>
                  </a:txBody>
                  <a:tcPr marL="0" marR="0" marT="0" marB="0" anchor="b">
                    <a:lnL>
                      <a:noFill/>
                    </a:lnL>
                    <a:lnR>
                      <a:noFill/>
                    </a:lnR>
                    <a:lnT>
                      <a:noFill/>
                    </a:lnT>
                    <a:lnB>
                      <a:noFill/>
                    </a:lnB>
                  </a:tcPr>
                </a:tc>
                <a:extLst>
                  <a:ext uri="{0D108BD9-81ED-4DB2-BD59-A6C34878D82A}">
                    <a16:rowId xmlns:a16="http://schemas.microsoft.com/office/drawing/2014/main" val="1296203216"/>
                  </a:ext>
                </a:extLst>
              </a:tr>
              <a:tr h="175684">
                <a:tc>
                  <a:txBody>
                    <a:bodyPr/>
                    <a:lstStyle/>
                    <a:p>
                      <a:pPr algn="l" fontAlgn="b"/>
                      <a:r>
                        <a:rPr lang="sl-SI" sz="900" b="0" i="0" u="none" strike="noStrike">
                          <a:solidFill>
                            <a:srgbClr val="000000"/>
                          </a:solidFill>
                          <a:effectLst/>
                          <a:latin typeface="Arial" panose="020B0604020202020204" pitchFamily="34" charset="0"/>
                        </a:rPr>
                        <a:t>[SK-SK] V.Dur - Levice 2 [DIR] / N-1 Gabcikovo - Gyor</a:t>
                      </a:r>
                    </a:p>
                  </a:txBody>
                  <a:tcPr marL="102384"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120,03</a:t>
                      </a:r>
                    </a:p>
                  </a:txBody>
                  <a:tcPr marL="0" marR="0" marT="0" marB="0" anchor="b">
                    <a:lnL>
                      <a:noFill/>
                    </a:lnL>
                    <a:lnR>
                      <a:noFill/>
                    </a:lnR>
                    <a:lnT>
                      <a:noFill/>
                    </a:lnT>
                    <a:lnB>
                      <a:noFill/>
                    </a:lnB>
                  </a:tcPr>
                </a:tc>
                <a:tc>
                  <a:txBody>
                    <a:bodyPr/>
                    <a:lstStyle/>
                    <a:p>
                      <a:pPr algn="r" fontAlgn="b"/>
                      <a:r>
                        <a:rPr lang="sl-SI" sz="900" b="0" i="0" u="none" strike="noStrike" dirty="0">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2785799919"/>
                  </a:ext>
                </a:extLst>
              </a:tr>
            </a:tbl>
          </a:graphicData>
        </a:graphic>
      </p:graphicFrame>
    </p:spTree>
    <p:extLst>
      <p:ext uri="{BB962C8B-B14F-4D97-AF65-F5344CB8AC3E}">
        <p14:creationId xmlns:p14="http://schemas.microsoft.com/office/powerpoint/2010/main" val="2369695945"/>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20324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C216AFF1-6A9C-A1C9-FAF5-BBE0FECB7171}"/>
              </a:ext>
            </a:extLst>
          </p:cNvPr>
          <p:cNvGraphicFramePr>
            <a:graphicFrameLocks noGrp="1"/>
          </p:cNvGraphicFramePr>
          <p:nvPr>
            <p:extLst>
              <p:ext uri="{D42A27DB-BD31-4B8C-83A1-F6EECF244321}">
                <p14:modId xmlns:p14="http://schemas.microsoft.com/office/powerpoint/2010/main" val="2911581178"/>
              </p:ext>
            </p:extLst>
          </p:nvPr>
        </p:nvGraphicFramePr>
        <p:xfrm>
          <a:off x="699247" y="2121692"/>
          <a:ext cx="8512223" cy="2957458"/>
        </p:xfrm>
        <a:graphic>
          <a:graphicData uri="http://schemas.openxmlformats.org/drawingml/2006/table">
            <a:tbl>
              <a:tblPr/>
              <a:tblGrid>
                <a:gridCol w="6631051">
                  <a:extLst>
                    <a:ext uri="{9D8B030D-6E8A-4147-A177-3AD203B41FA5}">
                      <a16:colId xmlns:a16="http://schemas.microsoft.com/office/drawing/2014/main" val="1104016797"/>
                    </a:ext>
                  </a:extLst>
                </a:gridCol>
                <a:gridCol w="1389024">
                  <a:extLst>
                    <a:ext uri="{9D8B030D-6E8A-4147-A177-3AD203B41FA5}">
                      <a16:colId xmlns:a16="http://schemas.microsoft.com/office/drawing/2014/main" val="2610086526"/>
                    </a:ext>
                  </a:extLst>
                </a:gridCol>
                <a:gridCol w="492148">
                  <a:extLst>
                    <a:ext uri="{9D8B030D-6E8A-4147-A177-3AD203B41FA5}">
                      <a16:colId xmlns:a16="http://schemas.microsoft.com/office/drawing/2014/main" val="1898152075"/>
                    </a:ext>
                  </a:extLst>
                </a:gridCol>
              </a:tblGrid>
              <a:tr h="211247">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105,26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66158340"/>
                  </a:ext>
                </a:extLst>
              </a:tr>
              <a:tr h="211247">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7156535"/>
                  </a:ext>
                </a:extLst>
              </a:tr>
              <a:tr h="211247">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105,26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160454641"/>
                  </a:ext>
                </a:extLst>
              </a:tr>
              <a:tr h="211247">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579044340"/>
                  </a:ext>
                </a:extLst>
              </a:tr>
              <a:tr h="211247">
                <a:tc>
                  <a:txBody>
                    <a:bodyPr/>
                    <a:lstStyle/>
                    <a:p>
                      <a:pPr algn="l" fontAlgn="b"/>
                      <a:r>
                        <a:rPr lang="de-DE" sz="1000" b="0" i="0" u="none" strike="noStrike">
                          <a:solidFill>
                            <a:srgbClr val="000000"/>
                          </a:solidFill>
                          <a:effectLst/>
                          <a:latin typeface="Arial" panose="020B0604020202020204" pitchFamily="34" charset="0"/>
                        </a:rPr>
                        <a:t>[D7-D7] Buerstadt - Lambsheim BUERST W [DIR] / N-1 Rheinau - Hoheneck KUGELB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6,71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738794309"/>
                  </a:ext>
                </a:extLst>
              </a:tr>
              <a:tr h="211247">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924770660"/>
                  </a:ext>
                </a:extLst>
              </a:tr>
              <a:tr h="211247">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692,89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36912085"/>
                  </a:ext>
                </a:extLst>
              </a:tr>
              <a:tr h="211247">
                <a:tc>
                  <a:txBody>
                    <a:bodyPr/>
                    <a:lstStyle/>
                    <a:p>
                      <a:pPr algn="l" fontAlgn="b"/>
                      <a:r>
                        <a:rPr lang="pl-PL" sz="1000" b="0" i="0" u="none" strike="noStrike">
                          <a:solidFill>
                            <a:srgbClr val="000000"/>
                          </a:solidFill>
                          <a:effectLst/>
                          <a:latin typeface="Arial" panose="020B0604020202020204" pitchFamily="34" charset="0"/>
                        </a:rPr>
                        <a:t>[PL-PL] Polaniec - Tarnow [DIR] / N-1 Polaniec - Rzeszow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692,89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4574129"/>
                  </a:ext>
                </a:extLst>
              </a:tr>
              <a:tr h="211247">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28309646"/>
                  </a:ext>
                </a:extLst>
              </a:tr>
              <a:tr h="211247">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637,96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52355197"/>
                  </a:ext>
                </a:extLst>
              </a:tr>
              <a:tr h="211247">
                <a:tc>
                  <a:txBody>
                    <a:bodyPr/>
                    <a:lstStyle/>
                    <a:p>
                      <a:pPr algn="l" fontAlgn="b"/>
                      <a:r>
                        <a:rPr lang="en-US" sz="1000" b="0" i="0" u="none" strike="noStrike">
                          <a:solidFill>
                            <a:srgbClr val="000000"/>
                          </a:solidFill>
                          <a:effectLst/>
                          <a:latin typeface="Arial" panose="020B0604020202020204" pitchFamily="34" charset="0"/>
                        </a:rPr>
                        <a:t>[BE-BE] PST Zandvliet 2 [DIR] [BE] / N-1 PST Zandvliet 1</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15,87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802567181"/>
                  </a:ext>
                </a:extLst>
              </a:tr>
              <a:tr h="211247">
                <a:tc>
                  <a:txBody>
                    <a:bodyPr/>
                    <a:lstStyle/>
                    <a:p>
                      <a:pPr algn="l" fontAlgn="b"/>
                      <a:r>
                        <a:rPr lang="pl-PL" sz="1000" b="0" i="0" u="none" strike="noStrike">
                          <a:solidFill>
                            <a:srgbClr val="000000"/>
                          </a:solidFill>
                          <a:effectLst/>
                          <a:latin typeface="Arial" panose="020B0604020202020204" pitchFamily="34" charset="0"/>
                        </a:rPr>
                        <a:t>[PL-PL] Polaniec - Tarnow [DIR] / N-1 Polaniec - Rzeszow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637,96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858862000"/>
                  </a:ext>
                </a:extLst>
              </a:tr>
              <a:tr h="211247">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120,91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36068188"/>
                  </a:ext>
                </a:extLst>
              </a:tr>
              <a:tr h="211247">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1502,18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2551%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487172184"/>
                  </a:ext>
                </a:extLst>
              </a:tr>
            </a:tbl>
          </a:graphicData>
        </a:graphic>
      </p:graphicFrame>
    </p:spTree>
    <p:extLst>
      <p:ext uri="{BB962C8B-B14F-4D97-AF65-F5344CB8AC3E}">
        <p14:creationId xmlns:p14="http://schemas.microsoft.com/office/powerpoint/2010/main" val="2200990327"/>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20325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A9FEBFE-4F4E-FF7F-7FA1-7D022B516B9C}"/>
              </a:ext>
            </a:extLst>
          </p:cNvPr>
          <p:cNvGraphicFramePr>
            <a:graphicFrameLocks noGrp="1"/>
          </p:cNvGraphicFramePr>
          <p:nvPr>
            <p:extLst>
              <p:ext uri="{D42A27DB-BD31-4B8C-83A1-F6EECF244321}">
                <p14:modId xmlns:p14="http://schemas.microsoft.com/office/powerpoint/2010/main" val="3182477347"/>
              </p:ext>
            </p:extLst>
          </p:nvPr>
        </p:nvGraphicFramePr>
        <p:xfrm>
          <a:off x="699248" y="1079508"/>
          <a:ext cx="8398649" cy="5651496"/>
        </p:xfrm>
        <a:graphic>
          <a:graphicData uri="http://schemas.openxmlformats.org/drawingml/2006/table">
            <a:tbl>
              <a:tblPr/>
              <a:tblGrid>
                <a:gridCol w="6542577">
                  <a:extLst>
                    <a:ext uri="{9D8B030D-6E8A-4147-A177-3AD203B41FA5}">
                      <a16:colId xmlns:a16="http://schemas.microsoft.com/office/drawing/2014/main" val="1945352713"/>
                    </a:ext>
                  </a:extLst>
                </a:gridCol>
                <a:gridCol w="1370490">
                  <a:extLst>
                    <a:ext uri="{9D8B030D-6E8A-4147-A177-3AD203B41FA5}">
                      <a16:colId xmlns:a16="http://schemas.microsoft.com/office/drawing/2014/main" val="2712083482"/>
                    </a:ext>
                  </a:extLst>
                </a:gridCol>
                <a:gridCol w="485582">
                  <a:extLst>
                    <a:ext uri="{9D8B030D-6E8A-4147-A177-3AD203B41FA5}">
                      <a16:colId xmlns:a16="http://schemas.microsoft.com/office/drawing/2014/main" val="3231623831"/>
                    </a:ext>
                  </a:extLst>
                </a:gridCol>
              </a:tblGrid>
              <a:tr h="156986">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172328755"/>
                  </a:ext>
                </a:extLst>
              </a:tr>
              <a:tr h="156986">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773,49</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68638360"/>
                  </a:ext>
                </a:extLst>
              </a:tr>
              <a:tr h="156986">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773,49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79932423"/>
                  </a:ext>
                </a:extLst>
              </a:tr>
              <a:tr h="156986">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607,94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12889929"/>
                  </a:ext>
                </a:extLst>
              </a:tr>
              <a:tr h="156986">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607,94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58034560"/>
                  </a:ext>
                </a:extLst>
              </a:tr>
              <a:tr h="15698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46,87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2778563006"/>
                  </a:ext>
                </a:extLst>
              </a:tr>
              <a:tr h="156986">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362,33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55370638"/>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155,44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9563339"/>
                  </a:ext>
                </a:extLst>
              </a:tr>
              <a:tr h="15698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362,33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36%</a:t>
                      </a:r>
                    </a:p>
                  </a:txBody>
                  <a:tcPr marL="0" marR="0" marT="0" marB="0" anchor="b">
                    <a:lnL>
                      <a:noFill/>
                    </a:lnL>
                    <a:lnR>
                      <a:noFill/>
                    </a:lnR>
                    <a:lnT>
                      <a:noFill/>
                    </a:lnT>
                    <a:lnB>
                      <a:noFill/>
                    </a:lnB>
                  </a:tcPr>
                </a:tc>
                <a:extLst>
                  <a:ext uri="{0D108BD9-81ED-4DB2-BD59-A6C34878D82A}">
                    <a16:rowId xmlns:a16="http://schemas.microsoft.com/office/drawing/2014/main" val="1762750006"/>
                  </a:ext>
                </a:extLst>
              </a:tr>
              <a:tr h="15698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616,19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5503271"/>
                  </a:ext>
                </a:extLst>
              </a:tr>
              <a:tr h="156986">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616,19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2033431"/>
                  </a:ext>
                </a:extLst>
              </a:tr>
              <a:tr h="15698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523,14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35471859"/>
                  </a:ext>
                </a:extLst>
              </a:tr>
              <a:tr h="156986">
                <a:tc>
                  <a:txBody>
                    <a:bodyPr/>
                    <a:lstStyle/>
                    <a:p>
                      <a:pPr algn="l" fontAlgn="b"/>
                      <a:r>
                        <a:rPr lang="sl-SI" sz="700" b="0" i="0" u="none" strike="noStrike">
                          <a:solidFill>
                            <a:srgbClr val="000000"/>
                          </a:solidFill>
                          <a:effectLst/>
                          <a:latin typeface="Arial" panose="020B0604020202020204" pitchFamily="34" charset="0"/>
                        </a:rPr>
                        <a:t>[PL-PL] Mikulowa AT1 [OPP] / N-1 Mikulowa AT2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523,14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2285368"/>
                  </a:ext>
                </a:extLst>
              </a:tr>
              <a:tr h="156986">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739,91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86109270"/>
                  </a:ext>
                </a:extLst>
              </a:tr>
              <a:tr h="156986">
                <a:tc>
                  <a:txBody>
                    <a:bodyPr/>
                    <a:lstStyle/>
                    <a:p>
                      <a:pPr algn="l" fontAlgn="b"/>
                      <a:r>
                        <a:rPr lang="pl-PL" sz="700" b="0" i="0" u="none" strike="noStrike">
                          <a:solidFill>
                            <a:srgbClr val="000000"/>
                          </a:solidFill>
                          <a:effectLst/>
                          <a:latin typeface="Arial" panose="020B0604020202020204" pitchFamily="34" charset="0"/>
                        </a:rPr>
                        <a:t>[PL-PL] Polaniec - Tarnow [DIR] / N-1 Polaniec - Rzeszow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739,91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19768393"/>
                  </a:ext>
                </a:extLst>
              </a:tr>
              <a:tr h="156986">
                <a:tc>
                  <a:txBody>
                    <a:bodyPr/>
                    <a:lstStyle/>
                    <a:p>
                      <a:pPr algn="l" fontAlgn="b"/>
                      <a:r>
                        <a:rPr lang="sl-SI" sz="7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434,78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7784447"/>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23101886"/>
                  </a:ext>
                </a:extLst>
              </a:tr>
              <a:tr h="156986">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116,13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3370562376"/>
                  </a:ext>
                </a:extLst>
              </a:tr>
              <a:tr h="15698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434,78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08058810"/>
                  </a:ext>
                </a:extLst>
              </a:tr>
              <a:tr h="156986">
                <a:tc>
                  <a:txBody>
                    <a:bodyPr/>
                    <a:lstStyle/>
                    <a:p>
                      <a:pPr algn="l" fontAlgn="b"/>
                      <a:r>
                        <a:rPr lang="sl-SI" sz="7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66524333"/>
                  </a:ext>
                </a:extLst>
              </a:tr>
              <a:tr h="156986">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875,73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0294909"/>
                  </a:ext>
                </a:extLst>
              </a:tr>
              <a:tr h="15698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1170,7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26931440"/>
                  </a:ext>
                </a:extLst>
              </a:tr>
              <a:tr h="15698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1179,84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655266"/>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153,88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708620940"/>
                  </a:ext>
                </a:extLst>
              </a:tr>
              <a:tr h="156986">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1179,84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10635554"/>
                  </a:ext>
                </a:extLst>
              </a:tr>
              <a:tr h="156986">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981,56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270906528"/>
                  </a:ext>
                </a:extLst>
              </a:tr>
              <a:tr h="15698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70,19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185542407"/>
                  </a:ext>
                </a:extLst>
              </a:tr>
              <a:tr h="156986">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1014,14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0039599"/>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Gronau TR 441 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39158656"/>
                  </a:ext>
                </a:extLst>
              </a:tr>
              <a:tr h="156986">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1014,14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814787456"/>
                  </a:ext>
                </a:extLst>
              </a:tr>
              <a:tr h="15698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88,91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650638702"/>
                  </a:ext>
                </a:extLst>
              </a:tr>
              <a:tr h="15698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1053,16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53420479"/>
                  </a:ext>
                </a:extLst>
              </a:tr>
              <a:tr h="156986">
                <a:tc>
                  <a:txBody>
                    <a:bodyPr/>
                    <a:lstStyle/>
                    <a:p>
                      <a:pPr algn="l" fontAlgn="b"/>
                      <a:r>
                        <a:rPr lang="de-DE" sz="700" b="0" i="0" u="none" strike="noStrike">
                          <a:solidFill>
                            <a:srgbClr val="000000"/>
                          </a:solidFill>
                          <a:effectLst/>
                          <a:latin typeface="Arial" panose="020B0604020202020204" pitchFamily="34" charset="0"/>
                        </a:rPr>
                        <a:t>[D2-D2] Altheim - Simbach 233/230 [DIR] / N-1 St. Peter - Altheim_Simbach 234_230</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199,11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146389918"/>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39,24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942291183"/>
                  </a:ext>
                </a:extLst>
              </a:tr>
              <a:tr h="156986">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1053,16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092771419"/>
                  </a:ext>
                </a:extLst>
              </a:tr>
              <a:tr h="15698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91,79</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695658827"/>
                  </a:ext>
                </a:extLst>
              </a:tr>
            </a:tbl>
          </a:graphicData>
        </a:graphic>
      </p:graphicFrame>
    </p:spTree>
    <p:extLst>
      <p:ext uri="{BB962C8B-B14F-4D97-AF65-F5344CB8AC3E}">
        <p14:creationId xmlns:p14="http://schemas.microsoft.com/office/powerpoint/2010/main" val="3296414516"/>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20325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AC5BFAAB-1FFD-306F-7F5D-599042C388B1}"/>
              </a:ext>
            </a:extLst>
          </p:cNvPr>
          <p:cNvGraphicFramePr>
            <a:graphicFrameLocks noGrp="1"/>
          </p:cNvGraphicFramePr>
          <p:nvPr>
            <p:extLst>
              <p:ext uri="{D42A27DB-BD31-4B8C-83A1-F6EECF244321}">
                <p14:modId xmlns:p14="http://schemas.microsoft.com/office/powerpoint/2010/main" val="1298046081"/>
              </p:ext>
            </p:extLst>
          </p:nvPr>
        </p:nvGraphicFramePr>
        <p:xfrm>
          <a:off x="568618" y="1079496"/>
          <a:ext cx="8623158" cy="5175306"/>
        </p:xfrm>
        <a:graphic>
          <a:graphicData uri="http://schemas.openxmlformats.org/drawingml/2006/table">
            <a:tbl>
              <a:tblPr/>
              <a:tblGrid>
                <a:gridCol w="6717470">
                  <a:extLst>
                    <a:ext uri="{9D8B030D-6E8A-4147-A177-3AD203B41FA5}">
                      <a16:colId xmlns:a16="http://schemas.microsoft.com/office/drawing/2014/main" val="918831192"/>
                    </a:ext>
                  </a:extLst>
                </a:gridCol>
                <a:gridCol w="1407126">
                  <a:extLst>
                    <a:ext uri="{9D8B030D-6E8A-4147-A177-3AD203B41FA5}">
                      <a16:colId xmlns:a16="http://schemas.microsoft.com/office/drawing/2014/main" val="2680378547"/>
                    </a:ext>
                  </a:extLst>
                </a:gridCol>
                <a:gridCol w="498562">
                  <a:extLst>
                    <a:ext uri="{9D8B030D-6E8A-4147-A177-3AD203B41FA5}">
                      <a16:colId xmlns:a16="http://schemas.microsoft.com/office/drawing/2014/main" val="558164693"/>
                    </a:ext>
                  </a:extLst>
                </a:gridCol>
              </a:tblGrid>
              <a:tr h="191678">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886,48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56656203"/>
                  </a:ext>
                </a:extLst>
              </a:tr>
              <a:tr h="191678">
                <a:tc>
                  <a:txBody>
                    <a:bodyPr/>
                    <a:lstStyle/>
                    <a:p>
                      <a:pPr algn="l" fontAlgn="b"/>
                      <a:r>
                        <a:rPr lang="de-DE" sz="1000" b="0" i="0" u="none" strike="noStrike">
                          <a:solidFill>
                            <a:srgbClr val="000000"/>
                          </a:solidFill>
                          <a:effectLst/>
                          <a:latin typeface="Arial" panose="020B0604020202020204" pitchFamily="34" charset="0"/>
                        </a:rPr>
                        <a:t>[D2-NL] Diele - Meeden SCHWARZ [DIR] [D2] / N-1 Gronau - Hanekenfaehr GRONAU W</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51,88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9027517"/>
                  </a:ext>
                </a:extLst>
              </a:tr>
              <a:tr h="191678">
                <a:tc>
                  <a:txBody>
                    <a:bodyPr/>
                    <a:lstStyle/>
                    <a:p>
                      <a:pPr algn="l" fontAlgn="b"/>
                      <a:r>
                        <a:rPr lang="sl-SI" sz="1000" b="0" i="0" u="none" strike="noStrike">
                          <a:solidFill>
                            <a:srgbClr val="000000"/>
                          </a:solidFill>
                          <a:effectLst/>
                          <a:latin typeface="Arial" panose="020B0604020202020204" pitchFamily="34" charset="0"/>
                        </a:rPr>
                        <a:t>[D2-D4] Grafenrheinfeld - Stalldorf 416 [DIR] [D2] / N-1 Hoepfingen - Hueffenhardt ge</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886,48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435980466"/>
                  </a:ext>
                </a:extLst>
              </a:tr>
              <a:tr h="191678">
                <a:tc>
                  <a:txBody>
                    <a:bodyPr/>
                    <a:lstStyle/>
                    <a:p>
                      <a:pPr algn="l" fontAlgn="b"/>
                      <a:r>
                        <a:rPr lang="sl-SI" sz="1000" b="0" i="0" u="none" strike="noStrike">
                          <a:solidFill>
                            <a:srgbClr val="000000"/>
                          </a:solidFill>
                          <a:effectLst/>
                          <a:latin typeface="Arial" panose="020B0604020202020204" pitchFamily="34" charset="0"/>
                        </a:rPr>
                        <a:t>[CZ-PL] Wielopole - Nosovice [DIR] [PL] / N-1 Albrechtice - Dobrzen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2504611359"/>
                  </a:ext>
                </a:extLst>
              </a:tr>
              <a:tr h="191678">
                <a:tc>
                  <a:txBody>
                    <a:bodyPr/>
                    <a:lstStyle/>
                    <a:p>
                      <a:pPr algn="l" fontAlgn="b"/>
                      <a:r>
                        <a:rPr lang="en-US" sz="1000" b="0" i="0" u="none" strike="noStrike">
                          <a:solidFill>
                            <a:srgbClr val="000000"/>
                          </a:solidFill>
                          <a:effectLst/>
                          <a:latin typeface="Arial" panose="020B0604020202020204" pitchFamily="34" charset="0"/>
                        </a:rPr>
                        <a:t>[BE-BE] Achene - Gramme 380.10 [OPP] / N-1 Avelgem - Avelin 380.80</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96,74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3427348460"/>
                  </a:ext>
                </a:extLst>
              </a:tr>
              <a:tr h="191678">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413,64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771950845"/>
                  </a:ext>
                </a:extLst>
              </a:tr>
              <a:tr h="191678">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1029,84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2046733"/>
                  </a:ext>
                </a:extLst>
              </a:tr>
              <a:tr h="191678">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1029,84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57894492"/>
                  </a:ext>
                </a:extLst>
              </a:tr>
              <a:tr h="191678">
                <a:tc>
                  <a:txBody>
                    <a:bodyPr/>
                    <a:lstStyle/>
                    <a:p>
                      <a:pPr algn="l" fontAlgn="b"/>
                      <a:r>
                        <a:rPr lang="sl-SI" sz="1000" b="0" i="0" u="none" strike="noStrike">
                          <a:solidFill>
                            <a:srgbClr val="000000"/>
                          </a:solidFill>
                          <a:effectLst/>
                          <a:latin typeface="Arial" panose="020B0604020202020204" pitchFamily="34" charset="0"/>
                        </a:rPr>
                        <a:t>[D4-D7] Daxlanden - Weingarten ge (Germersheim Sued) [OPP] [D4] / N-1 Rheinau - Hoheneck KUGELB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8,56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421006026"/>
                  </a:ext>
                </a:extLst>
              </a:tr>
              <a:tr h="191678">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331,92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tcPr>
                </a:tc>
                <a:extLst>
                  <a:ext uri="{0D108BD9-81ED-4DB2-BD59-A6C34878D82A}">
                    <a16:rowId xmlns:a16="http://schemas.microsoft.com/office/drawing/2014/main" val="1200536168"/>
                  </a:ext>
                </a:extLst>
              </a:tr>
              <a:tr h="191678">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664,78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0060571"/>
                  </a:ext>
                </a:extLst>
              </a:tr>
              <a:tr h="191678">
                <a:tc>
                  <a:txBody>
                    <a:bodyPr/>
                    <a:lstStyle/>
                    <a:p>
                      <a:pPr algn="l" fontAlgn="b"/>
                      <a:r>
                        <a:rPr lang="de-DE" sz="1000" b="0" i="0" u="none" strike="noStrike">
                          <a:solidFill>
                            <a:srgbClr val="000000"/>
                          </a:solidFill>
                          <a:effectLst/>
                          <a:latin typeface="Arial" panose="020B0604020202020204" pitchFamily="34" charset="0"/>
                        </a:rPr>
                        <a:t>[D2-D4] Grafenrheinfeld - Stalldorf 416 [DIR] [D2] / N-1 Grafenrheinfeld - Hoepfingen ge (411)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664,78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67160037"/>
                  </a:ext>
                </a:extLst>
              </a:tr>
              <a:tr h="191678">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extLst>
                  <a:ext uri="{0D108BD9-81ED-4DB2-BD59-A6C34878D82A}">
                    <a16:rowId xmlns:a16="http://schemas.microsoft.com/office/drawing/2014/main" val="1943798931"/>
                  </a:ext>
                </a:extLst>
              </a:tr>
              <a:tr h="191678">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239,73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28260815"/>
                  </a:ext>
                </a:extLst>
              </a:tr>
              <a:tr h="191678">
                <a:tc>
                  <a:txBody>
                    <a:bodyPr/>
                    <a:lstStyle/>
                    <a:p>
                      <a:pPr algn="l" fontAlgn="b"/>
                      <a:r>
                        <a:rPr lang="sl-SI" sz="1000" b="0" i="0" u="none" strike="noStrike">
                          <a:solidFill>
                            <a:srgbClr val="000000"/>
                          </a:solidFill>
                          <a:effectLst/>
                          <a:latin typeface="Arial" panose="020B0604020202020204" pitchFamily="34" charset="0"/>
                        </a:rPr>
                        <a:t>[PL-PL] Krosno Iskrzynia - Rzeszow [OPP] / N-1 Krosno Iskrzynia - Tarnow</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13,33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83971130"/>
                  </a:ext>
                </a:extLst>
              </a:tr>
              <a:tr h="191678">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32,67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3035049105"/>
                  </a:ext>
                </a:extLst>
              </a:tr>
              <a:tr h="191678">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44,61</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1846141121"/>
                  </a:ext>
                </a:extLst>
              </a:tr>
              <a:tr h="191678">
                <a:tc>
                  <a:txBody>
                    <a:bodyPr/>
                    <a:lstStyle/>
                    <a:p>
                      <a:pPr algn="l" fontAlgn="b"/>
                      <a:r>
                        <a:rPr lang="it-IT" sz="1000" b="0" i="0" u="none" strike="noStrike">
                          <a:solidFill>
                            <a:srgbClr val="000000"/>
                          </a:solidFill>
                          <a:effectLst/>
                          <a:latin typeface="Arial" panose="020B0604020202020204" pitchFamily="34" charset="0"/>
                        </a:rPr>
                        <a:t>[SI-SI] 220kV Podlog - Bericevo [DIR] / N-1 Cirkovce-Krsko</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239,73</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a:t>
                      </a:r>
                    </a:p>
                  </a:txBody>
                  <a:tcPr marL="0" marR="0" marT="0" marB="0" anchor="b">
                    <a:lnL>
                      <a:noFill/>
                    </a:lnL>
                    <a:lnR>
                      <a:noFill/>
                    </a:lnR>
                    <a:lnT>
                      <a:noFill/>
                    </a:lnT>
                    <a:lnB>
                      <a:noFill/>
                    </a:lnB>
                  </a:tcPr>
                </a:tc>
                <a:extLst>
                  <a:ext uri="{0D108BD9-81ED-4DB2-BD59-A6C34878D82A}">
                    <a16:rowId xmlns:a16="http://schemas.microsoft.com/office/drawing/2014/main" val="766189686"/>
                  </a:ext>
                </a:extLst>
              </a:tr>
              <a:tr h="191678">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956,32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42843621"/>
                  </a:ext>
                </a:extLst>
              </a:tr>
              <a:tr h="191678">
                <a:tc>
                  <a:txBody>
                    <a:bodyPr/>
                    <a:lstStyle/>
                    <a:p>
                      <a:pPr algn="l" fontAlgn="b"/>
                      <a:r>
                        <a:rPr lang="en-US" sz="1000" b="0" i="0" u="none" strike="noStrike">
                          <a:solidFill>
                            <a:srgbClr val="000000"/>
                          </a:solidFill>
                          <a:effectLst/>
                          <a:latin typeface="Arial" panose="020B0604020202020204" pitchFamily="34" charset="0"/>
                        </a:rPr>
                        <a:t>[BE-BE] PST Van Eyck 2 [DIR] [BE] / N-1 PST Van Eyck 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73,84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682796"/>
                  </a:ext>
                </a:extLst>
              </a:tr>
              <a:tr h="191678">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489,4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709146054"/>
                  </a:ext>
                </a:extLst>
              </a:tr>
              <a:tr h="191678">
                <a:tc>
                  <a:txBody>
                    <a:bodyPr/>
                    <a:lstStyle/>
                    <a:p>
                      <a:pPr algn="l" fontAlgn="b"/>
                      <a:r>
                        <a:rPr lang="pl-PL" sz="1000" b="0" i="0" u="none" strike="noStrike">
                          <a:solidFill>
                            <a:srgbClr val="000000"/>
                          </a:solidFill>
                          <a:effectLst/>
                          <a:latin typeface="Arial" panose="020B0604020202020204" pitchFamily="34" charset="0"/>
                        </a:rPr>
                        <a:t>[PL-PL] Polaniec - Tarnow [DIR] / N-1 Polaniec - Rzeszow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956,32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a:noFill/>
                    </a:lnT>
                    <a:lnB>
                      <a:noFill/>
                    </a:lnB>
                  </a:tcPr>
                </a:tc>
                <a:extLst>
                  <a:ext uri="{0D108BD9-81ED-4DB2-BD59-A6C34878D82A}">
                    <a16:rowId xmlns:a16="http://schemas.microsoft.com/office/drawing/2014/main" val="2298124408"/>
                  </a:ext>
                </a:extLst>
              </a:tr>
              <a:tr h="191678">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796,09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63697958"/>
                  </a:ext>
                </a:extLst>
              </a:tr>
              <a:tr h="191678">
                <a:tc>
                  <a:txBody>
                    <a:bodyPr/>
                    <a:lstStyle/>
                    <a:p>
                      <a:pPr algn="l" fontAlgn="b"/>
                      <a:r>
                        <a:rPr lang="en-US" sz="1000" b="0" i="0" u="none" strike="noStrike">
                          <a:solidFill>
                            <a:srgbClr val="000000"/>
                          </a:solidFill>
                          <a:effectLst/>
                          <a:latin typeface="Arial" panose="020B0604020202020204" pitchFamily="34" charset="0"/>
                        </a:rPr>
                        <a:t>[BE-BE] PST Van Eyck 2 [DIR] [BE] / N-1 PST Van Eyck 1</a:t>
                      </a:r>
                    </a:p>
                  </a:txBody>
                  <a:tcPr marL="11376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117,09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08998868"/>
                  </a:ext>
                </a:extLst>
              </a:tr>
              <a:tr h="191678">
                <a:tc>
                  <a:txBody>
                    <a:bodyPr/>
                    <a:lstStyle/>
                    <a:p>
                      <a:pPr algn="l" fontAlgn="b"/>
                      <a:r>
                        <a:rPr lang="de-DE" sz="1000" b="0" i="0" u="none" strike="noStrike">
                          <a:solidFill>
                            <a:srgbClr val="000000"/>
                          </a:solidFill>
                          <a:effectLst/>
                          <a:latin typeface="Arial" panose="020B0604020202020204" pitchFamily="34" charset="0"/>
                        </a:rPr>
                        <a:t>[D7-D7] Paffendorf - Rommerskirchen PAFFEN S [OPP] / N-1 Knapsack - Sechtem WABERG W</a:t>
                      </a:r>
                    </a:p>
                  </a:txBody>
                  <a:tcPr marL="11376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771,5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910237816"/>
                  </a:ext>
                </a:extLst>
              </a:tr>
              <a:tr h="191678">
                <a:tc>
                  <a:txBody>
                    <a:bodyPr/>
                    <a:lstStyle/>
                    <a:p>
                      <a:pPr algn="l" fontAlgn="b"/>
                      <a:r>
                        <a:rPr lang="pl-PL" sz="1000" b="0" i="0" u="none" strike="noStrike">
                          <a:solidFill>
                            <a:srgbClr val="000000"/>
                          </a:solidFill>
                          <a:effectLst/>
                          <a:latin typeface="Arial" panose="020B0604020202020204" pitchFamily="34" charset="0"/>
                        </a:rPr>
                        <a:t>[PL-PL] Polaniec - Tarnow [DIR] / N-1 Polaniec - Rzeszow</a:t>
                      </a:r>
                    </a:p>
                  </a:txBody>
                  <a:tcPr marL="11376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796,09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37496151"/>
                  </a:ext>
                </a:extLst>
              </a:tr>
              <a:tr h="191678">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1179,84</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1979%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3488623395"/>
                  </a:ext>
                </a:extLst>
              </a:tr>
            </a:tbl>
          </a:graphicData>
        </a:graphic>
      </p:graphicFrame>
    </p:spTree>
    <p:extLst>
      <p:ext uri="{BB962C8B-B14F-4D97-AF65-F5344CB8AC3E}">
        <p14:creationId xmlns:p14="http://schemas.microsoft.com/office/powerpoint/2010/main" val="3186277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64926108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20326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08BB943-6457-8B4A-0284-9D03AE98BEDA}"/>
              </a:ext>
            </a:extLst>
          </p:cNvPr>
          <p:cNvGraphicFramePr>
            <a:graphicFrameLocks noGrp="1"/>
          </p:cNvGraphicFramePr>
          <p:nvPr>
            <p:extLst>
              <p:ext uri="{D42A27DB-BD31-4B8C-83A1-F6EECF244321}">
                <p14:modId xmlns:p14="http://schemas.microsoft.com/office/powerpoint/2010/main" val="616446287"/>
              </p:ext>
            </p:extLst>
          </p:nvPr>
        </p:nvGraphicFramePr>
        <p:xfrm>
          <a:off x="714615" y="1079508"/>
          <a:ext cx="8352545" cy="5697864"/>
        </p:xfrm>
        <a:graphic>
          <a:graphicData uri="http://schemas.openxmlformats.org/drawingml/2006/table">
            <a:tbl>
              <a:tblPr/>
              <a:tblGrid>
                <a:gridCol w="6383853">
                  <a:extLst>
                    <a:ext uri="{9D8B030D-6E8A-4147-A177-3AD203B41FA5}">
                      <a16:colId xmlns:a16="http://schemas.microsoft.com/office/drawing/2014/main" val="218444508"/>
                    </a:ext>
                  </a:extLst>
                </a:gridCol>
                <a:gridCol w="1453647">
                  <a:extLst>
                    <a:ext uri="{9D8B030D-6E8A-4147-A177-3AD203B41FA5}">
                      <a16:colId xmlns:a16="http://schemas.microsoft.com/office/drawing/2014/main" val="2681515841"/>
                    </a:ext>
                  </a:extLst>
                </a:gridCol>
                <a:gridCol w="515045">
                  <a:extLst>
                    <a:ext uri="{9D8B030D-6E8A-4147-A177-3AD203B41FA5}">
                      <a16:colId xmlns:a16="http://schemas.microsoft.com/office/drawing/2014/main" val="2719816067"/>
                    </a:ext>
                  </a:extLst>
                </a:gridCol>
              </a:tblGrid>
              <a:tr h="158274">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79317337"/>
                  </a:ext>
                </a:extLst>
              </a:tr>
              <a:tr h="158274">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311,34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43321124"/>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252,11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56249152"/>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311,34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2168577771"/>
                  </a:ext>
                </a:extLst>
              </a:tr>
              <a:tr h="158274">
                <a:tc>
                  <a:txBody>
                    <a:bodyPr/>
                    <a:lstStyle/>
                    <a:p>
                      <a:pPr algn="l" fontAlgn="b"/>
                      <a:r>
                        <a:rPr lang="de-DE" sz="700" b="0" i="0" u="none" strike="noStrike">
                          <a:solidFill>
                            <a:srgbClr val="000000"/>
                          </a:solidFill>
                          <a:effectLst/>
                          <a:latin typeface="Arial" panose="020B0604020202020204" pitchFamily="34" charset="0"/>
                        </a:rPr>
                        <a:t>[D7-D7] Paffendorf - Rommerskirchen PAFFEN S [OPP] / N-1 Knapsack - Sechtem WABERG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236,15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38413020"/>
                  </a:ext>
                </a:extLst>
              </a:tr>
              <a:tr h="158274">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358,48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86329317"/>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312,49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18504509"/>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358,48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3566215542"/>
                  </a:ext>
                </a:extLst>
              </a:tr>
              <a:tr h="158274">
                <a:tc>
                  <a:txBody>
                    <a:bodyPr/>
                    <a:lstStyle/>
                    <a:p>
                      <a:pPr algn="l" fontAlgn="b"/>
                      <a:r>
                        <a:rPr lang="de-DE" sz="700" b="0" i="0" u="none" strike="noStrike">
                          <a:solidFill>
                            <a:srgbClr val="000000"/>
                          </a:solidFill>
                          <a:effectLst/>
                          <a:latin typeface="Arial" panose="020B0604020202020204" pitchFamily="34" charset="0"/>
                        </a:rPr>
                        <a:t>[D7-D7] Paffendorf - Rommerskirchen PAFFEN S [OPP] / N-1 Knapsack - Sechtem WABERG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272,28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1271835424"/>
                  </a:ext>
                </a:extLst>
              </a:tr>
              <a:tr h="158274">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431,25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50102063"/>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7665252"/>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431,25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2600842478"/>
                  </a:ext>
                </a:extLst>
              </a:tr>
              <a:tr h="158274">
                <a:tc>
                  <a:txBody>
                    <a:bodyPr/>
                    <a:lstStyle/>
                    <a:p>
                      <a:pPr algn="l" fontAlgn="b"/>
                      <a:r>
                        <a:rPr lang="de-DE" sz="700" b="0" i="0" u="none" strike="noStrike">
                          <a:solidFill>
                            <a:srgbClr val="000000"/>
                          </a:solidFill>
                          <a:effectLst/>
                          <a:latin typeface="Arial" panose="020B0604020202020204" pitchFamily="34" charset="0"/>
                        </a:rPr>
                        <a:t>[D7-D7] Paffendorf - Rommerskirchen PAFFEN S [OPP] / N-1 Knapsack - Sechtem WABERG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324,47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1538897731"/>
                  </a:ext>
                </a:extLst>
              </a:tr>
              <a:tr h="158274">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570,02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62515277"/>
                  </a:ext>
                </a:extLst>
              </a:tr>
              <a:tr h="1582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570,02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66424009"/>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242,71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799834757"/>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223,65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258343601"/>
                  </a:ext>
                </a:extLst>
              </a:tr>
              <a:tr h="158274">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282,75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47091005"/>
                  </a:ext>
                </a:extLst>
              </a:tr>
              <a:tr h="158274">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252,79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09988759"/>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282,75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535755454"/>
                  </a:ext>
                </a:extLst>
              </a:tr>
              <a:tr h="158274">
                <a:tc>
                  <a:txBody>
                    <a:bodyPr/>
                    <a:lstStyle/>
                    <a:p>
                      <a:pPr algn="l" fontAlgn="b"/>
                      <a:r>
                        <a:rPr lang="sl-SI" sz="700" b="0" i="0" u="none" strike="noStrike">
                          <a:solidFill>
                            <a:srgbClr val="000000"/>
                          </a:solidFill>
                          <a:effectLst/>
                          <a:latin typeface="Arial" panose="020B0604020202020204" pitchFamily="34" charset="0"/>
                        </a:rPr>
                        <a:t>[AT-CH] Westtirol 1 - Pradella 427 [DIR] [AT] / N-1 Westtirol 1 - Pradella 428</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744007443"/>
                  </a:ext>
                </a:extLst>
              </a:tr>
              <a:tr h="158274">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454,73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96457557"/>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417,17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77215909"/>
                  </a:ext>
                </a:extLst>
              </a:tr>
              <a:tr h="158274">
                <a:tc>
                  <a:txBody>
                    <a:bodyPr/>
                    <a:lstStyle/>
                    <a:p>
                      <a:pPr algn="l" fontAlgn="b"/>
                      <a:r>
                        <a:rPr lang="sl-SI" sz="700" b="0" i="0" u="none" strike="noStrike">
                          <a:solidFill>
                            <a:srgbClr val="000000"/>
                          </a:solidFill>
                          <a:effectLst/>
                          <a:latin typeface="Arial" panose="020B0604020202020204" pitchFamily="34" charset="0"/>
                        </a:rPr>
                        <a:t>[AT-CH] Westtirol 1 - Pradella 427 [DIR] [AT] / N-1 Westtirol 1 - Pradella 428</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454,73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3050974520"/>
                  </a:ext>
                </a:extLst>
              </a:tr>
              <a:tr h="158274">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275,34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62429366"/>
                  </a:ext>
                </a:extLst>
              </a:tr>
              <a:tr h="158274">
                <a:tc>
                  <a:txBody>
                    <a:bodyPr/>
                    <a:lstStyle/>
                    <a:p>
                      <a:pPr algn="l" fontAlgn="b"/>
                      <a:r>
                        <a:rPr lang="de-DE" sz="700" b="0" i="0" u="none" strike="noStrike">
                          <a:solidFill>
                            <a:srgbClr val="000000"/>
                          </a:solidFill>
                          <a:effectLst/>
                          <a:latin typeface="Arial" panose="020B0604020202020204" pitchFamily="34" charset="0"/>
                        </a:rPr>
                        <a:t>[D7-D7] Gronau - Gronau TR 441 E [OPP] / N-1 Gronau - Kusenhorst HAMALD</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180,06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94801703"/>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275,34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970480703"/>
                  </a:ext>
                </a:extLst>
              </a:tr>
              <a:tr h="158274">
                <a:tc>
                  <a:txBody>
                    <a:bodyPr/>
                    <a:lstStyle/>
                    <a:p>
                      <a:pPr algn="l" fontAlgn="b"/>
                      <a:r>
                        <a:rPr lang="de-DE" sz="700" b="0" i="0" u="none" strike="noStrike">
                          <a:solidFill>
                            <a:srgbClr val="000000"/>
                          </a:solidFill>
                          <a:effectLst/>
                          <a:latin typeface="Arial" panose="020B0604020202020204" pitchFamily="34" charset="0"/>
                        </a:rPr>
                        <a:t>[D7-D7] Buerstadt - Lambsheim BUERST W [DIR] / N-1 Rheinau - Hoheneck KUGELB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216,08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2899804882"/>
                  </a:ext>
                </a:extLst>
              </a:tr>
              <a:tr h="158274">
                <a:tc>
                  <a:txBody>
                    <a:bodyPr/>
                    <a:lstStyle/>
                    <a:p>
                      <a:pPr algn="l" fontAlgn="b"/>
                      <a:r>
                        <a:rPr lang="de-DE" sz="700" b="0" i="0" u="none" strike="noStrike">
                          <a:solidFill>
                            <a:srgbClr val="000000"/>
                          </a:solidFill>
                          <a:effectLst/>
                          <a:latin typeface="Arial" panose="020B0604020202020204" pitchFamily="34" charset="0"/>
                        </a:rPr>
                        <a:t>[D7-D7] Y Paffendorf - Oberzier SECHTM S [DIR] / N-1 Sechtem - Paffendorf - Oberzier SECHTM 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86,88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extLst>
                  <a:ext uri="{0D108BD9-81ED-4DB2-BD59-A6C34878D82A}">
                    <a16:rowId xmlns:a16="http://schemas.microsoft.com/office/drawing/2014/main" val="209836801"/>
                  </a:ext>
                </a:extLst>
              </a:tr>
              <a:tr h="158274">
                <a:tc>
                  <a:txBody>
                    <a:bodyPr/>
                    <a:lstStyle/>
                    <a:p>
                      <a:pPr algn="l" fontAlgn="b"/>
                      <a:r>
                        <a:rPr lang="sl-SI" sz="700" b="0" i="0" u="none" strike="noStrike">
                          <a:solidFill>
                            <a:srgbClr val="000000"/>
                          </a:solidFill>
                          <a:effectLst/>
                          <a:latin typeface="Arial" panose="020B0604020202020204" pitchFamily="34" charset="0"/>
                        </a:rPr>
                        <a:t>[AT-CH] Westtirol 1 - Pradella 427 [DIR] [AT] / N-1 Westtirol 1 - Pradella 428</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131,21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854066380"/>
                  </a:ext>
                </a:extLst>
              </a:tr>
              <a:tr h="158274">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543,46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6583665"/>
                  </a:ext>
                </a:extLst>
              </a:tr>
              <a:tr h="158274">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543,46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20259709"/>
                  </a:ext>
                </a:extLst>
              </a:tr>
              <a:tr h="158274">
                <a:tc>
                  <a:txBody>
                    <a:bodyPr/>
                    <a:lstStyle/>
                    <a:p>
                      <a:pPr algn="l" fontAlgn="b"/>
                      <a:r>
                        <a:rPr lang="sl-SI" sz="700" b="0" i="0" u="none" strike="noStrike">
                          <a:solidFill>
                            <a:srgbClr val="000000"/>
                          </a:solidFill>
                          <a:effectLst/>
                          <a:latin typeface="Arial" panose="020B0604020202020204" pitchFamily="34" charset="0"/>
                        </a:rPr>
                        <a:t>[D2-D4] Grafenrheinfeld - Stalldorf 416 [DIR] [D2] / N-1 Hoepfingen - Hueffenhardt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528,21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3635204364"/>
                  </a:ext>
                </a:extLst>
              </a:tr>
              <a:tr h="158274">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111,35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374658555"/>
                  </a:ext>
                </a:extLst>
              </a:tr>
              <a:tr h="158274">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3822550563"/>
                  </a:ext>
                </a:extLst>
              </a:tr>
              <a:tr h="158274">
                <a:tc>
                  <a:txBody>
                    <a:bodyPr/>
                    <a:lstStyle/>
                    <a:p>
                      <a:pPr algn="l" fontAlgn="b"/>
                      <a:r>
                        <a:rPr lang="sl-SI" sz="700" b="0" i="0" u="none" strike="noStrike">
                          <a:solidFill>
                            <a:srgbClr val="000000"/>
                          </a:solidFill>
                          <a:effectLst/>
                          <a:latin typeface="Arial" panose="020B0604020202020204" pitchFamily="34" charset="0"/>
                        </a:rPr>
                        <a:t>[AT-CH] Westtirol 1 - Pradella 427 [DIR] [AT] / N-1 Westtirol 1 - Pradella 428</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245,04</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230945287"/>
                  </a:ext>
                </a:extLst>
              </a:tr>
            </a:tbl>
          </a:graphicData>
        </a:graphic>
      </p:graphicFrame>
    </p:spTree>
    <p:extLst>
      <p:ext uri="{BB962C8B-B14F-4D97-AF65-F5344CB8AC3E}">
        <p14:creationId xmlns:p14="http://schemas.microsoft.com/office/powerpoint/2010/main" val="1046168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20326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3F27A69E-2526-1DF1-FCC8-2F5B8B26DEDD}"/>
              </a:ext>
            </a:extLst>
          </p:cNvPr>
          <p:cNvGraphicFramePr>
            <a:graphicFrameLocks noGrp="1"/>
          </p:cNvGraphicFramePr>
          <p:nvPr>
            <p:extLst>
              <p:ext uri="{D42A27DB-BD31-4B8C-83A1-F6EECF244321}">
                <p14:modId xmlns:p14="http://schemas.microsoft.com/office/powerpoint/2010/main" val="47077464"/>
              </p:ext>
            </p:extLst>
          </p:nvPr>
        </p:nvGraphicFramePr>
        <p:xfrm>
          <a:off x="691563" y="1079490"/>
          <a:ext cx="8206549" cy="5651514"/>
        </p:xfrm>
        <a:graphic>
          <a:graphicData uri="http://schemas.openxmlformats.org/drawingml/2006/table">
            <a:tbl>
              <a:tblPr/>
              <a:tblGrid>
                <a:gridCol w="6272268">
                  <a:extLst>
                    <a:ext uri="{9D8B030D-6E8A-4147-A177-3AD203B41FA5}">
                      <a16:colId xmlns:a16="http://schemas.microsoft.com/office/drawing/2014/main" val="523604305"/>
                    </a:ext>
                  </a:extLst>
                </a:gridCol>
                <a:gridCol w="1428239">
                  <a:extLst>
                    <a:ext uri="{9D8B030D-6E8A-4147-A177-3AD203B41FA5}">
                      <a16:colId xmlns:a16="http://schemas.microsoft.com/office/drawing/2014/main" val="747119603"/>
                    </a:ext>
                  </a:extLst>
                </a:gridCol>
                <a:gridCol w="506042">
                  <a:extLst>
                    <a:ext uri="{9D8B030D-6E8A-4147-A177-3AD203B41FA5}">
                      <a16:colId xmlns:a16="http://schemas.microsoft.com/office/drawing/2014/main" val="2292777894"/>
                    </a:ext>
                  </a:extLst>
                </a:gridCol>
              </a:tblGrid>
              <a:tr h="166221">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1216,92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29264712"/>
                  </a:ext>
                </a:extLst>
              </a:tr>
              <a:tr h="166221">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1216,92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6327523"/>
                  </a:ext>
                </a:extLst>
              </a:tr>
              <a:tr h="166221">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62,23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4126553720"/>
                  </a:ext>
                </a:extLst>
              </a:tr>
              <a:tr h="166221">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940,84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733998326"/>
                  </a:ext>
                </a:extLst>
              </a:tr>
              <a:tr h="166221">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1645,91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39609096"/>
                  </a:ext>
                </a:extLst>
              </a:tr>
              <a:tr h="166221">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247,87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84833084"/>
                  </a:ext>
                </a:extLst>
              </a:tr>
              <a:tr h="166221">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664,74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981083876"/>
                  </a:ext>
                </a:extLst>
              </a:tr>
              <a:tr h="16622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186,58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1060553075"/>
                  </a:ext>
                </a:extLst>
              </a:tr>
              <a:tr h="166221">
                <a:tc>
                  <a:txBody>
                    <a:bodyPr/>
                    <a:lstStyle/>
                    <a:p>
                      <a:pPr algn="l" fontAlgn="b"/>
                      <a:r>
                        <a:rPr lang="sl-SI" sz="800" b="0" i="0" u="none" strike="noStrike">
                          <a:solidFill>
                            <a:srgbClr val="000000"/>
                          </a:solidFill>
                          <a:effectLst/>
                          <a:latin typeface="Arial" panose="020B0604020202020204" pitchFamily="34" charset="0"/>
                        </a:rPr>
                        <a:t>[AT-CH] Westtirol 1 - Pradella 427 [DIR] [AT] / N-1 Westtirol 1 - Pradella 428</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178,78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312677932"/>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Dellmensingen - Obermooweiler gn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1645,91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1188904282"/>
                  </a:ext>
                </a:extLst>
              </a:tr>
              <a:tr h="166221">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1541,26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7219888"/>
                  </a:ext>
                </a:extLst>
              </a:tr>
              <a:tr h="166221">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833,71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77367912"/>
                  </a:ext>
                </a:extLst>
              </a:tr>
              <a:tr h="16622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296929788"/>
                  </a:ext>
                </a:extLst>
              </a:tr>
              <a:tr h="166221">
                <a:tc>
                  <a:txBody>
                    <a:bodyPr/>
                    <a:lstStyle/>
                    <a:p>
                      <a:pPr algn="l" fontAlgn="b"/>
                      <a:r>
                        <a:rPr lang="en-US" sz="800" b="0" i="0" u="none" strike="noStrike">
                          <a:solidFill>
                            <a:srgbClr val="000000"/>
                          </a:solidFill>
                          <a:effectLst/>
                          <a:latin typeface="Arial" panose="020B0604020202020204" pitchFamily="34" charset="0"/>
                        </a:rPr>
                        <a:t>[BE-FR] Avelgem - Avelin 380.80 [DIR] [BE]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269,09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471744407"/>
                  </a:ext>
                </a:extLst>
              </a:tr>
              <a:tr h="166221">
                <a:tc>
                  <a:txBody>
                    <a:bodyPr/>
                    <a:lstStyle/>
                    <a:p>
                      <a:pPr algn="l" fontAlgn="b"/>
                      <a:r>
                        <a:rPr lang="sl-SI" sz="800" b="0" i="0" u="none" strike="noStrike">
                          <a:solidFill>
                            <a:srgbClr val="000000"/>
                          </a:solidFill>
                          <a:effectLst/>
                          <a:latin typeface="Arial" panose="020B0604020202020204" pitchFamily="34" charset="0"/>
                        </a:rPr>
                        <a:t>[AT-AT] Bisamberg 2 - Wien Suedost 227 [DIR] / N-1 Bisamberg - Kledering 228B</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443,86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a:t>
                      </a:r>
                    </a:p>
                  </a:txBody>
                  <a:tcPr marL="0" marR="0" marT="0" marB="0" anchor="b">
                    <a:lnL>
                      <a:noFill/>
                    </a:lnL>
                    <a:lnR>
                      <a:noFill/>
                    </a:lnR>
                    <a:lnT>
                      <a:noFill/>
                    </a:lnT>
                    <a:lnB>
                      <a:noFill/>
                    </a:lnB>
                  </a:tcPr>
                </a:tc>
                <a:extLst>
                  <a:ext uri="{0D108BD9-81ED-4DB2-BD59-A6C34878D82A}">
                    <a16:rowId xmlns:a16="http://schemas.microsoft.com/office/drawing/2014/main" val="2015660816"/>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Dellmensingen - Obermooweiler gn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1541,26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3030218150"/>
                  </a:ext>
                </a:extLst>
              </a:tr>
              <a:tr h="166221">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1676,19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60345466"/>
                  </a:ext>
                </a:extLst>
              </a:tr>
              <a:tr h="166221">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504,2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899190685"/>
                  </a:ext>
                </a:extLst>
              </a:tr>
              <a:tr h="166221">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346,81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93%</a:t>
                      </a:r>
                    </a:p>
                  </a:txBody>
                  <a:tcPr marL="0" marR="0" marT="0" marB="0" anchor="b">
                    <a:lnL>
                      <a:noFill/>
                    </a:lnL>
                    <a:lnR>
                      <a:noFill/>
                    </a:lnR>
                    <a:lnT>
                      <a:noFill/>
                    </a:lnT>
                    <a:lnB>
                      <a:noFill/>
                    </a:lnB>
                  </a:tcPr>
                </a:tc>
                <a:extLst>
                  <a:ext uri="{0D108BD9-81ED-4DB2-BD59-A6C34878D82A}">
                    <a16:rowId xmlns:a16="http://schemas.microsoft.com/office/drawing/2014/main" val="2560319909"/>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Buers - Westtirol rt (422)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1676,19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359667768"/>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Dellmensingen - Obermooweiler gn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446,81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906022108"/>
                  </a:ext>
                </a:extLst>
              </a:tr>
              <a:tr h="166221">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1934,89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16989761"/>
                  </a:ext>
                </a:extLst>
              </a:tr>
              <a:tr h="166221">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Gronau TR 441 E</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353,64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70814858"/>
                  </a:ext>
                </a:extLst>
              </a:tr>
              <a:tr h="166221">
                <a:tc>
                  <a:txBody>
                    <a:bodyPr/>
                    <a:lstStyle/>
                    <a:p>
                      <a:pPr algn="l" fontAlgn="b"/>
                      <a:r>
                        <a:rPr lang="en-US" sz="800" b="0" i="0" u="none" strike="noStrike">
                          <a:solidFill>
                            <a:srgbClr val="000000"/>
                          </a:solidFill>
                          <a:effectLst/>
                          <a:latin typeface="Arial" panose="020B0604020202020204" pitchFamily="34" charset="0"/>
                        </a:rPr>
                        <a:t>[BE-FR] Avelgem - Avelin 380.80 [DIR] [BE] / N-1 Achene - Lonny 380.19</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447,57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1785809001"/>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Buers - Westtirol rt (422)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1934,89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1247164244"/>
                  </a:ext>
                </a:extLst>
              </a:tr>
              <a:tr h="166221">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2348,27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67381835"/>
                  </a:ext>
                </a:extLst>
              </a:tr>
              <a:tr h="166221">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176,2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87873976"/>
                  </a:ext>
                </a:extLst>
              </a:tr>
              <a:tr h="16622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67,2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788000281"/>
                  </a:ext>
                </a:extLst>
              </a:tr>
              <a:tr h="166221">
                <a:tc>
                  <a:txBody>
                    <a:bodyPr/>
                    <a:lstStyle/>
                    <a:p>
                      <a:pPr algn="l" fontAlgn="b"/>
                      <a:r>
                        <a:rPr lang="sl-SI" sz="800" b="0" i="0" u="none" strike="noStrike">
                          <a:solidFill>
                            <a:srgbClr val="000000"/>
                          </a:solidFill>
                          <a:effectLst/>
                          <a:latin typeface="Arial" panose="020B0604020202020204" pitchFamily="34" charset="0"/>
                        </a:rPr>
                        <a:t>[AT-CH] Westtirol 1 - Pradella 427 [DIR] [AT] / N-1 Westtirol 1 - Pradella 428</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1026,41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270132090"/>
                  </a:ext>
                </a:extLst>
              </a:tr>
              <a:tr h="166221">
                <a:tc>
                  <a:txBody>
                    <a:bodyPr/>
                    <a:lstStyle/>
                    <a:p>
                      <a:pPr algn="l" fontAlgn="b"/>
                      <a:r>
                        <a:rPr lang="sl-SI" sz="800" b="0" i="0" u="none" strike="noStrike">
                          <a:solidFill>
                            <a:srgbClr val="000000"/>
                          </a:solidFill>
                          <a:effectLst/>
                          <a:latin typeface="Arial" panose="020B0604020202020204" pitchFamily="34" charset="0"/>
                        </a:rPr>
                        <a:t>[AT-D7] Westtirol 1 - Leupolz 412 [OPP] [AT] / N-1 Buers - Westtirol rt (422)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2348,27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25736729"/>
                  </a:ext>
                </a:extLst>
              </a:tr>
              <a:tr h="166221">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2200,25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70124502"/>
                  </a:ext>
                </a:extLst>
              </a:tr>
              <a:tr h="166221">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729934"/>
                  </a:ext>
                </a:extLst>
              </a:tr>
              <a:tr h="166221">
                <a:tc>
                  <a:txBody>
                    <a:bodyPr/>
                    <a:lstStyle/>
                    <a:p>
                      <a:pPr algn="l" fontAlgn="b"/>
                      <a:r>
                        <a:rPr lang="sl-SI" sz="800" b="0" i="0" u="none" strike="noStrike">
                          <a:solidFill>
                            <a:srgbClr val="000000"/>
                          </a:solidFill>
                          <a:effectLst/>
                          <a:latin typeface="Arial" panose="020B0604020202020204" pitchFamily="34" charset="0"/>
                        </a:rPr>
                        <a:t>[AT-CH] Westtirol 1 - Pradella 427 [DIR] [AT] / N-1 Westtirol 1 - Pradella 428</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1163,59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345270404"/>
                  </a:ext>
                </a:extLst>
              </a:tr>
              <a:tr h="166221">
                <a:tc>
                  <a:txBody>
                    <a:bodyPr/>
                    <a:lstStyle/>
                    <a:p>
                      <a:pPr algn="l" fontAlgn="b"/>
                      <a:r>
                        <a:rPr lang="sl-SI" sz="800" b="0" i="0" u="none" strike="noStrike">
                          <a:solidFill>
                            <a:srgbClr val="000000"/>
                          </a:solidFill>
                          <a:effectLst/>
                          <a:latin typeface="Arial" panose="020B0604020202020204" pitchFamily="34" charset="0"/>
                        </a:rPr>
                        <a:t>[AT-D7] Westtirol - Leupolz FUESSN O [OPP] [D7] / N-1 Buers - Westtirol rt (422)</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2200,25</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08386805"/>
                  </a:ext>
                </a:extLst>
              </a:tr>
            </a:tbl>
          </a:graphicData>
        </a:graphic>
      </p:graphicFrame>
    </p:spTree>
    <p:extLst>
      <p:ext uri="{BB962C8B-B14F-4D97-AF65-F5344CB8AC3E}">
        <p14:creationId xmlns:p14="http://schemas.microsoft.com/office/powerpoint/2010/main" val="240701007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20326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6C960AF-26AC-55F0-14D2-AD410C2DD06A}"/>
              </a:ext>
            </a:extLst>
          </p:cNvPr>
          <p:cNvGraphicFramePr>
            <a:graphicFrameLocks noGrp="1"/>
          </p:cNvGraphicFramePr>
          <p:nvPr/>
        </p:nvGraphicFramePr>
        <p:xfrm>
          <a:off x="1127919" y="2526506"/>
          <a:ext cx="7823199" cy="1457325"/>
        </p:xfrm>
        <a:graphic>
          <a:graphicData uri="http://schemas.openxmlformats.org/drawingml/2006/table">
            <a:tbl>
              <a:tblPr/>
              <a:tblGrid>
                <a:gridCol w="5979273">
                  <a:extLst>
                    <a:ext uri="{9D8B030D-6E8A-4147-A177-3AD203B41FA5}">
                      <a16:colId xmlns:a16="http://schemas.microsoft.com/office/drawing/2014/main" val="2411008619"/>
                    </a:ext>
                  </a:extLst>
                </a:gridCol>
                <a:gridCol w="1361522">
                  <a:extLst>
                    <a:ext uri="{9D8B030D-6E8A-4147-A177-3AD203B41FA5}">
                      <a16:colId xmlns:a16="http://schemas.microsoft.com/office/drawing/2014/main" val="4156963913"/>
                    </a:ext>
                  </a:extLst>
                </a:gridCol>
                <a:gridCol w="482404">
                  <a:extLst>
                    <a:ext uri="{9D8B030D-6E8A-4147-A177-3AD203B41FA5}">
                      <a16:colId xmlns:a16="http://schemas.microsoft.com/office/drawing/2014/main" val="2175634102"/>
                    </a:ext>
                  </a:extLst>
                </a:gridCol>
              </a:tblGrid>
              <a:tr h="161925">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1590,44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54575198"/>
                  </a:ext>
                </a:extLst>
              </a:tr>
              <a:tr h="161925">
                <a:tc>
                  <a:txBody>
                    <a:bodyPr/>
                    <a:lstStyle/>
                    <a:p>
                      <a:pPr algn="l" fontAlgn="b"/>
                      <a:r>
                        <a:rPr lang="en-US" sz="1000" b="0" i="0" u="none" strike="noStrike">
                          <a:solidFill>
                            <a:srgbClr val="000000"/>
                          </a:solidFill>
                          <a:effectLst/>
                          <a:latin typeface="Arial" panose="020B0604020202020204" pitchFamily="34" charset="0"/>
                        </a:rPr>
                        <a:t>[BE-BE] Achene - Gramme 380.10 [OPP]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29,35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755904264"/>
                  </a:ext>
                </a:extLst>
              </a:tr>
              <a:tr h="161925">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658,42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740200147"/>
                  </a:ext>
                </a:extLst>
              </a:tr>
              <a:tr h="161925">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Buers - Westtirol rt (422)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231,89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1745793940"/>
                  </a:ext>
                </a:extLst>
              </a:tr>
              <a:tr h="161925">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1590,44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976789083"/>
                  </a:ext>
                </a:extLst>
              </a:tr>
              <a:tr h="161925">
                <a:tc>
                  <a:txBody>
                    <a:bodyPr/>
                    <a:lstStyle/>
                    <a:p>
                      <a:pPr algn="l" fontAlgn="b"/>
                      <a:r>
                        <a:rPr lang="sl-SI" sz="10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04526915"/>
                  </a:ext>
                </a:extLst>
              </a:tr>
              <a:tr h="161925">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0,46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47179410"/>
                  </a:ext>
                </a:extLst>
              </a:tr>
              <a:tr h="161925">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33,45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11267101"/>
                  </a:ext>
                </a:extLst>
              </a:tr>
              <a:tr h="161925">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2348,27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2697%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2355594492"/>
                  </a:ext>
                </a:extLst>
              </a:tr>
            </a:tbl>
          </a:graphicData>
        </a:graphic>
      </p:graphicFrame>
    </p:spTree>
    <p:extLst>
      <p:ext uri="{BB962C8B-B14F-4D97-AF65-F5344CB8AC3E}">
        <p14:creationId xmlns:p14="http://schemas.microsoft.com/office/powerpoint/2010/main" val="5074652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20327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8490E45-11E7-8E86-431D-014104A0DFAD}"/>
              </a:ext>
            </a:extLst>
          </p:cNvPr>
          <p:cNvGraphicFramePr>
            <a:graphicFrameLocks noGrp="1"/>
          </p:cNvGraphicFramePr>
          <p:nvPr>
            <p:extLst>
              <p:ext uri="{D42A27DB-BD31-4B8C-83A1-F6EECF244321}">
                <p14:modId xmlns:p14="http://schemas.microsoft.com/office/powerpoint/2010/main" val="1029064734"/>
              </p:ext>
            </p:extLst>
          </p:nvPr>
        </p:nvGraphicFramePr>
        <p:xfrm>
          <a:off x="922084" y="1079498"/>
          <a:ext cx="7276726" cy="5270510"/>
        </p:xfrm>
        <a:graphic>
          <a:graphicData uri="http://schemas.openxmlformats.org/drawingml/2006/table">
            <a:tbl>
              <a:tblPr/>
              <a:tblGrid>
                <a:gridCol w="5646267">
                  <a:extLst>
                    <a:ext uri="{9D8B030D-6E8A-4147-A177-3AD203B41FA5}">
                      <a16:colId xmlns:a16="http://schemas.microsoft.com/office/drawing/2014/main" val="3404427576"/>
                    </a:ext>
                  </a:extLst>
                </a:gridCol>
                <a:gridCol w="1203902">
                  <a:extLst>
                    <a:ext uri="{9D8B030D-6E8A-4147-A177-3AD203B41FA5}">
                      <a16:colId xmlns:a16="http://schemas.microsoft.com/office/drawing/2014/main" val="3755990662"/>
                    </a:ext>
                  </a:extLst>
                </a:gridCol>
                <a:gridCol w="426557">
                  <a:extLst>
                    <a:ext uri="{9D8B030D-6E8A-4147-A177-3AD203B41FA5}">
                      <a16:colId xmlns:a16="http://schemas.microsoft.com/office/drawing/2014/main" val="122506899"/>
                    </a:ext>
                  </a:extLst>
                </a:gridCol>
              </a:tblGrid>
              <a:tr h="150586">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4219339899"/>
                  </a:ext>
                </a:extLst>
              </a:tr>
              <a:tr h="150586">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680,78</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95814472"/>
                  </a:ext>
                </a:extLst>
              </a:tr>
              <a:tr h="150586">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680,78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149756117"/>
                  </a:ext>
                </a:extLst>
              </a:tr>
              <a:tr h="150586">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0,81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915288497"/>
                  </a:ext>
                </a:extLst>
              </a:tr>
              <a:tr h="150586">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552,76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94642836"/>
                  </a:ext>
                </a:extLst>
              </a:tr>
              <a:tr h="150586">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552,76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30615059"/>
                  </a:ext>
                </a:extLst>
              </a:tr>
              <a:tr h="150586">
                <a:tc>
                  <a:txBody>
                    <a:bodyPr/>
                    <a:lstStyle/>
                    <a:p>
                      <a:pPr algn="l" fontAlgn="b"/>
                      <a:r>
                        <a:rPr lang="de-DE" sz="800" b="0" i="0" u="none" strike="noStrike">
                          <a:solidFill>
                            <a:srgbClr val="000000"/>
                          </a:solidFill>
                          <a:effectLst/>
                          <a:latin typeface="Arial" panose="020B0604020202020204" pitchFamily="34" charset="0"/>
                        </a:rPr>
                        <a:t>[AT-AT] Ernsthofen 2 - Weissenbach 202 [DIR] / N-1 Phyrn - Weissenbach 201A</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24924530"/>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137,43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3739055646"/>
                  </a:ext>
                </a:extLst>
              </a:tr>
              <a:tr h="150586">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595,29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64221046"/>
                  </a:ext>
                </a:extLst>
              </a:tr>
              <a:tr h="150586">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595,29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1443595"/>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a:t>
                      </a:r>
                    </a:p>
                  </a:txBody>
                  <a:tcPr marL="0" marR="0" marT="0" marB="0" anchor="b">
                    <a:lnL>
                      <a:noFill/>
                    </a:lnL>
                    <a:lnR>
                      <a:noFill/>
                    </a:lnR>
                    <a:lnT>
                      <a:noFill/>
                    </a:lnT>
                    <a:lnB>
                      <a:noFill/>
                    </a:lnB>
                  </a:tcPr>
                </a:tc>
                <a:extLst>
                  <a:ext uri="{0D108BD9-81ED-4DB2-BD59-A6C34878D82A}">
                    <a16:rowId xmlns:a16="http://schemas.microsoft.com/office/drawing/2014/main" val="2894364146"/>
                  </a:ext>
                </a:extLst>
              </a:tr>
              <a:tr h="150586">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595,88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1205602"/>
                  </a:ext>
                </a:extLst>
              </a:tr>
              <a:tr h="150586">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595,88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89121007"/>
                  </a:ext>
                </a:extLst>
              </a:tr>
              <a:tr h="150586">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90%</a:t>
                      </a:r>
                    </a:p>
                  </a:txBody>
                  <a:tcPr marL="0" marR="0" marT="0" marB="0" anchor="b">
                    <a:lnL>
                      <a:noFill/>
                    </a:lnL>
                    <a:lnR>
                      <a:noFill/>
                    </a:lnR>
                    <a:lnT>
                      <a:noFill/>
                    </a:lnT>
                    <a:lnB>
                      <a:noFill/>
                    </a:lnB>
                  </a:tcPr>
                </a:tc>
                <a:extLst>
                  <a:ext uri="{0D108BD9-81ED-4DB2-BD59-A6C34878D82A}">
                    <a16:rowId xmlns:a16="http://schemas.microsoft.com/office/drawing/2014/main" val="3035900941"/>
                  </a:ext>
                </a:extLst>
              </a:tr>
              <a:tr h="150586">
                <a:tc>
                  <a:txBody>
                    <a:bodyPr/>
                    <a:lstStyle/>
                    <a:p>
                      <a:pPr algn="l" fontAlgn="b"/>
                      <a:r>
                        <a:rPr lang="sl-SI" sz="8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616,95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4965797"/>
                  </a:ext>
                </a:extLst>
              </a:tr>
              <a:tr h="150586">
                <a:tc>
                  <a:txBody>
                    <a:bodyPr/>
                    <a:lstStyle/>
                    <a:p>
                      <a:pPr algn="l" fontAlgn="b"/>
                      <a:r>
                        <a:rPr lang="sl-SI" sz="800" b="0" i="0" u="none" strike="noStrike">
                          <a:solidFill>
                            <a:srgbClr val="000000"/>
                          </a:solidFill>
                          <a:effectLst/>
                          <a:latin typeface="Arial" panose="020B0604020202020204" pitchFamily="34" charset="0"/>
                        </a:rPr>
                        <a:t>[PL-PL] Mikulowa AT1 [OPP] / N-1 Mikulowa AT2</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616,95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320902747"/>
                  </a:ext>
                </a:extLst>
              </a:tr>
              <a:tr h="150586">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2312955791"/>
                  </a:ext>
                </a:extLst>
              </a:tr>
              <a:tr h="150586">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47305604"/>
                  </a:ext>
                </a:extLst>
              </a:tr>
              <a:tr h="150586">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0840964"/>
                  </a:ext>
                </a:extLst>
              </a:tr>
              <a:tr h="150586">
                <a:tc>
                  <a:txBody>
                    <a:bodyPr/>
                    <a:lstStyle/>
                    <a:p>
                      <a:pPr algn="l" fontAlgn="b"/>
                      <a:r>
                        <a:rPr lang="sl-SI" sz="800" b="0" i="0" u="none" strike="noStrike">
                          <a:solidFill>
                            <a:srgbClr val="000000"/>
                          </a:solidFill>
                          <a:effectLst/>
                          <a:latin typeface="Arial" panose="020B0604020202020204" pitchFamily="34" charset="0"/>
                        </a:rPr>
                        <a:t>[AT-AT] Strass - Thaur 273B [OPP] / N-1 Strass - Thaur 274B</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tcPr>
                </a:tc>
                <a:extLst>
                  <a:ext uri="{0D108BD9-81ED-4DB2-BD59-A6C34878D82A}">
                    <a16:rowId xmlns:a16="http://schemas.microsoft.com/office/drawing/2014/main" val="864015856"/>
                  </a:ext>
                </a:extLst>
              </a:tr>
              <a:tr h="150586">
                <a:tc>
                  <a:txBody>
                    <a:bodyPr/>
                    <a:lstStyle/>
                    <a:p>
                      <a:pPr algn="l" fontAlgn="b"/>
                      <a:r>
                        <a:rPr lang="de-DE" sz="800" b="0" i="0" u="none" strike="noStrike">
                          <a:solidFill>
                            <a:srgbClr val="000000"/>
                          </a:solidFill>
                          <a:effectLst/>
                          <a:latin typeface="Arial" panose="020B0604020202020204" pitchFamily="34" charset="0"/>
                        </a:rPr>
                        <a:t>[D7-D7] Y Paffendorf - Oberzier SECHTM S [DIR] / N-1 Sechtem - Paffendorf - Oberzier SECHTM N</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2896704419"/>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490401123"/>
                  </a:ext>
                </a:extLst>
              </a:tr>
              <a:tr h="150586">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721,66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07796819"/>
                  </a:ext>
                </a:extLst>
              </a:tr>
              <a:tr h="150586">
                <a:tc>
                  <a:txBody>
                    <a:bodyPr/>
                    <a:lstStyle/>
                    <a:p>
                      <a:pPr algn="l" fontAlgn="b"/>
                      <a:r>
                        <a:rPr lang="sl-SI" sz="800" b="0" i="0" u="none" strike="noStrike">
                          <a:solidFill>
                            <a:srgbClr val="000000"/>
                          </a:solidFill>
                          <a:effectLst/>
                          <a:latin typeface="Arial" panose="020B0604020202020204" pitchFamily="34" charset="0"/>
                        </a:rPr>
                        <a:t>[AT-AT] Strass - Thaur 273B [OPP] / N-1 Strass - Thaur 274B</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10863538"/>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721,66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1457696065"/>
                  </a:ext>
                </a:extLst>
              </a:tr>
              <a:tr h="150586">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774,31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36098094"/>
                  </a:ext>
                </a:extLst>
              </a:tr>
              <a:tr h="150586">
                <a:tc>
                  <a:txBody>
                    <a:bodyPr/>
                    <a:lstStyle/>
                    <a:p>
                      <a:pPr algn="l" fontAlgn="b"/>
                      <a:r>
                        <a:rPr lang="sl-SI" sz="800" b="0" i="0" u="none" strike="noStrike">
                          <a:solidFill>
                            <a:srgbClr val="000000"/>
                          </a:solidFill>
                          <a:effectLst/>
                          <a:latin typeface="Arial" panose="020B0604020202020204" pitchFamily="34" charset="0"/>
                        </a:rPr>
                        <a:t>[AT-AT] Strass - Thaur 273B [OPP] / N-1 Strass - Thaur 274B</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265,78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8350107"/>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774,31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2992694493"/>
                  </a:ext>
                </a:extLst>
              </a:tr>
              <a:tr h="150586">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755,75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11575545"/>
                  </a:ext>
                </a:extLst>
              </a:tr>
              <a:tr h="150586">
                <a:tc>
                  <a:txBody>
                    <a:bodyPr/>
                    <a:lstStyle/>
                    <a:p>
                      <a:pPr algn="l" fontAlgn="b"/>
                      <a:r>
                        <a:rPr lang="sl-SI" sz="800" b="0" i="0" u="none" strike="noStrike">
                          <a:solidFill>
                            <a:srgbClr val="000000"/>
                          </a:solidFill>
                          <a:effectLst/>
                          <a:latin typeface="Arial" panose="020B0604020202020204" pitchFamily="34" charset="0"/>
                        </a:rPr>
                        <a:t>[AT-AT] Strass - Thaur 273B [OPP] / N-1 Strass - Thaur 274B</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209,9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49144840"/>
                  </a:ext>
                </a:extLst>
              </a:tr>
              <a:tr h="150586">
                <a:tc>
                  <a:txBody>
                    <a:bodyPr/>
                    <a:lstStyle/>
                    <a:p>
                      <a:pPr algn="l" fontAlgn="b"/>
                      <a:r>
                        <a:rPr lang="en-US" sz="800" b="0" i="0" u="none" strike="noStrike">
                          <a:solidFill>
                            <a:srgbClr val="000000"/>
                          </a:solidFill>
                          <a:effectLst/>
                          <a:latin typeface="Arial" panose="020B0604020202020204" pitchFamily="34" charset="0"/>
                        </a:rPr>
                        <a:t>[BE-BE] PST Zandvliet 2 [DIR] [BE] / N-1 PST Zandvliet 1</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42,51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205915506"/>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755,75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854329824"/>
                  </a:ext>
                </a:extLst>
              </a:tr>
              <a:tr h="150586">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369,43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83777260"/>
                  </a:ext>
                </a:extLst>
              </a:tr>
              <a:tr h="150586">
                <a:tc>
                  <a:txBody>
                    <a:bodyPr/>
                    <a:lstStyle/>
                    <a:p>
                      <a:pPr algn="l" fontAlgn="b"/>
                      <a:r>
                        <a:rPr lang="sl-SI" sz="800" b="0" i="0" u="none" strike="noStrike">
                          <a:solidFill>
                            <a:srgbClr val="000000"/>
                          </a:solidFill>
                          <a:effectLst/>
                          <a:latin typeface="Arial" panose="020B0604020202020204" pitchFamily="34" charset="0"/>
                        </a:rPr>
                        <a:t>[AT-CH] Westtirol 1 - Pradella 427 [DIR] [AT] / N-1 Westtirol 1 - Pradella 428</a:t>
                      </a:r>
                    </a:p>
                  </a:txBody>
                  <a:tcPr marL="87758"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369,43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61396080"/>
                  </a:ext>
                </a:extLst>
              </a:tr>
              <a:tr h="150586">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87758"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146,38</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178706900"/>
                  </a:ext>
                </a:extLst>
              </a:tr>
            </a:tbl>
          </a:graphicData>
        </a:graphic>
      </p:graphicFrame>
    </p:spTree>
    <p:extLst>
      <p:ext uri="{BB962C8B-B14F-4D97-AF65-F5344CB8AC3E}">
        <p14:creationId xmlns:p14="http://schemas.microsoft.com/office/powerpoint/2010/main" val="40340424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20327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4AD88E8A-17D8-E9D7-0279-9BDC7D2A3BC4}"/>
              </a:ext>
            </a:extLst>
          </p:cNvPr>
          <p:cNvGraphicFramePr>
            <a:graphicFrameLocks noGrp="1"/>
          </p:cNvGraphicFramePr>
          <p:nvPr>
            <p:extLst>
              <p:ext uri="{D42A27DB-BD31-4B8C-83A1-F6EECF244321}">
                <p14:modId xmlns:p14="http://schemas.microsoft.com/office/powerpoint/2010/main" val="944784461"/>
              </p:ext>
            </p:extLst>
          </p:nvPr>
        </p:nvGraphicFramePr>
        <p:xfrm>
          <a:off x="353466" y="1312068"/>
          <a:ext cx="8800852" cy="4696848"/>
        </p:xfrm>
        <a:graphic>
          <a:graphicData uri="http://schemas.openxmlformats.org/drawingml/2006/table">
            <a:tbl>
              <a:tblPr/>
              <a:tblGrid>
                <a:gridCol w="6828891">
                  <a:extLst>
                    <a:ext uri="{9D8B030D-6E8A-4147-A177-3AD203B41FA5}">
                      <a16:colId xmlns:a16="http://schemas.microsoft.com/office/drawing/2014/main" val="21384231"/>
                    </a:ext>
                  </a:extLst>
                </a:gridCol>
                <a:gridCol w="1456061">
                  <a:extLst>
                    <a:ext uri="{9D8B030D-6E8A-4147-A177-3AD203B41FA5}">
                      <a16:colId xmlns:a16="http://schemas.microsoft.com/office/drawing/2014/main" val="875289072"/>
                    </a:ext>
                  </a:extLst>
                </a:gridCol>
                <a:gridCol w="515900">
                  <a:extLst>
                    <a:ext uri="{9D8B030D-6E8A-4147-A177-3AD203B41FA5}">
                      <a16:colId xmlns:a16="http://schemas.microsoft.com/office/drawing/2014/main" val="417520461"/>
                    </a:ext>
                  </a:extLst>
                </a:gridCol>
              </a:tblGrid>
              <a:tr h="195702">
                <a:tc>
                  <a:txBody>
                    <a:bodyPr/>
                    <a:lstStyle/>
                    <a:p>
                      <a:pPr algn="l" fontAlgn="b"/>
                      <a:r>
                        <a:rPr lang="sl-SI" sz="10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625,96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96%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00438423"/>
                  </a:ext>
                </a:extLst>
              </a:tr>
              <a:tr h="195702">
                <a:tc>
                  <a:txBody>
                    <a:bodyPr/>
                    <a:lstStyle/>
                    <a:p>
                      <a:pPr algn="l" fontAlgn="b"/>
                      <a:r>
                        <a:rPr lang="de-DE" sz="1000" b="0" i="0" u="none" strike="noStrike">
                          <a:solidFill>
                            <a:srgbClr val="000000"/>
                          </a:solidFill>
                          <a:effectLst/>
                          <a:latin typeface="Arial" panose="020B0604020202020204" pitchFamily="34" charset="0"/>
                        </a:rPr>
                        <a:t>[D2-D2] Altheim - Simbach 233/230 [DIR] / N-1 St. Peter - Altheim_Simbach 234_230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0,89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87912107"/>
                  </a:ext>
                </a:extLst>
              </a:tr>
              <a:tr h="195702">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625,96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a:noFill/>
                    </a:lnT>
                    <a:lnB>
                      <a:noFill/>
                    </a:lnB>
                  </a:tcPr>
                </a:tc>
                <a:extLst>
                  <a:ext uri="{0D108BD9-81ED-4DB2-BD59-A6C34878D82A}">
                    <a16:rowId xmlns:a16="http://schemas.microsoft.com/office/drawing/2014/main" val="1679291590"/>
                  </a:ext>
                </a:extLst>
              </a:tr>
              <a:tr h="195702">
                <a:tc>
                  <a:txBody>
                    <a:bodyPr/>
                    <a:lstStyle/>
                    <a:p>
                      <a:pPr algn="l" fontAlgn="b"/>
                      <a:r>
                        <a:rPr lang="sl-SI" sz="10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250,28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17275704"/>
                  </a:ext>
                </a:extLst>
              </a:tr>
              <a:tr h="195702">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250,28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63385833"/>
                  </a:ext>
                </a:extLst>
              </a:tr>
              <a:tr h="195702">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Dellmensingen - Obermooweiler gn</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642725169"/>
                  </a:ext>
                </a:extLst>
              </a:tr>
              <a:tr h="195702">
                <a:tc>
                  <a:txBody>
                    <a:bodyPr/>
                    <a:lstStyle/>
                    <a:p>
                      <a:pPr algn="l" fontAlgn="b"/>
                      <a:r>
                        <a:rPr lang="sl-SI" sz="10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75,01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4974628"/>
                  </a:ext>
                </a:extLst>
              </a:tr>
              <a:tr h="195702">
                <a:tc>
                  <a:txBody>
                    <a:bodyPr/>
                    <a:lstStyle/>
                    <a:p>
                      <a:pPr algn="l" fontAlgn="b"/>
                      <a:r>
                        <a:rPr lang="sl-SI" sz="1000" b="0" i="0" u="none" strike="noStrike">
                          <a:solidFill>
                            <a:srgbClr val="000000"/>
                          </a:solidFill>
                          <a:effectLst/>
                          <a:latin typeface="Arial" panose="020B0604020202020204" pitchFamily="34" charset="0"/>
                        </a:rPr>
                        <a:t>[AT-CH] Westtirol 1 - Pradella 427 [DIR] [AT] / N-1 Westtirol 1 - Pradella 428</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75,01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476039918"/>
                  </a:ext>
                </a:extLst>
              </a:tr>
              <a:tr h="195702">
                <a:tc>
                  <a:txBody>
                    <a:bodyPr/>
                    <a:lstStyle/>
                    <a:p>
                      <a:pPr algn="l" fontAlgn="b"/>
                      <a:r>
                        <a:rPr lang="sl-SI" sz="1000" b="0" i="0" u="none" strike="noStrike">
                          <a:solidFill>
                            <a:srgbClr val="000000"/>
                          </a:solidFill>
                          <a:effectLst/>
                          <a:latin typeface="Arial" panose="020B0604020202020204" pitchFamily="34" charset="0"/>
                        </a:rPr>
                        <a:t>[AT-D7] Westtirol - Leupolz FUESSN O [OPP] [D7] / N-1 Buers - Westtirol rt (422)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tcPr>
                </a:tc>
                <a:extLst>
                  <a:ext uri="{0D108BD9-81ED-4DB2-BD59-A6C34878D82A}">
                    <a16:rowId xmlns:a16="http://schemas.microsoft.com/office/drawing/2014/main" val="2860597748"/>
                  </a:ext>
                </a:extLst>
              </a:tr>
              <a:tr h="195702">
                <a:tc>
                  <a:txBody>
                    <a:bodyPr/>
                    <a:lstStyle/>
                    <a:p>
                      <a:pPr algn="l" fontAlgn="b"/>
                      <a:r>
                        <a:rPr lang="sl-SI" sz="10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123,59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0920377"/>
                  </a:ext>
                </a:extLst>
              </a:tr>
              <a:tr h="195702">
                <a:tc>
                  <a:txBody>
                    <a:bodyPr/>
                    <a:lstStyle/>
                    <a:p>
                      <a:pPr algn="l" fontAlgn="b"/>
                      <a:r>
                        <a:rPr lang="sl-SI" sz="1000" b="0" i="0" u="none" strike="noStrike">
                          <a:solidFill>
                            <a:srgbClr val="000000"/>
                          </a:solidFill>
                          <a:effectLst/>
                          <a:latin typeface="Arial" panose="020B0604020202020204" pitchFamily="34" charset="0"/>
                        </a:rPr>
                        <a:t>[AT-HU] Wien Suedost - Gyoer 245 [DIR] [AT] / N-1 Gyor - Neusiedl</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92399908"/>
                  </a:ext>
                </a:extLst>
              </a:tr>
              <a:tr h="19570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123,59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a:t>
                      </a:r>
                    </a:p>
                  </a:txBody>
                  <a:tcPr marL="0" marR="0" marT="0" marB="0" anchor="b">
                    <a:lnL>
                      <a:noFill/>
                    </a:lnL>
                    <a:lnR>
                      <a:noFill/>
                    </a:lnR>
                    <a:lnT>
                      <a:noFill/>
                    </a:lnT>
                    <a:lnB>
                      <a:noFill/>
                    </a:lnB>
                  </a:tcPr>
                </a:tc>
                <a:extLst>
                  <a:ext uri="{0D108BD9-81ED-4DB2-BD59-A6C34878D82A}">
                    <a16:rowId xmlns:a16="http://schemas.microsoft.com/office/drawing/2014/main" val="1441798055"/>
                  </a:ext>
                </a:extLst>
              </a:tr>
              <a:tr h="195702">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26,87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2934819175"/>
                  </a:ext>
                </a:extLst>
              </a:tr>
              <a:tr h="195702">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29,25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26625512"/>
                  </a:ext>
                </a:extLst>
              </a:tr>
              <a:tr h="19570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12,62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99222269"/>
                  </a:ext>
                </a:extLst>
              </a:tr>
              <a:tr h="195702">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29,25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26%</a:t>
                      </a:r>
                    </a:p>
                  </a:txBody>
                  <a:tcPr marL="0" marR="0" marT="0" marB="0" anchor="b">
                    <a:lnL>
                      <a:noFill/>
                    </a:lnL>
                    <a:lnR>
                      <a:noFill/>
                    </a:lnR>
                    <a:lnT>
                      <a:noFill/>
                    </a:lnT>
                    <a:lnB>
                      <a:noFill/>
                    </a:lnB>
                  </a:tcPr>
                </a:tc>
                <a:extLst>
                  <a:ext uri="{0D108BD9-81ED-4DB2-BD59-A6C34878D82A}">
                    <a16:rowId xmlns:a16="http://schemas.microsoft.com/office/drawing/2014/main" val="1501192227"/>
                  </a:ext>
                </a:extLst>
              </a:tr>
              <a:tr h="195702">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528,79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221047335"/>
                  </a:ext>
                </a:extLst>
              </a:tr>
              <a:tr h="195702">
                <a:tc>
                  <a:txBody>
                    <a:bodyPr/>
                    <a:lstStyle/>
                    <a:p>
                      <a:pPr algn="l" fontAlgn="b"/>
                      <a:r>
                        <a:rPr lang="sl-SI" sz="1000" b="0" i="0" u="none" strike="noStrike">
                          <a:solidFill>
                            <a:srgbClr val="000000"/>
                          </a:solidFill>
                          <a:effectLst/>
                          <a:latin typeface="Arial" panose="020B0604020202020204" pitchFamily="34" charset="0"/>
                        </a:rPr>
                        <a:t>[AT-AT] Bisamberg 2 - Wien Suedost 227 [DIR] / N-1 Bisamberg - Kledering 228B</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256,37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01421004"/>
                  </a:ext>
                </a:extLst>
              </a:tr>
              <a:tr h="195702">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528,79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657579393"/>
                  </a:ext>
                </a:extLst>
              </a:tr>
              <a:tr h="195702">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241,42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80414272"/>
                  </a:ext>
                </a:extLst>
              </a:tr>
              <a:tr h="195702">
                <a:tc>
                  <a:txBody>
                    <a:bodyPr/>
                    <a:lstStyle/>
                    <a:p>
                      <a:pPr algn="l" fontAlgn="b"/>
                      <a:r>
                        <a:rPr lang="de-DE" sz="1000" b="0" i="0" u="none" strike="noStrike">
                          <a:solidFill>
                            <a:srgbClr val="000000"/>
                          </a:solidFill>
                          <a:effectLst/>
                          <a:latin typeface="Arial" panose="020B0604020202020204" pitchFamily="34" charset="0"/>
                        </a:rPr>
                        <a:t>[D2-NL] Diele - Meeden SCHWARZ [OPP] [D2] / N-1 Zwolle-Meeden 380 W</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53,88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78038468"/>
                  </a:ext>
                </a:extLst>
              </a:tr>
              <a:tr h="195702">
                <a:tc>
                  <a:txBody>
                    <a:bodyPr/>
                    <a:lstStyle/>
                    <a:p>
                      <a:pPr algn="l" fontAlgn="b"/>
                      <a:r>
                        <a:rPr lang="sl-SI" sz="1000" b="0" i="0" u="none" strike="noStrike">
                          <a:solidFill>
                            <a:srgbClr val="000000"/>
                          </a:solidFill>
                          <a:effectLst/>
                          <a:latin typeface="Arial" panose="020B0604020202020204" pitchFamily="34" charset="0"/>
                        </a:rPr>
                        <a:t>[D2-D7] Grosskrotzenburg - Urberach UMAIN N2 [DIR] [D7] / N-1 Dettingen - Grosskrotzenburg UMAIN S1</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17,46</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extLst>
                  <a:ext uri="{0D108BD9-81ED-4DB2-BD59-A6C34878D82A}">
                    <a16:rowId xmlns:a16="http://schemas.microsoft.com/office/drawing/2014/main" val="37431094"/>
                  </a:ext>
                </a:extLst>
              </a:tr>
              <a:tr h="195702">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241,42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12005619"/>
                  </a:ext>
                </a:extLst>
              </a:tr>
              <a:tr h="195702">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774,31</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2048%</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767568760"/>
                  </a:ext>
                </a:extLst>
              </a:tr>
            </a:tbl>
          </a:graphicData>
        </a:graphic>
      </p:graphicFrame>
    </p:spTree>
    <p:extLst>
      <p:ext uri="{BB962C8B-B14F-4D97-AF65-F5344CB8AC3E}">
        <p14:creationId xmlns:p14="http://schemas.microsoft.com/office/powerpoint/2010/main" val="405442588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20328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2E9DD78-D0EC-9070-4F11-0A13C7D72E73}"/>
              </a:ext>
            </a:extLst>
          </p:cNvPr>
          <p:cNvGraphicFramePr>
            <a:graphicFrameLocks noGrp="1"/>
          </p:cNvGraphicFramePr>
          <p:nvPr>
            <p:extLst>
              <p:ext uri="{D42A27DB-BD31-4B8C-83A1-F6EECF244321}">
                <p14:modId xmlns:p14="http://schemas.microsoft.com/office/powerpoint/2010/main" val="3990428714"/>
              </p:ext>
            </p:extLst>
          </p:nvPr>
        </p:nvGraphicFramePr>
        <p:xfrm>
          <a:off x="514830" y="1079508"/>
          <a:ext cx="8406332" cy="5651496"/>
        </p:xfrm>
        <a:graphic>
          <a:graphicData uri="http://schemas.openxmlformats.org/drawingml/2006/table">
            <a:tbl>
              <a:tblPr/>
              <a:tblGrid>
                <a:gridCol w="6540757">
                  <a:extLst>
                    <a:ext uri="{9D8B030D-6E8A-4147-A177-3AD203B41FA5}">
                      <a16:colId xmlns:a16="http://schemas.microsoft.com/office/drawing/2014/main" val="3242333220"/>
                    </a:ext>
                  </a:extLst>
                </a:gridCol>
                <a:gridCol w="1377508">
                  <a:extLst>
                    <a:ext uri="{9D8B030D-6E8A-4147-A177-3AD203B41FA5}">
                      <a16:colId xmlns:a16="http://schemas.microsoft.com/office/drawing/2014/main" val="1640792617"/>
                    </a:ext>
                  </a:extLst>
                </a:gridCol>
                <a:gridCol w="488067">
                  <a:extLst>
                    <a:ext uri="{9D8B030D-6E8A-4147-A177-3AD203B41FA5}">
                      <a16:colId xmlns:a16="http://schemas.microsoft.com/office/drawing/2014/main" val="2162882774"/>
                    </a:ext>
                  </a:extLst>
                </a:gridCol>
              </a:tblGrid>
              <a:tr h="156986">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357520294"/>
                  </a:ext>
                </a:extLst>
              </a:tr>
              <a:tr h="156986">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726,52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68487983"/>
                  </a:ext>
                </a:extLst>
              </a:tr>
              <a:tr h="156986">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326,35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58309897"/>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726,52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715027177"/>
                  </a:ext>
                </a:extLst>
              </a:tr>
              <a:tr h="156986">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717,32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15970472"/>
                  </a:ext>
                </a:extLst>
              </a:tr>
              <a:tr h="156986">
                <a:tc>
                  <a:txBody>
                    <a:bodyPr/>
                    <a:lstStyle/>
                    <a:p>
                      <a:pPr algn="l" fontAlgn="b"/>
                      <a:r>
                        <a:rPr lang="de-DE" sz="700" b="0" i="0" u="none" strike="noStrike">
                          <a:solidFill>
                            <a:srgbClr val="000000"/>
                          </a:solidFill>
                          <a:effectLst/>
                          <a:latin typeface="Arial" panose="020B0604020202020204" pitchFamily="34" charset="0"/>
                        </a:rPr>
                        <a:t>[CZ-D2] Hradec - Etzenricht 441 [DIR] [D2] / N-1 Prestice - Etzenricht</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165,76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7759128"/>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125,65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628833113"/>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717,32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29390278"/>
                  </a:ext>
                </a:extLst>
              </a:tr>
              <a:tr h="156986">
                <a:tc>
                  <a:txBody>
                    <a:bodyPr/>
                    <a:lstStyle/>
                    <a:p>
                      <a:pPr algn="l" fontAlgn="b"/>
                      <a:r>
                        <a:rPr lang="de-DE" sz="700" b="0" i="0" u="none" strike="noStrike">
                          <a:solidFill>
                            <a:srgbClr val="000000"/>
                          </a:solidFill>
                          <a:effectLst/>
                          <a:latin typeface="Arial" panose="020B0604020202020204" pitchFamily="34" charset="0"/>
                        </a:rPr>
                        <a:t>[AT-AT] Ernsthofen 2 - Weissenbach 202 [DIR] / N-1 Ernsthofen 2 - Klaus 201B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352,14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84677905"/>
                  </a:ext>
                </a:extLst>
              </a:tr>
              <a:tr h="156986">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504,01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70969324"/>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177,77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90287125"/>
                  </a:ext>
                </a:extLst>
              </a:tr>
              <a:tr h="156986">
                <a:tc>
                  <a:txBody>
                    <a:bodyPr/>
                    <a:lstStyle/>
                    <a:p>
                      <a:pPr algn="l" fontAlgn="b"/>
                      <a:r>
                        <a:rPr lang="de-DE" sz="700" b="0" i="0" u="none" strike="noStrike">
                          <a:solidFill>
                            <a:srgbClr val="000000"/>
                          </a:solidFill>
                          <a:effectLst/>
                          <a:latin typeface="Arial" panose="020B0604020202020204" pitchFamily="34" charset="0"/>
                        </a:rPr>
                        <a:t>[CZ-D2] Hradec - Etzenricht 441 [DIR] [D2] / N-1 Prestice - Etzenricht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176,79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41%</a:t>
                      </a:r>
                    </a:p>
                  </a:txBody>
                  <a:tcPr marL="0" marR="0" marT="0" marB="0" anchor="b">
                    <a:lnL>
                      <a:noFill/>
                    </a:lnL>
                    <a:lnR>
                      <a:noFill/>
                    </a:lnR>
                    <a:lnT>
                      <a:noFill/>
                    </a:lnT>
                    <a:lnB>
                      <a:noFill/>
                    </a:lnB>
                  </a:tcPr>
                </a:tc>
                <a:extLst>
                  <a:ext uri="{0D108BD9-81ED-4DB2-BD59-A6C34878D82A}">
                    <a16:rowId xmlns:a16="http://schemas.microsoft.com/office/drawing/2014/main" val="653149900"/>
                  </a:ext>
                </a:extLst>
              </a:tr>
              <a:tr h="156986">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236,46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82911002"/>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504,01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4190509938"/>
                  </a:ext>
                </a:extLst>
              </a:tr>
              <a:tr h="156986">
                <a:tc>
                  <a:txBody>
                    <a:bodyPr/>
                    <a:lstStyle/>
                    <a:p>
                      <a:pPr algn="l" fontAlgn="b"/>
                      <a:r>
                        <a:rPr lang="de-DE" sz="700" b="0" i="0" u="none" strike="noStrike">
                          <a:solidFill>
                            <a:srgbClr val="000000"/>
                          </a:solidFill>
                          <a:effectLst/>
                          <a:latin typeface="Arial" panose="020B0604020202020204" pitchFamily="34" charset="0"/>
                        </a:rPr>
                        <a:t>[AT-AT] Ernsthofen 2 - Weissenbach 202 [DIR] / N-1 Phyrn - Weissenbach 201A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269,5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78%</a:t>
                      </a:r>
                    </a:p>
                  </a:txBody>
                  <a:tcPr marL="0" marR="0" marT="0" marB="0" anchor="b">
                    <a:lnL>
                      <a:noFill/>
                    </a:lnL>
                    <a:lnR>
                      <a:noFill/>
                    </a:lnR>
                    <a:lnT>
                      <a:noFill/>
                    </a:lnT>
                    <a:lnB>
                      <a:noFill/>
                    </a:lnB>
                  </a:tcPr>
                </a:tc>
                <a:extLst>
                  <a:ext uri="{0D108BD9-81ED-4DB2-BD59-A6C34878D82A}">
                    <a16:rowId xmlns:a16="http://schemas.microsoft.com/office/drawing/2014/main" val="1036941396"/>
                  </a:ext>
                </a:extLst>
              </a:tr>
              <a:tr h="15698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524,99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14686243"/>
                  </a:ext>
                </a:extLst>
              </a:tr>
              <a:tr h="156986">
                <a:tc>
                  <a:txBody>
                    <a:bodyPr/>
                    <a:lstStyle/>
                    <a:p>
                      <a:pPr algn="l" fontAlgn="b"/>
                      <a:r>
                        <a:rPr lang="de-DE" sz="700" b="0" i="0" u="none" strike="noStrike">
                          <a:solidFill>
                            <a:srgbClr val="000000"/>
                          </a:solidFill>
                          <a:effectLst/>
                          <a:latin typeface="Arial" panose="020B0604020202020204" pitchFamily="34" charset="0"/>
                        </a:rPr>
                        <a:t>[CZ-D2] Hradec - Etzenricht 441 [DIR] [D2] / N-1 Prestice - Etzenricht</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256,59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48308908"/>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156,82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149610598"/>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524,99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4206017541"/>
                  </a:ext>
                </a:extLst>
              </a:tr>
              <a:tr h="15698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837,03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78705321"/>
                  </a:ext>
                </a:extLst>
              </a:tr>
              <a:tr h="15698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837,03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29319155"/>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[DIR] [D2] / N-1 Gronau - Hanekenfaehr GRONAU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18,31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3647383201"/>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a:noFill/>
                    </a:lnT>
                    <a:lnB>
                      <a:noFill/>
                    </a:lnB>
                  </a:tcPr>
                </a:tc>
                <a:extLst>
                  <a:ext uri="{0D108BD9-81ED-4DB2-BD59-A6C34878D82A}">
                    <a16:rowId xmlns:a16="http://schemas.microsoft.com/office/drawing/2014/main" val="1666622175"/>
                  </a:ext>
                </a:extLst>
              </a:tr>
              <a:tr h="156986">
                <a:tc>
                  <a:txBody>
                    <a:bodyPr/>
                    <a:lstStyle/>
                    <a:p>
                      <a:pPr algn="l" fontAlgn="b"/>
                      <a:r>
                        <a:rPr lang="sl-SI" sz="700" b="1" i="0" u="none" strike="noStrike">
                          <a:solidFill>
                            <a:srgbClr val="000000"/>
                          </a:solidFill>
                          <a:effectLst/>
                          <a:latin typeface="Arial" panose="020B0604020202020204" pitchFamily="34" charset="0"/>
                        </a:rPr>
                        <a:t>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464,52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0076141"/>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105,53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420817747"/>
                  </a:ext>
                </a:extLst>
              </a:tr>
              <a:tr h="156986">
                <a:tc>
                  <a:txBody>
                    <a:bodyPr/>
                    <a:lstStyle/>
                    <a:p>
                      <a:pPr algn="l" fontAlgn="b"/>
                      <a:r>
                        <a:rPr lang="sl-SI" sz="700" b="0" i="0" u="none" strike="noStrike">
                          <a:solidFill>
                            <a:srgbClr val="000000"/>
                          </a:solidFill>
                          <a:effectLst/>
                          <a:latin typeface="Arial" panose="020B0604020202020204" pitchFamily="34" charset="0"/>
                        </a:rPr>
                        <a:t>[PL-PL] Krosno Iskrzynia - Rzeszow [OPP] / N-1 Krosno Iskrzynia - Tarnow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304,17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1016956187"/>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464,52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4034121127"/>
                  </a:ext>
                </a:extLst>
              </a:tr>
              <a:tr h="15698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7888780"/>
                  </a:ext>
                </a:extLst>
              </a:tr>
              <a:tr h="15698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18,57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13567621"/>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208342671"/>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199,98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686836498"/>
                  </a:ext>
                </a:extLst>
              </a:tr>
              <a:tr h="156986">
                <a:tc>
                  <a:txBody>
                    <a:bodyPr/>
                    <a:lstStyle/>
                    <a:p>
                      <a:pPr algn="l" fontAlgn="b"/>
                      <a:r>
                        <a:rPr lang="sl-SI" sz="700" b="0" i="0" u="none" strike="noStrike">
                          <a:solidFill>
                            <a:srgbClr val="000000"/>
                          </a:solidFill>
                          <a:effectLst/>
                          <a:latin typeface="Arial" panose="020B0604020202020204" pitchFamily="34" charset="0"/>
                        </a:rPr>
                        <a:t>[D4-D7] Daxlanden - Weingarten GERMHM S [OPP] [D7] / N-1 Hoepfingen - Hueffenhardt ge</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642283987"/>
                  </a:ext>
                </a:extLst>
              </a:tr>
              <a:tr h="156986">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730,04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81879360"/>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730,04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48227174"/>
                  </a:ext>
                </a:extLst>
              </a:tr>
              <a:tr h="156986">
                <a:tc>
                  <a:txBody>
                    <a:bodyPr/>
                    <a:lstStyle/>
                    <a:p>
                      <a:pPr algn="l" fontAlgn="b"/>
                      <a:r>
                        <a:rPr lang="en-US" sz="700" b="0" i="0" u="none" strike="noStrike">
                          <a:solidFill>
                            <a:srgbClr val="000000"/>
                          </a:solidFill>
                          <a:effectLst/>
                          <a:latin typeface="Arial" panose="020B0604020202020204" pitchFamily="34" charset="0"/>
                        </a:rPr>
                        <a:t>[BE-BE] Achene - Gramme 380.10 [OPP] / N-1 Avelgem - Avelin 380.80</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2374598153"/>
                  </a:ext>
                </a:extLst>
              </a:tr>
              <a:tr h="156986">
                <a:tc>
                  <a:txBody>
                    <a:bodyPr/>
                    <a:lstStyle/>
                    <a:p>
                      <a:pPr algn="l" fontAlgn="b"/>
                      <a:r>
                        <a:rPr lang="sl-SI" sz="700" b="0" i="0" u="none" strike="noStrike">
                          <a:solidFill>
                            <a:srgbClr val="000000"/>
                          </a:solidFill>
                          <a:effectLst/>
                          <a:latin typeface="Arial" panose="020B0604020202020204" pitchFamily="34" charset="0"/>
                        </a:rPr>
                        <a:t>[AT-AT] Strass - Thaur 273B [DIR] / N-1 Strass - Thaur 274B</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331,6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18%</a:t>
                      </a:r>
                    </a:p>
                  </a:txBody>
                  <a:tcPr marL="0" marR="0" marT="0" marB="0" anchor="b">
                    <a:lnL>
                      <a:noFill/>
                    </a:lnL>
                    <a:lnR>
                      <a:noFill/>
                    </a:lnR>
                    <a:lnT>
                      <a:noFill/>
                    </a:lnT>
                    <a:lnB>
                      <a:noFill/>
                    </a:lnB>
                  </a:tcPr>
                </a:tc>
                <a:extLst>
                  <a:ext uri="{0D108BD9-81ED-4DB2-BD59-A6C34878D82A}">
                    <a16:rowId xmlns:a16="http://schemas.microsoft.com/office/drawing/2014/main" val="3074745091"/>
                  </a:ext>
                </a:extLst>
              </a:tr>
            </a:tbl>
          </a:graphicData>
        </a:graphic>
      </p:graphicFrame>
    </p:spTree>
    <p:extLst>
      <p:ext uri="{BB962C8B-B14F-4D97-AF65-F5344CB8AC3E}">
        <p14:creationId xmlns:p14="http://schemas.microsoft.com/office/powerpoint/2010/main" val="372192219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20328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65DF8FE1-0539-3BAA-52F0-A0A0FD34C32A}"/>
              </a:ext>
            </a:extLst>
          </p:cNvPr>
          <p:cNvGraphicFramePr>
            <a:graphicFrameLocks noGrp="1"/>
          </p:cNvGraphicFramePr>
          <p:nvPr>
            <p:extLst>
              <p:ext uri="{D42A27DB-BD31-4B8C-83A1-F6EECF244321}">
                <p14:modId xmlns:p14="http://schemas.microsoft.com/office/powerpoint/2010/main" val="3057443975"/>
              </p:ext>
            </p:extLst>
          </p:nvPr>
        </p:nvGraphicFramePr>
        <p:xfrm>
          <a:off x="783771" y="1079491"/>
          <a:ext cx="7538072" cy="5521090"/>
        </p:xfrm>
        <a:graphic>
          <a:graphicData uri="http://schemas.openxmlformats.org/drawingml/2006/table">
            <a:tbl>
              <a:tblPr/>
              <a:tblGrid>
                <a:gridCol w="5865185">
                  <a:extLst>
                    <a:ext uri="{9D8B030D-6E8A-4147-A177-3AD203B41FA5}">
                      <a16:colId xmlns:a16="http://schemas.microsoft.com/office/drawing/2014/main" val="852532619"/>
                    </a:ext>
                  </a:extLst>
                </a:gridCol>
                <a:gridCol w="1235230">
                  <a:extLst>
                    <a:ext uri="{9D8B030D-6E8A-4147-A177-3AD203B41FA5}">
                      <a16:colId xmlns:a16="http://schemas.microsoft.com/office/drawing/2014/main" val="452661036"/>
                    </a:ext>
                  </a:extLst>
                </a:gridCol>
                <a:gridCol w="437657">
                  <a:extLst>
                    <a:ext uri="{9D8B030D-6E8A-4147-A177-3AD203B41FA5}">
                      <a16:colId xmlns:a16="http://schemas.microsoft.com/office/drawing/2014/main" val="428154328"/>
                    </a:ext>
                  </a:extLst>
                </a:gridCol>
              </a:tblGrid>
              <a:tr h="162385">
                <a:tc>
                  <a:txBody>
                    <a:bodyPr/>
                    <a:lstStyle/>
                    <a:p>
                      <a:pPr algn="l" fontAlgn="b"/>
                      <a:r>
                        <a:rPr lang="sl-SI" sz="800" b="1" i="0" u="none" strike="noStrike">
                          <a:solidFill>
                            <a:srgbClr val="000000"/>
                          </a:solidFill>
                          <a:effectLst/>
                          <a:latin typeface="Arial" panose="020B0604020202020204" pitchFamily="34" charset="0"/>
                        </a:rPr>
                        <a:t>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658,01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38854693"/>
                  </a:ext>
                </a:extLst>
              </a:tr>
              <a:tr h="1623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528,41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40416902"/>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658,01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187116578"/>
                  </a:ext>
                </a:extLst>
              </a:tr>
              <a:tr h="162385">
                <a:tc>
                  <a:txBody>
                    <a:bodyPr/>
                    <a:lstStyle/>
                    <a:p>
                      <a:pPr algn="l" fontAlgn="b"/>
                      <a:r>
                        <a:rPr lang="sl-SI" sz="800" b="1" i="0" u="none" strike="noStrike">
                          <a:solidFill>
                            <a:srgbClr val="000000"/>
                          </a:solidFill>
                          <a:effectLst/>
                          <a:latin typeface="Arial" panose="020B0604020202020204" pitchFamily="34" charset="0"/>
                        </a:rPr>
                        <a:t>10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1168,95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27727177"/>
                  </a:ext>
                </a:extLst>
              </a:tr>
              <a:tr h="1623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1168,95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77713882"/>
                  </a:ext>
                </a:extLst>
              </a:tr>
              <a:tr h="162385">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Rheinau - Hoheneck KUGELB O</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58678281"/>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19 [DIR] [FR]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101,82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extLst>
                  <a:ext uri="{0D108BD9-81ED-4DB2-BD59-A6C34878D82A}">
                    <a16:rowId xmlns:a16="http://schemas.microsoft.com/office/drawing/2014/main" val="2665981771"/>
                  </a:ext>
                </a:extLst>
              </a:tr>
              <a:tr h="162385">
                <a:tc>
                  <a:txBody>
                    <a:bodyPr/>
                    <a:lstStyle/>
                    <a:p>
                      <a:pPr algn="l" fontAlgn="b"/>
                      <a:r>
                        <a:rPr lang="sl-SI" sz="800" b="0" i="0" u="none" strike="noStrike">
                          <a:solidFill>
                            <a:srgbClr val="000000"/>
                          </a:solidFill>
                          <a:effectLst/>
                          <a:latin typeface="Arial" panose="020B0604020202020204" pitchFamily="34" charset="0"/>
                        </a:rPr>
                        <a:t>[PL-PL] Krosno Iskrzynia - Rzeszow [OPP] / N-1 Krosno Iskrzynia - Tarnow</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545,87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extLst>
                  <a:ext uri="{0D108BD9-81ED-4DB2-BD59-A6C34878D82A}">
                    <a16:rowId xmlns:a16="http://schemas.microsoft.com/office/drawing/2014/main" val="2667244070"/>
                  </a:ext>
                </a:extLst>
              </a:tr>
              <a:tr h="162385">
                <a:tc>
                  <a:txBody>
                    <a:bodyPr/>
                    <a:lstStyle/>
                    <a:p>
                      <a:pPr algn="l" fontAlgn="b"/>
                      <a:r>
                        <a:rPr lang="sl-SI" sz="8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877,65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1198341"/>
                  </a:ext>
                </a:extLst>
              </a:tr>
              <a:tr h="162385">
                <a:tc>
                  <a:txBody>
                    <a:bodyPr/>
                    <a:lstStyle/>
                    <a:p>
                      <a:pPr algn="l" fontAlgn="b"/>
                      <a:r>
                        <a:rPr lang="de-DE" sz="800" b="0" i="0" u="none" strike="noStrike">
                          <a:solidFill>
                            <a:srgbClr val="000000"/>
                          </a:solidFill>
                          <a:effectLst/>
                          <a:latin typeface="Arial" panose="020B0604020202020204" pitchFamily="34" charset="0"/>
                        </a:rPr>
                        <a:t>[D2-D4] Grafenrheinfeld - Stalldorf 416 [DIR] [D2] / N-1 Grafenrheinfeld - Hoepfingen ge (411)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877,65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82126015"/>
                  </a:ext>
                </a:extLst>
              </a:tr>
              <a:tr h="162385">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292,79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90110703"/>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214,88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870462954"/>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380.19 [DIR] [BE]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73,85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735946331"/>
                  </a:ext>
                </a:extLst>
              </a:tr>
              <a:tr h="162385">
                <a:tc>
                  <a:txBody>
                    <a:bodyPr/>
                    <a:lstStyle/>
                    <a:p>
                      <a:pPr algn="l" fontAlgn="b"/>
                      <a:r>
                        <a:rPr lang="sl-SI" sz="8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769,89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144%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8818077"/>
                  </a:ext>
                </a:extLst>
              </a:tr>
              <a:tr h="162385">
                <a:tc>
                  <a:txBody>
                    <a:bodyPr/>
                    <a:lstStyle/>
                    <a:p>
                      <a:pPr algn="l" fontAlgn="b"/>
                      <a:r>
                        <a:rPr lang="sl-SI" sz="800" b="0" i="0" u="none" strike="noStrike">
                          <a:solidFill>
                            <a:srgbClr val="000000"/>
                          </a:solidFill>
                          <a:effectLst/>
                          <a:latin typeface="Arial" panose="020B0604020202020204" pitchFamily="34" charset="0"/>
                        </a:rPr>
                        <a:t>[D2-D4] Grafenrheinfeld - Stalldorf 416 [DIR] [D2] / N-1 Hoepfingen - Hueffenhardt ge</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769,89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87651464"/>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223,45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3715790064"/>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380.19 [DIR] [BE]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187409483"/>
                  </a:ext>
                </a:extLst>
              </a:tr>
              <a:tr h="162385">
                <a:tc>
                  <a:txBody>
                    <a:bodyPr/>
                    <a:lstStyle/>
                    <a:p>
                      <a:pPr algn="l" fontAlgn="b"/>
                      <a:r>
                        <a:rPr lang="sl-SI" sz="8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1039,89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725453638"/>
                  </a:ext>
                </a:extLst>
              </a:tr>
              <a:tr h="162385">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1039,89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6443289"/>
                  </a:ext>
                </a:extLst>
              </a:tr>
              <a:tr h="1623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244,93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3747172561"/>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219,59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2759750422"/>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380.19 [DIR] [BE]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45,14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extLst>
                  <a:ext uri="{0D108BD9-81ED-4DB2-BD59-A6C34878D82A}">
                    <a16:rowId xmlns:a16="http://schemas.microsoft.com/office/drawing/2014/main" val="1838582000"/>
                  </a:ext>
                </a:extLst>
              </a:tr>
              <a:tr h="162385">
                <a:tc>
                  <a:txBody>
                    <a:bodyPr/>
                    <a:lstStyle/>
                    <a:p>
                      <a:pPr algn="l" fontAlgn="b"/>
                      <a:r>
                        <a:rPr lang="sl-SI" sz="8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1005,34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45220859"/>
                  </a:ext>
                </a:extLst>
              </a:tr>
              <a:tr h="162385">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52,32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048082640"/>
                  </a:ext>
                </a:extLst>
              </a:tr>
              <a:tr h="162385">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1005,34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133782936"/>
                  </a:ext>
                </a:extLst>
              </a:tr>
              <a:tr h="162385">
                <a:tc>
                  <a:txBody>
                    <a:bodyPr/>
                    <a:lstStyle/>
                    <a:p>
                      <a:pPr algn="l" fontAlgn="b"/>
                      <a:r>
                        <a:rPr lang="sl-SI" sz="800" b="0" i="0" u="none" strike="noStrike">
                          <a:solidFill>
                            <a:srgbClr val="000000"/>
                          </a:solidFill>
                          <a:effectLst/>
                          <a:latin typeface="Arial" panose="020B0604020202020204" pitchFamily="34" charset="0"/>
                        </a:rPr>
                        <a:t>[AT-AT] Salzburg - Tauern 231A [DIR] / N-1 Salzburg - Tauern 232A</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988,95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782625091"/>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119,54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154668236"/>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380.19 [DIR] [BE]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extLst>
                  <a:ext uri="{0D108BD9-81ED-4DB2-BD59-A6C34878D82A}">
                    <a16:rowId xmlns:a16="http://schemas.microsoft.com/office/drawing/2014/main" val="2054793434"/>
                  </a:ext>
                </a:extLst>
              </a:tr>
              <a:tr h="162385">
                <a:tc>
                  <a:txBody>
                    <a:bodyPr/>
                    <a:lstStyle/>
                    <a:p>
                      <a:pPr algn="l" fontAlgn="b"/>
                      <a:r>
                        <a:rPr lang="sl-SI" sz="8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913,38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6394943"/>
                  </a:ext>
                </a:extLst>
              </a:tr>
              <a:tr h="162385">
                <a:tc>
                  <a:txBody>
                    <a:bodyPr/>
                    <a:lstStyle/>
                    <a:p>
                      <a:pPr algn="l" fontAlgn="b"/>
                      <a:r>
                        <a:rPr lang="de-DE" sz="800" b="0" i="0" u="none" strike="noStrike">
                          <a:solidFill>
                            <a:srgbClr val="000000"/>
                          </a:solidFill>
                          <a:effectLst/>
                          <a:latin typeface="Arial" panose="020B0604020202020204" pitchFamily="34" charset="0"/>
                        </a:rPr>
                        <a:t>[D2-NL] Diele - Meeden SCHWARZ [DIR] [D2] / N-1 Gronau - Hanekenfaehr GRONAU W</a:t>
                      </a:r>
                    </a:p>
                  </a:txBody>
                  <a:tcPr marL="90339"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263,47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11971463"/>
                  </a:ext>
                </a:extLst>
              </a:tr>
              <a:tr h="162385">
                <a:tc>
                  <a:txBody>
                    <a:bodyPr/>
                    <a:lstStyle/>
                    <a:p>
                      <a:pPr algn="l" fontAlgn="b"/>
                      <a:r>
                        <a:rPr lang="sl-SI" sz="800" b="0" i="0" u="none" strike="noStrike">
                          <a:solidFill>
                            <a:srgbClr val="000000"/>
                          </a:solidFill>
                          <a:effectLst/>
                          <a:latin typeface="Arial" panose="020B0604020202020204" pitchFamily="34" charset="0"/>
                        </a:rPr>
                        <a:t>[D7-D2] Urberach - Grosskrotzenburg [OPP] [D2] / N-1 Dettingen - Grosskrotzenburg UMAIN S1</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530,64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40554149"/>
                  </a:ext>
                </a:extLst>
              </a:tr>
              <a:tr h="162385">
                <a:tc>
                  <a:txBody>
                    <a:bodyPr/>
                    <a:lstStyle/>
                    <a:p>
                      <a:pPr algn="l" fontAlgn="b"/>
                      <a:r>
                        <a:rPr lang="sl-SI" sz="800" b="0" i="0" u="none" strike="noStrike">
                          <a:solidFill>
                            <a:srgbClr val="000000"/>
                          </a:solidFill>
                          <a:effectLst/>
                          <a:latin typeface="Arial" panose="020B0604020202020204" pitchFamily="34" charset="0"/>
                        </a:rPr>
                        <a:t>[CZ-PL] Wielopole - Nosovice [DIR] [PL] / N-1 Albrechtice - Dobrzen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137,58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500312372"/>
                  </a:ext>
                </a:extLst>
              </a:tr>
              <a:tr h="162385">
                <a:tc>
                  <a:txBody>
                    <a:bodyPr/>
                    <a:lstStyle/>
                    <a:p>
                      <a:pPr algn="l" fontAlgn="b"/>
                      <a:r>
                        <a:rPr lang="en-US" sz="800" b="0" i="0" u="none" strike="noStrike">
                          <a:solidFill>
                            <a:srgbClr val="000000"/>
                          </a:solidFill>
                          <a:effectLst/>
                          <a:latin typeface="Arial" panose="020B0604020202020204" pitchFamily="34" charset="0"/>
                        </a:rPr>
                        <a:t>[BE-FR] Achene - Lonny 380.19 [DIR] [BE] / N-1 Avelgem - Avelin 380.80</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extLst>
                  <a:ext uri="{0D108BD9-81ED-4DB2-BD59-A6C34878D82A}">
                    <a16:rowId xmlns:a16="http://schemas.microsoft.com/office/drawing/2014/main" val="81309585"/>
                  </a:ext>
                </a:extLst>
              </a:tr>
              <a:tr h="162385">
                <a:tc>
                  <a:txBody>
                    <a:bodyPr/>
                    <a:lstStyle/>
                    <a:p>
                      <a:pPr algn="l" fontAlgn="b"/>
                      <a:r>
                        <a:rPr lang="sl-SI" sz="800" b="0" i="0" u="none" strike="noStrike">
                          <a:solidFill>
                            <a:srgbClr val="000000"/>
                          </a:solidFill>
                          <a:effectLst/>
                          <a:latin typeface="Arial" panose="020B0604020202020204" pitchFamily="34" charset="0"/>
                        </a:rPr>
                        <a:t>[AT-D7] Westtirol - Leupolz FUESSN O [OPP] [D7] / N-1 Dellmensingen - Obermooweiler gn</a:t>
                      </a:r>
                    </a:p>
                  </a:txBody>
                  <a:tcPr marL="90339"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913,38</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4009220454"/>
                  </a:ext>
                </a:extLst>
              </a:tr>
            </a:tbl>
          </a:graphicData>
        </a:graphic>
      </p:graphicFrame>
    </p:spTree>
    <p:extLst>
      <p:ext uri="{BB962C8B-B14F-4D97-AF65-F5344CB8AC3E}">
        <p14:creationId xmlns:p14="http://schemas.microsoft.com/office/powerpoint/2010/main" val="33283213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20328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96C8025-4785-1183-36B5-21CB2FBD8E47}"/>
              </a:ext>
            </a:extLst>
          </p:cNvPr>
          <p:cNvGraphicFramePr>
            <a:graphicFrameLocks noGrp="1"/>
          </p:cNvGraphicFramePr>
          <p:nvPr>
            <p:extLst>
              <p:ext uri="{D42A27DB-BD31-4B8C-83A1-F6EECF244321}">
                <p14:modId xmlns:p14="http://schemas.microsoft.com/office/powerpoint/2010/main" val="2153872115"/>
              </p:ext>
            </p:extLst>
          </p:nvPr>
        </p:nvGraphicFramePr>
        <p:xfrm>
          <a:off x="384203" y="1079501"/>
          <a:ext cx="8503558" cy="5498023"/>
        </p:xfrm>
        <a:graphic>
          <a:graphicData uri="http://schemas.openxmlformats.org/drawingml/2006/table">
            <a:tbl>
              <a:tblPr/>
              <a:tblGrid>
                <a:gridCol w="6616406">
                  <a:extLst>
                    <a:ext uri="{9D8B030D-6E8A-4147-A177-3AD203B41FA5}">
                      <a16:colId xmlns:a16="http://schemas.microsoft.com/office/drawing/2014/main" val="1776700283"/>
                    </a:ext>
                  </a:extLst>
                </a:gridCol>
                <a:gridCol w="1393440">
                  <a:extLst>
                    <a:ext uri="{9D8B030D-6E8A-4147-A177-3AD203B41FA5}">
                      <a16:colId xmlns:a16="http://schemas.microsoft.com/office/drawing/2014/main" val="3949086015"/>
                    </a:ext>
                  </a:extLst>
                </a:gridCol>
                <a:gridCol w="493712">
                  <a:extLst>
                    <a:ext uri="{9D8B030D-6E8A-4147-A177-3AD203B41FA5}">
                      <a16:colId xmlns:a16="http://schemas.microsoft.com/office/drawing/2014/main" val="820663810"/>
                    </a:ext>
                  </a:extLst>
                </a:gridCol>
              </a:tblGrid>
              <a:tr h="189587">
                <a:tc>
                  <a:txBody>
                    <a:bodyPr/>
                    <a:lstStyle/>
                    <a:p>
                      <a:pPr algn="l" fontAlgn="b"/>
                      <a:r>
                        <a:rPr lang="sl-SI" sz="9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497,67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221%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19696395"/>
                  </a:ext>
                </a:extLst>
              </a:tr>
              <a:tr h="189587">
                <a:tc>
                  <a:txBody>
                    <a:bodyPr/>
                    <a:lstStyle/>
                    <a:p>
                      <a:pPr algn="l" fontAlgn="b"/>
                      <a:r>
                        <a:rPr lang="sl-SI" sz="900" b="0" i="0" u="none" strike="noStrike">
                          <a:solidFill>
                            <a:srgbClr val="000000"/>
                          </a:solidFill>
                          <a:effectLst/>
                          <a:latin typeface="Arial" panose="020B0604020202020204" pitchFamily="34" charset="0"/>
                        </a:rPr>
                        <a:t>[D7-D2] Urberach - Grosskrotzenburg [OPP] [D2] / N-1 Dettingen - Grosskrotzenburg UMAIN S1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497,67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40180891"/>
                  </a:ext>
                </a:extLst>
              </a:tr>
              <a:tr h="189587">
                <a:tc>
                  <a:txBody>
                    <a:bodyPr/>
                    <a:lstStyle/>
                    <a:p>
                      <a:pPr algn="l" fontAlgn="b"/>
                      <a:r>
                        <a:rPr lang="sl-SI" sz="900" b="0" i="0" u="none" strike="noStrike">
                          <a:solidFill>
                            <a:srgbClr val="000000"/>
                          </a:solidFill>
                          <a:effectLst/>
                          <a:latin typeface="Arial" panose="020B0604020202020204" pitchFamily="34" charset="0"/>
                        </a:rPr>
                        <a:t>[NL-D2] Meeden-Diele  380 Z [OPP] [NL] / N-1 Gronau - Gronau TR 441 E</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197,32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665199324"/>
                  </a:ext>
                </a:extLst>
              </a:tr>
              <a:tr h="189587">
                <a:tc>
                  <a:txBody>
                    <a:bodyPr/>
                    <a:lstStyle/>
                    <a:p>
                      <a:pPr algn="l" fontAlgn="b"/>
                      <a:r>
                        <a:rPr lang="en-US" sz="900" b="0" i="0" u="none" strike="noStrike">
                          <a:solidFill>
                            <a:srgbClr val="000000"/>
                          </a:solidFill>
                          <a:effectLst/>
                          <a:latin typeface="Arial" panose="020B0604020202020204" pitchFamily="34" charset="0"/>
                        </a:rPr>
                        <a:t>[BE-FR] Achene - Lonny 19 [DIR] [FR]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96,19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extLst>
                  <a:ext uri="{0D108BD9-81ED-4DB2-BD59-A6C34878D82A}">
                    <a16:rowId xmlns:a16="http://schemas.microsoft.com/office/drawing/2014/main" val="809014681"/>
                  </a:ext>
                </a:extLst>
              </a:tr>
              <a:tr h="189587">
                <a:tc>
                  <a:txBody>
                    <a:bodyPr/>
                    <a:lstStyle/>
                    <a:p>
                      <a:pPr algn="l" fontAlgn="b"/>
                      <a:r>
                        <a:rPr lang="sl-SI" sz="900" b="0" i="0" u="none" strike="noStrike">
                          <a:solidFill>
                            <a:srgbClr val="000000"/>
                          </a:solidFill>
                          <a:effectLst/>
                          <a:latin typeface="Arial" panose="020B0604020202020204" pitchFamily="34" charset="0"/>
                        </a:rPr>
                        <a:t>[CZ-PL] Wielopole - Nosovice [DIR] [PL] / N-1 Albrechtice - Dobrzen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91,7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53%</a:t>
                      </a:r>
                    </a:p>
                  </a:txBody>
                  <a:tcPr marL="0" marR="0" marT="0" marB="0" anchor="b">
                    <a:lnL>
                      <a:noFill/>
                    </a:lnL>
                    <a:lnR>
                      <a:noFill/>
                    </a:lnR>
                    <a:lnT>
                      <a:noFill/>
                    </a:lnT>
                    <a:lnB>
                      <a:noFill/>
                    </a:lnB>
                  </a:tcPr>
                </a:tc>
                <a:extLst>
                  <a:ext uri="{0D108BD9-81ED-4DB2-BD59-A6C34878D82A}">
                    <a16:rowId xmlns:a16="http://schemas.microsoft.com/office/drawing/2014/main" val="3439837474"/>
                  </a:ext>
                </a:extLst>
              </a:tr>
              <a:tr h="189587">
                <a:tc>
                  <a:txBody>
                    <a:bodyPr/>
                    <a:lstStyle/>
                    <a:p>
                      <a:pPr algn="l" fontAlgn="b"/>
                      <a:r>
                        <a:rPr lang="sl-SI" sz="900" b="0" i="0" u="none" strike="noStrike">
                          <a:solidFill>
                            <a:srgbClr val="000000"/>
                          </a:solidFill>
                          <a:effectLst/>
                          <a:latin typeface="Arial" panose="020B0604020202020204" pitchFamily="34" charset="0"/>
                        </a:rPr>
                        <a:t>[PL-PL] Krosno Iskrzynia - Rzeszow [OPP] / N-1 Krosno Iskrzynia - Tarnow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188,06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56%</a:t>
                      </a:r>
                    </a:p>
                  </a:txBody>
                  <a:tcPr marL="0" marR="0" marT="0" marB="0" anchor="b">
                    <a:lnL>
                      <a:noFill/>
                    </a:lnL>
                    <a:lnR>
                      <a:noFill/>
                    </a:lnR>
                    <a:lnT>
                      <a:noFill/>
                    </a:lnT>
                    <a:lnB>
                      <a:noFill/>
                    </a:lnB>
                  </a:tcPr>
                </a:tc>
                <a:extLst>
                  <a:ext uri="{0D108BD9-81ED-4DB2-BD59-A6C34878D82A}">
                    <a16:rowId xmlns:a16="http://schemas.microsoft.com/office/drawing/2014/main" val="3869615178"/>
                  </a:ext>
                </a:extLst>
              </a:tr>
              <a:tr h="189587">
                <a:tc>
                  <a:txBody>
                    <a:bodyPr/>
                    <a:lstStyle/>
                    <a:p>
                      <a:pPr algn="l" fontAlgn="b"/>
                      <a:r>
                        <a:rPr lang="sl-SI" sz="900" b="0" i="0" u="none" strike="noStrike">
                          <a:solidFill>
                            <a:srgbClr val="000000"/>
                          </a:solidFill>
                          <a:effectLst/>
                          <a:latin typeface="Arial" panose="020B0604020202020204" pitchFamily="34" charset="0"/>
                        </a:rPr>
                        <a:t>[AT-D7] Westtirol - Leupolz FUESSN O [OPP] [D7] / N-1 Dellmensingen - Obermooweiler gn</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493,94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2942427513"/>
                  </a:ext>
                </a:extLst>
              </a:tr>
              <a:tr h="189587">
                <a:tc>
                  <a:txBody>
                    <a:bodyPr/>
                    <a:lstStyle/>
                    <a:p>
                      <a:pPr algn="l" fontAlgn="b"/>
                      <a:r>
                        <a:rPr lang="sl-SI" sz="9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588,9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154%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516991005"/>
                  </a:ext>
                </a:extLst>
              </a:tr>
              <a:tr h="189587">
                <a:tc>
                  <a:txBody>
                    <a:bodyPr/>
                    <a:lstStyle/>
                    <a:p>
                      <a:pPr algn="l" fontAlgn="b"/>
                      <a:r>
                        <a:rPr lang="sl-SI" sz="900" b="0" i="0" u="none" strike="noStrike">
                          <a:solidFill>
                            <a:srgbClr val="000000"/>
                          </a:solidFill>
                          <a:effectLst/>
                          <a:latin typeface="Arial" panose="020B0604020202020204" pitchFamily="34" charset="0"/>
                        </a:rPr>
                        <a:t>[D7-D2] Urberach - Grosskrotzenburg [OPP] [D2] / N-1 Dettingen - Grosskrotzenburg UMAIN S1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588,9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28696016"/>
                  </a:ext>
                </a:extLst>
              </a:tr>
              <a:tr h="189587">
                <a:tc>
                  <a:txBody>
                    <a:bodyPr/>
                    <a:lstStyle/>
                    <a:p>
                      <a:pPr algn="l" fontAlgn="b"/>
                      <a:r>
                        <a:rPr lang="sl-SI" sz="900" b="0" i="0" u="none" strike="noStrike">
                          <a:solidFill>
                            <a:srgbClr val="000000"/>
                          </a:solidFill>
                          <a:effectLst/>
                          <a:latin typeface="Arial" panose="020B0604020202020204" pitchFamily="34" charset="0"/>
                        </a:rPr>
                        <a:t>[NL-D2] Meeden-Diele  380 Z [OPP] [NL] / N-1 Gronau - Gronau TR 441 E</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77,69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886353876"/>
                  </a:ext>
                </a:extLst>
              </a:tr>
              <a:tr h="189587">
                <a:tc>
                  <a:txBody>
                    <a:bodyPr/>
                    <a:lstStyle/>
                    <a:p>
                      <a:pPr algn="l" fontAlgn="b"/>
                      <a:r>
                        <a:rPr lang="en-US" sz="900" b="0" i="0" u="none" strike="noStrike">
                          <a:solidFill>
                            <a:srgbClr val="000000"/>
                          </a:solidFill>
                          <a:effectLst/>
                          <a:latin typeface="Arial" panose="020B0604020202020204" pitchFamily="34" charset="0"/>
                        </a:rPr>
                        <a:t>[BE-FR] Achene - Lonny 380.19 [DIR] [BE]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46,49</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extLst>
                  <a:ext uri="{0D108BD9-81ED-4DB2-BD59-A6C34878D82A}">
                    <a16:rowId xmlns:a16="http://schemas.microsoft.com/office/drawing/2014/main" val="1569849545"/>
                  </a:ext>
                </a:extLst>
              </a:tr>
              <a:tr h="189587">
                <a:tc>
                  <a:txBody>
                    <a:bodyPr/>
                    <a:lstStyle/>
                    <a:p>
                      <a:pPr algn="l" fontAlgn="b"/>
                      <a:r>
                        <a:rPr lang="sl-SI" sz="900" b="0" i="0" u="none" strike="noStrike">
                          <a:solidFill>
                            <a:srgbClr val="000000"/>
                          </a:solidFill>
                          <a:effectLst/>
                          <a:latin typeface="Arial" panose="020B0604020202020204" pitchFamily="34" charset="0"/>
                        </a:rPr>
                        <a:t>[PL-PL] Krosno Iskrzynia - Rzeszow [OPP] / N-1 Krosno Iskrzynia - Tarnow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423,84</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3077763362"/>
                  </a:ext>
                </a:extLst>
              </a:tr>
              <a:tr h="189587">
                <a:tc>
                  <a:txBody>
                    <a:bodyPr/>
                    <a:lstStyle/>
                    <a:p>
                      <a:pPr algn="l" fontAlgn="b"/>
                      <a:r>
                        <a:rPr lang="sl-SI" sz="9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494,95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6494802"/>
                  </a:ext>
                </a:extLst>
              </a:tr>
              <a:tr h="18958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423,49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41492209"/>
                  </a:ext>
                </a:extLst>
              </a:tr>
              <a:tr h="189587">
                <a:tc>
                  <a:txBody>
                    <a:bodyPr/>
                    <a:lstStyle/>
                    <a:p>
                      <a:pPr algn="l" fontAlgn="b"/>
                      <a:r>
                        <a:rPr lang="sl-SI" sz="900" b="0" i="0" u="none" strike="noStrike">
                          <a:solidFill>
                            <a:srgbClr val="000000"/>
                          </a:solidFill>
                          <a:effectLst/>
                          <a:latin typeface="Arial" panose="020B0604020202020204" pitchFamily="34" charset="0"/>
                        </a:rPr>
                        <a:t>[PL-PL] Krosno Iskrzynia - Rzeszow [OPP] / N-1 Krosno Iskrzynia - Tarnow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494,95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232162741"/>
                  </a:ext>
                </a:extLst>
              </a:tr>
              <a:tr h="189587">
                <a:tc>
                  <a:txBody>
                    <a:bodyPr/>
                    <a:lstStyle/>
                    <a:p>
                      <a:pPr algn="l" fontAlgn="b"/>
                      <a:r>
                        <a:rPr lang="sl-SI" sz="9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197,72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005602639"/>
                  </a:ext>
                </a:extLst>
              </a:tr>
              <a:tr h="189587">
                <a:tc>
                  <a:txBody>
                    <a:bodyPr/>
                    <a:lstStyle/>
                    <a:p>
                      <a:pPr algn="l" fontAlgn="b"/>
                      <a:r>
                        <a:rPr lang="sl-SI" sz="900" b="0" i="0" u="none" strike="noStrike">
                          <a:solidFill>
                            <a:srgbClr val="000000"/>
                          </a:solidFill>
                          <a:effectLst/>
                          <a:latin typeface="Arial" panose="020B0604020202020204" pitchFamily="34" charset="0"/>
                        </a:rPr>
                        <a:t>[PL-PL] Krosno Iskrzynia - Rzeszow [OPP] / N-1 Krosno Iskrzynia - Tarnow</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197,72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90305966"/>
                  </a:ext>
                </a:extLst>
              </a:tr>
              <a:tr h="189587">
                <a:tc>
                  <a:txBody>
                    <a:bodyPr/>
                    <a:lstStyle/>
                    <a:p>
                      <a:pPr algn="l" fontAlgn="b"/>
                      <a:r>
                        <a:rPr lang="sl-SI" sz="9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146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93%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047903547"/>
                  </a:ext>
                </a:extLst>
              </a:tr>
              <a:tr h="189587">
                <a:tc>
                  <a:txBody>
                    <a:bodyPr/>
                    <a:lstStyle/>
                    <a:p>
                      <a:pPr algn="l" fontAlgn="b"/>
                      <a:r>
                        <a:rPr lang="en-US" sz="900" b="0" i="0" u="none" strike="noStrike">
                          <a:solidFill>
                            <a:srgbClr val="000000"/>
                          </a:solidFill>
                          <a:effectLst/>
                          <a:latin typeface="Arial" panose="020B0604020202020204" pitchFamily="34" charset="0"/>
                        </a:rPr>
                        <a:t>[BE-FR] Achene - Lonny 380.19 [DIR] [BE] / N-1 Avelgem - Avelin 380.80</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88,27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49%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77863283"/>
                  </a:ext>
                </a:extLst>
              </a:tr>
              <a:tr h="189587">
                <a:tc>
                  <a:txBody>
                    <a:bodyPr/>
                    <a:lstStyle/>
                    <a:p>
                      <a:pPr algn="l" fontAlgn="b"/>
                      <a:r>
                        <a:rPr lang="en-US" sz="900" b="0" i="0" u="none" strike="noStrike">
                          <a:solidFill>
                            <a:srgbClr val="000000"/>
                          </a:solidFill>
                          <a:effectLst/>
                          <a:latin typeface="Arial" panose="020B0604020202020204" pitchFamily="34" charset="0"/>
                        </a:rPr>
                        <a:t>[BE-BE] PST Zandvliet 1 [DIR] [BE] / N-1 PST Zandvliet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146</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068024416"/>
                  </a:ext>
                </a:extLst>
              </a:tr>
              <a:tr h="189587">
                <a:tc>
                  <a:txBody>
                    <a:bodyPr/>
                    <a:lstStyle/>
                    <a:p>
                      <a:pPr algn="l" fontAlgn="b"/>
                      <a:r>
                        <a:rPr lang="sl-SI" sz="9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418,32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185%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98169738"/>
                  </a:ext>
                </a:extLst>
              </a:tr>
              <a:tr h="18958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139,2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668133"/>
                  </a:ext>
                </a:extLst>
              </a:tr>
              <a:tr h="189587">
                <a:tc>
                  <a:txBody>
                    <a:bodyPr/>
                    <a:lstStyle/>
                    <a:p>
                      <a:pPr algn="l" fontAlgn="b"/>
                      <a:r>
                        <a:rPr lang="en-US" sz="900" b="0" i="0" u="none" strike="noStrike">
                          <a:solidFill>
                            <a:srgbClr val="000000"/>
                          </a:solidFill>
                          <a:effectLst/>
                          <a:latin typeface="Arial" panose="020B0604020202020204" pitchFamily="34" charset="0"/>
                        </a:rPr>
                        <a:t>[BE-FR] Achene - Lonny 19 [DIR] [FR] / N-1 Avelgem - Avelin 380.80</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71,47</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extLst>
                  <a:ext uri="{0D108BD9-81ED-4DB2-BD59-A6C34878D82A}">
                    <a16:rowId xmlns:a16="http://schemas.microsoft.com/office/drawing/2014/main" val="846662815"/>
                  </a:ext>
                </a:extLst>
              </a:tr>
              <a:tr h="189587">
                <a:tc>
                  <a:txBody>
                    <a:bodyPr/>
                    <a:lstStyle/>
                    <a:p>
                      <a:pPr algn="l" fontAlgn="b"/>
                      <a:r>
                        <a:rPr lang="sl-SI" sz="900" b="0" i="0" u="none" strike="noStrike">
                          <a:solidFill>
                            <a:srgbClr val="000000"/>
                          </a:solidFill>
                          <a:effectLst/>
                          <a:latin typeface="Arial" panose="020B0604020202020204" pitchFamily="34" charset="0"/>
                        </a:rPr>
                        <a:t>[PL-PL] Krosno Iskrzynia - Rzeszow [OPP] / N-1 Krosno Iskrzynia - Tarnow</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418,32</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3753115367"/>
                  </a:ext>
                </a:extLst>
              </a:tr>
              <a:tr h="189587">
                <a:tc>
                  <a:txBody>
                    <a:bodyPr/>
                    <a:lstStyle/>
                    <a:p>
                      <a:pPr algn="l" fontAlgn="b"/>
                      <a:r>
                        <a:rPr lang="en-US" sz="900" b="0" i="0" u="none" strike="noStrike">
                          <a:solidFill>
                            <a:srgbClr val="000000"/>
                          </a:solidFill>
                          <a:effectLst/>
                          <a:latin typeface="Arial" panose="020B0604020202020204" pitchFamily="34" charset="0"/>
                        </a:rPr>
                        <a:t>[BE-BE] PST Zandvliet 1 [DIR] [BE] / N-1 PST Zandvliet 2</a:t>
                      </a:r>
                    </a:p>
                  </a:txBody>
                  <a:tcPr marL="105915"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99,5</a:t>
                      </a:r>
                    </a:p>
                  </a:txBody>
                  <a:tcPr marL="0" marR="0" marT="0" marB="0" anchor="b">
                    <a:lnL>
                      <a:noFill/>
                    </a:lnL>
                    <a:lnR>
                      <a:noFill/>
                    </a:lnR>
                    <a:lnT>
                      <a:noFill/>
                    </a:lnT>
                    <a:lnB>
                      <a:noFill/>
                    </a:lnB>
                  </a:tcPr>
                </a:tc>
                <a:tc>
                  <a:txBody>
                    <a:bodyPr/>
                    <a:lstStyle/>
                    <a:p>
                      <a:pPr algn="r" fontAlgn="b"/>
                      <a:r>
                        <a:rPr lang="sl-SI" sz="9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083643828"/>
                  </a:ext>
                </a:extLst>
              </a:tr>
              <a:tr h="189587">
                <a:tc>
                  <a:txBody>
                    <a:bodyPr/>
                    <a:lstStyle/>
                    <a:p>
                      <a:pPr algn="l" fontAlgn="b"/>
                      <a:r>
                        <a:rPr lang="sl-SI" sz="9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726,69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1" i="0" u="none" strike="noStrike">
                          <a:solidFill>
                            <a:srgbClr val="000000"/>
                          </a:solidFill>
                          <a:effectLst/>
                          <a:latin typeface="Arial" panose="020B0604020202020204" pitchFamily="34" charset="0"/>
                        </a:rPr>
                        <a:t>62%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231430252"/>
                  </a:ext>
                </a:extLst>
              </a:tr>
              <a:tr h="189587">
                <a:tc>
                  <a:txBody>
                    <a:bodyPr/>
                    <a:lstStyle/>
                    <a:p>
                      <a:pPr algn="l" fontAlgn="b"/>
                      <a:r>
                        <a:rPr lang="de-DE" sz="900" b="0" i="0" u="none" strike="noStrike">
                          <a:solidFill>
                            <a:srgbClr val="000000"/>
                          </a:solidFill>
                          <a:effectLst/>
                          <a:latin typeface="Arial" panose="020B0604020202020204" pitchFamily="34" charset="0"/>
                        </a:rPr>
                        <a:t>[D2-D4] Grafenrheinfeld - Stalldorf 416 [DIR] [D2] / N-1 Grafenrheinfeld - Hoepfingen ge (411)</a:t>
                      </a:r>
                    </a:p>
                  </a:txBody>
                  <a:tcPr marL="10591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726,69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900" b="0" i="0" u="none" strike="noStrike">
                          <a:solidFill>
                            <a:srgbClr val="000000"/>
                          </a:solidFill>
                          <a:effectLst/>
                          <a:latin typeface="Arial" panose="020B0604020202020204" pitchFamily="34" charset="0"/>
                        </a:rPr>
                        <a:t>27%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78669653"/>
                  </a:ext>
                </a:extLst>
              </a:tr>
              <a:tr h="189587">
                <a:tc>
                  <a:txBody>
                    <a:bodyPr/>
                    <a:lstStyle/>
                    <a:p>
                      <a:pPr algn="l" fontAlgn="b"/>
                      <a:r>
                        <a:rPr lang="en-US" sz="900" b="0" i="0" u="none" strike="noStrike">
                          <a:solidFill>
                            <a:srgbClr val="000000"/>
                          </a:solidFill>
                          <a:effectLst/>
                          <a:latin typeface="Arial" panose="020B0604020202020204" pitchFamily="34" charset="0"/>
                        </a:rPr>
                        <a:t>[BE-FR] Achene - Lonny 19 [DIR] [FR] / N-1 Avelgem - Avelin 380.80</a:t>
                      </a:r>
                    </a:p>
                  </a:txBody>
                  <a:tcPr marL="105915"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52,3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900" b="0" i="0" u="none" strike="noStrike">
                          <a:solidFill>
                            <a:srgbClr val="000000"/>
                          </a:solidFill>
                          <a:effectLst/>
                          <a:latin typeface="Arial" panose="020B0604020202020204" pitchFamily="34" charset="0"/>
                        </a:rPr>
                        <a:t>35%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73082657"/>
                  </a:ext>
                </a:extLst>
              </a:tr>
              <a:tr h="189587">
                <a:tc>
                  <a:txBody>
                    <a:bodyPr/>
                    <a:lstStyle/>
                    <a:p>
                      <a:pPr algn="l" fontAlgn="b"/>
                      <a:r>
                        <a:rPr lang="sl-SI" sz="9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a:solidFill>
                            <a:srgbClr val="000000"/>
                          </a:solidFill>
                          <a:effectLst/>
                          <a:latin typeface="Arial" panose="020B0604020202020204" pitchFamily="34" charset="0"/>
                        </a:rPr>
                        <a:t>1168,95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900" b="1" i="0" u="none" strike="noStrike" dirty="0">
                          <a:solidFill>
                            <a:srgbClr val="000000"/>
                          </a:solidFill>
                          <a:effectLst/>
                          <a:latin typeface="Arial" panose="020B0604020202020204" pitchFamily="34" charset="0"/>
                        </a:rPr>
                        <a:t>3263%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367740525"/>
                  </a:ext>
                </a:extLst>
              </a:tr>
            </a:tbl>
          </a:graphicData>
        </a:graphic>
      </p:graphicFrame>
    </p:spTree>
    <p:extLst>
      <p:ext uri="{BB962C8B-B14F-4D97-AF65-F5344CB8AC3E}">
        <p14:creationId xmlns:p14="http://schemas.microsoft.com/office/powerpoint/2010/main" val="5772740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20329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0938202-DD77-30BB-A90D-BC5C1A6E4A93}"/>
              </a:ext>
            </a:extLst>
          </p:cNvPr>
          <p:cNvGraphicFramePr>
            <a:graphicFrameLocks noGrp="1"/>
          </p:cNvGraphicFramePr>
          <p:nvPr>
            <p:extLst>
              <p:ext uri="{D42A27DB-BD31-4B8C-83A1-F6EECF244321}">
                <p14:modId xmlns:p14="http://schemas.microsoft.com/office/powerpoint/2010/main" val="1039759537"/>
              </p:ext>
            </p:extLst>
          </p:nvPr>
        </p:nvGraphicFramePr>
        <p:xfrm>
          <a:off x="437990" y="1079508"/>
          <a:ext cx="8729062" cy="5651496"/>
        </p:xfrm>
        <a:graphic>
          <a:graphicData uri="http://schemas.openxmlformats.org/drawingml/2006/table">
            <a:tbl>
              <a:tblPr/>
              <a:tblGrid>
                <a:gridCol w="6828882">
                  <a:extLst>
                    <a:ext uri="{9D8B030D-6E8A-4147-A177-3AD203B41FA5}">
                      <a16:colId xmlns:a16="http://schemas.microsoft.com/office/drawing/2014/main" val="532719603"/>
                    </a:ext>
                  </a:extLst>
                </a:gridCol>
                <a:gridCol w="1403060">
                  <a:extLst>
                    <a:ext uri="{9D8B030D-6E8A-4147-A177-3AD203B41FA5}">
                      <a16:colId xmlns:a16="http://schemas.microsoft.com/office/drawing/2014/main" val="145705763"/>
                    </a:ext>
                  </a:extLst>
                </a:gridCol>
                <a:gridCol w="497120">
                  <a:extLst>
                    <a:ext uri="{9D8B030D-6E8A-4147-A177-3AD203B41FA5}">
                      <a16:colId xmlns:a16="http://schemas.microsoft.com/office/drawing/2014/main" val="3898370435"/>
                    </a:ext>
                  </a:extLst>
                </a:gridCol>
              </a:tblGrid>
              <a:tr h="156986">
                <a:tc>
                  <a:txBody>
                    <a:bodyPr/>
                    <a:lstStyle/>
                    <a:p>
                      <a:pPr algn="l" fontAlgn="b"/>
                      <a:r>
                        <a:rPr lang="sl-SI" sz="7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2185214890"/>
                  </a:ext>
                </a:extLst>
              </a:tr>
              <a:tr h="156986">
                <a:tc>
                  <a:txBody>
                    <a:bodyPr/>
                    <a:lstStyle/>
                    <a:p>
                      <a:pPr algn="l" fontAlgn="b"/>
                      <a:r>
                        <a:rPr lang="sl-SI" sz="7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595,62</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97830307"/>
                  </a:ext>
                </a:extLst>
              </a:tr>
              <a:tr h="15698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595,62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222962159"/>
                  </a:ext>
                </a:extLst>
              </a:tr>
              <a:tr h="156986">
                <a:tc>
                  <a:txBody>
                    <a:bodyPr/>
                    <a:lstStyle/>
                    <a:p>
                      <a:pPr algn="l" fontAlgn="b"/>
                      <a:r>
                        <a:rPr lang="sl-SI" sz="7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226,34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169390379"/>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199,54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8570332"/>
                  </a:ext>
                </a:extLst>
              </a:tr>
              <a:tr h="15698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226,34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extLst>
                  <a:ext uri="{0D108BD9-81ED-4DB2-BD59-A6C34878D82A}">
                    <a16:rowId xmlns:a16="http://schemas.microsoft.com/office/drawing/2014/main" val="3085171403"/>
                  </a:ext>
                </a:extLst>
              </a:tr>
              <a:tr h="156986">
                <a:tc>
                  <a:txBody>
                    <a:bodyPr/>
                    <a:lstStyle/>
                    <a:p>
                      <a:pPr algn="l" fontAlgn="b"/>
                      <a:r>
                        <a:rPr lang="sl-SI" sz="7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343,6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09193370"/>
                  </a:ext>
                </a:extLst>
              </a:tr>
              <a:tr h="15698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343,6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45499118"/>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a:noFill/>
                    </a:lnT>
                    <a:lnB>
                      <a:noFill/>
                    </a:lnB>
                  </a:tcPr>
                </a:tc>
                <a:extLst>
                  <a:ext uri="{0D108BD9-81ED-4DB2-BD59-A6C34878D82A}">
                    <a16:rowId xmlns:a16="http://schemas.microsoft.com/office/drawing/2014/main" val="1491054636"/>
                  </a:ext>
                </a:extLst>
              </a:tr>
              <a:tr h="156986">
                <a:tc>
                  <a:txBody>
                    <a:bodyPr/>
                    <a:lstStyle/>
                    <a:p>
                      <a:pPr algn="l" fontAlgn="b"/>
                      <a:r>
                        <a:rPr lang="sl-SI" sz="7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221,17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730422819"/>
                  </a:ext>
                </a:extLst>
              </a:tr>
              <a:tr h="15698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221,17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3352200"/>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173,02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70%</a:t>
                      </a:r>
                    </a:p>
                  </a:txBody>
                  <a:tcPr marL="0" marR="0" marT="0" marB="0" anchor="b">
                    <a:lnL>
                      <a:noFill/>
                    </a:lnL>
                    <a:lnR>
                      <a:noFill/>
                    </a:lnR>
                    <a:lnT>
                      <a:noFill/>
                    </a:lnT>
                    <a:lnB>
                      <a:noFill/>
                    </a:lnB>
                  </a:tcPr>
                </a:tc>
                <a:extLst>
                  <a:ext uri="{0D108BD9-81ED-4DB2-BD59-A6C34878D82A}">
                    <a16:rowId xmlns:a16="http://schemas.microsoft.com/office/drawing/2014/main" val="1461526872"/>
                  </a:ext>
                </a:extLst>
              </a:tr>
              <a:tr h="156986">
                <a:tc>
                  <a:txBody>
                    <a:bodyPr/>
                    <a:lstStyle/>
                    <a:p>
                      <a:pPr algn="l" fontAlgn="b"/>
                      <a:r>
                        <a:rPr lang="sl-SI" sz="7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411,9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92280323"/>
                  </a:ext>
                </a:extLst>
              </a:tr>
              <a:tr h="15698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411,9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82067635"/>
                  </a:ext>
                </a:extLst>
              </a:tr>
              <a:tr h="156986">
                <a:tc>
                  <a:txBody>
                    <a:bodyPr/>
                    <a:lstStyle/>
                    <a:p>
                      <a:pPr algn="l" fontAlgn="b"/>
                      <a:r>
                        <a:rPr lang="sl-SI" sz="700" b="0" i="0" u="none" strike="noStrike">
                          <a:solidFill>
                            <a:srgbClr val="000000"/>
                          </a:solidFill>
                          <a:effectLst/>
                          <a:latin typeface="Arial" panose="020B0604020202020204" pitchFamily="34" charset="0"/>
                        </a:rPr>
                        <a:t>[CZ-PL] Wielopole - Nosovice [DIR] [PL] / N-1 Albrechtice - Dobrzen</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81,41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tcPr>
                </a:tc>
                <a:extLst>
                  <a:ext uri="{0D108BD9-81ED-4DB2-BD59-A6C34878D82A}">
                    <a16:rowId xmlns:a16="http://schemas.microsoft.com/office/drawing/2014/main" val="1681973882"/>
                  </a:ext>
                </a:extLst>
              </a:tr>
              <a:tr h="156986">
                <a:tc>
                  <a:txBody>
                    <a:bodyPr/>
                    <a:lstStyle/>
                    <a:p>
                      <a:pPr algn="l" fontAlgn="b"/>
                      <a:r>
                        <a:rPr lang="sl-SI" sz="7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377,84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608568587"/>
                  </a:ext>
                </a:extLst>
              </a:tr>
              <a:tr h="156986">
                <a:tc>
                  <a:txBody>
                    <a:bodyPr/>
                    <a:lstStyle/>
                    <a:p>
                      <a:pPr algn="l" fontAlgn="b"/>
                      <a:r>
                        <a:rPr lang="sl-SI" sz="700" b="0" i="0" u="none" strike="noStrike">
                          <a:solidFill>
                            <a:srgbClr val="000000"/>
                          </a:solidFill>
                          <a:effectLst/>
                          <a:latin typeface="Arial" panose="020B0604020202020204" pitchFamily="34" charset="0"/>
                        </a:rPr>
                        <a:t>[AT-CZ] Duernrohr 1 - Slavetice 437 [OPP] [AT] / N-1 Slavetice - Durnrohr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3,86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21739482"/>
                  </a:ext>
                </a:extLst>
              </a:tr>
              <a:tr h="156986">
                <a:tc>
                  <a:txBody>
                    <a:bodyPr/>
                    <a:lstStyle/>
                    <a:p>
                      <a:pPr algn="l" fontAlgn="b"/>
                      <a:r>
                        <a:rPr lang="sl-SI" sz="700" b="0" i="0" u="none" strike="noStrike">
                          <a:solidFill>
                            <a:srgbClr val="000000"/>
                          </a:solidFill>
                          <a:effectLst/>
                          <a:latin typeface="Arial" panose="020B0604020202020204" pitchFamily="34" charset="0"/>
                        </a:rPr>
                        <a:t>[AT-D2] St. Peter 2 - Pleinting 258 [OPP] [AT] / N-1 Pleinting - Pirach 257</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2467234923"/>
                  </a:ext>
                </a:extLst>
              </a:tr>
              <a:tr h="156986">
                <a:tc>
                  <a:txBody>
                    <a:bodyPr/>
                    <a:lstStyle/>
                    <a:p>
                      <a:pPr algn="l" fontAlgn="b"/>
                      <a:r>
                        <a:rPr lang="sl-SI" sz="700" b="0" i="0" u="none" strike="noStrike">
                          <a:solidFill>
                            <a:srgbClr val="000000"/>
                          </a:solidFill>
                          <a:effectLst/>
                          <a:latin typeface="Arial" panose="020B0604020202020204" pitchFamily="34" charset="0"/>
                        </a:rPr>
                        <a:t>[AT-AT] Salzburg - Tauern 231A [DIR] / N-1 Salzburg - Tauern 232A</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129%</a:t>
                      </a:r>
                    </a:p>
                  </a:txBody>
                  <a:tcPr marL="0" marR="0" marT="0" marB="0" anchor="b">
                    <a:lnL>
                      <a:noFill/>
                    </a:lnL>
                    <a:lnR>
                      <a:noFill/>
                    </a:lnR>
                    <a:lnT>
                      <a:noFill/>
                    </a:lnT>
                    <a:lnB>
                      <a:noFill/>
                    </a:lnB>
                  </a:tcPr>
                </a:tc>
                <a:extLst>
                  <a:ext uri="{0D108BD9-81ED-4DB2-BD59-A6C34878D82A}">
                    <a16:rowId xmlns:a16="http://schemas.microsoft.com/office/drawing/2014/main" val="551948259"/>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377,84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2445068517"/>
                  </a:ext>
                </a:extLst>
              </a:tr>
              <a:tr h="156986">
                <a:tc>
                  <a:txBody>
                    <a:bodyPr/>
                    <a:lstStyle/>
                    <a:p>
                      <a:pPr algn="l" fontAlgn="b"/>
                      <a:r>
                        <a:rPr lang="sl-SI" sz="700" b="0" i="0" u="none" strike="noStrike">
                          <a:solidFill>
                            <a:srgbClr val="000000"/>
                          </a:solidFill>
                          <a:effectLst/>
                          <a:latin typeface="Arial" panose="020B0604020202020204" pitchFamily="34" charset="0"/>
                        </a:rPr>
                        <a:t>[NL-NL] Krimpen a/d IJssel-Geertruidenberg 380 W [DIR] / N-1 Krimpen a/d IJssel-Geertruidenberg 380 Z</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extLst>
                  <a:ext uri="{0D108BD9-81ED-4DB2-BD59-A6C34878D82A}">
                    <a16:rowId xmlns:a16="http://schemas.microsoft.com/office/drawing/2014/main" val="1413380205"/>
                  </a:ext>
                </a:extLst>
              </a:tr>
              <a:tr h="156986">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374,98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623801682"/>
                  </a:ext>
                </a:extLst>
              </a:tr>
              <a:tr h="15698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374,98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313931319"/>
                  </a:ext>
                </a:extLst>
              </a:tr>
              <a:tr h="156986">
                <a:tc>
                  <a:txBody>
                    <a:bodyPr/>
                    <a:lstStyle/>
                    <a:p>
                      <a:pPr algn="l" fontAlgn="b"/>
                      <a:r>
                        <a:rPr lang="sl-SI" sz="700" b="0" i="0" u="none" strike="noStrike">
                          <a:solidFill>
                            <a:srgbClr val="000000"/>
                          </a:solidFill>
                          <a:effectLst/>
                          <a:latin typeface="Arial" panose="020B0604020202020204" pitchFamily="34" charset="0"/>
                        </a:rPr>
                        <a:t>[D7-D7] Oberzier - Y Dahlem SELHN W [DIR] / N-1 Dahlem - Rommersheim SELHN O</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extLst>
                  <a:ext uri="{0D108BD9-81ED-4DB2-BD59-A6C34878D82A}">
                    <a16:rowId xmlns:a16="http://schemas.microsoft.com/office/drawing/2014/main" val="1768388818"/>
                  </a:ext>
                </a:extLst>
              </a:tr>
              <a:tr h="15698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90,94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16237966"/>
                  </a:ext>
                </a:extLst>
              </a:tr>
              <a:tr h="15698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90,94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73271967"/>
                  </a:ext>
                </a:extLst>
              </a:tr>
              <a:tr h="156986">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676,06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94717655"/>
                  </a:ext>
                </a:extLst>
              </a:tr>
              <a:tr h="156986">
                <a:tc>
                  <a:txBody>
                    <a:bodyPr/>
                    <a:lstStyle/>
                    <a:p>
                      <a:pPr algn="l" fontAlgn="b"/>
                      <a:r>
                        <a:rPr lang="de-DE" sz="700" b="0" i="0" u="none" strike="noStrike">
                          <a:solidFill>
                            <a:srgbClr val="000000"/>
                          </a:solidFill>
                          <a:effectLst/>
                          <a:latin typeface="Arial" panose="020B0604020202020204" pitchFamily="34" charset="0"/>
                        </a:rPr>
                        <a:t>[D8-D8] Pasewalk - Vierraden 306 [DIR] / N-1 Hagenwerder - Mikulowa 2</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172,78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519628089"/>
                  </a:ext>
                </a:extLst>
              </a:tr>
              <a:tr h="15698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34,97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tcPr>
                </a:tc>
                <a:extLst>
                  <a:ext uri="{0D108BD9-81ED-4DB2-BD59-A6C34878D82A}">
                    <a16:rowId xmlns:a16="http://schemas.microsoft.com/office/drawing/2014/main" val="3935355862"/>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381,99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343636213"/>
                  </a:ext>
                </a:extLst>
              </a:tr>
              <a:tr h="156986">
                <a:tc>
                  <a:txBody>
                    <a:bodyPr/>
                    <a:lstStyle/>
                    <a:p>
                      <a:pPr algn="l" fontAlgn="b"/>
                      <a:r>
                        <a:rPr lang="sl-SI" sz="700" b="0" i="0" u="none" strike="noStrike">
                          <a:solidFill>
                            <a:srgbClr val="000000"/>
                          </a:solidFill>
                          <a:effectLst/>
                          <a:latin typeface="Arial" panose="020B0604020202020204" pitchFamily="34" charset="0"/>
                        </a:rPr>
                        <a:t>[PL-PL] Bujakow - Byczyna [OPP] / N-1 Kopanina - Liskovec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676,06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404906208"/>
                  </a:ext>
                </a:extLst>
              </a:tr>
              <a:tr h="156986">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949,32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136%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58036448"/>
                  </a:ext>
                </a:extLst>
              </a:tr>
              <a:tr h="15698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532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22,74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47215504"/>
                  </a:ext>
                </a:extLst>
              </a:tr>
              <a:tr h="156986">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 / N-1 Dettingen - Grosskrotzenburg UMAIN S1</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381,99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408519986"/>
                  </a:ext>
                </a:extLst>
              </a:tr>
              <a:tr h="156986">
                <a:tc>
                  <a:txBody>
                    <a:bodyPr/>
                    <a:lstStyle/>
                    <a:p>
                      <a:pPr algn="l" fontAlgn="b"/>
                      <a:r>
                        <a:rPr lang="sl-SI" sz="700" b="0" i="0" u="none" strike="noStrike">
                          <a:solidFill>
                            <a:srgbClr val="000000"/>
                          </a:solidFill>
                          <a:effectLst/>
                          <a:latin typeface="Arial" panose="020B0604020202020204" pitchFamily="34" charset="0"/>
                        </a:rPr>
                        <a:t>[D7-D7] Waldlaubersheim - Weissenthurm SOONWD W [OPP] / N-1 Bacharach - Weissenthurm SOONWD O</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a:t>
                      </a:r>
                    </a:p>
                  </a:txBody>
                  <a:tcPr marL="0" marR="0" marT="0" marB="0" anchor="b">
                    <a:lnL>
                      <a:noFill/>
                    </a:lnL>
                    <a:lnR>
                      <a:noFill/>
                    </a:lnR>
                    <a:lnT>
                      <a:noFill/>
                    </a:lnT>
                    <a:lnB>
                      <a:noFill/>
                    </a:lnB>
                  </a:tcPr>
                </a:tc>
                <a:extLst>
                  <a:ext uri="{0D108BD9-81ED-4DB2-BD59-A6C34878D82A}">
                    <a16:rowId xmlns:a16="http://schemas.microsoft.com/office/drawing/2014/main" val="3725070092"/>
                  </a:ext>
                </a:extLst>
              </a:tr>
              <a:tr h="156986">
                <a:tc>
                  <a:txBody>
                    <a:bodyPr/>
                    <a:lstStyle/>
                    <a:p>
                      <a:pPr algn="l" fontAlgn="b"/>
                      <a:r>
                        <a:rPr lang="sl-SI" sz="700" b="0" i="0" u="none" strike="noStrike">
                          <a:solidFill>
                            <a:srgbClr val="000000"/>
                          </a:solidFill>
                          <a:effectLst/>
                          <a:latin typeface="Arial" panose="020B0604020202020204" pitchFamily="34" charset="0"/>
                        </a:rPr>
                        <a:t>[PL-PL] Bujakow - Byczyna [OPP] / N-1 Kopanina - Liskovec</a:t>
                      </a:r>
                    </a:p>
                  </a:txBody>
                  <a:tcPr marL="8532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949,32</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462592446"/>
                  </a:ext>
                </a:extLst>
              </a:tr>
            </a:tbl>
          </a:graphicData>
        </a:graphic>
      </p:graphicFrame>
    </p:spTree>
    <p:extLst>
      <p:ext uri="{BB962C8B-B14F-4D97-AF65-F5344CB8AC3E}">
        <p14:creationId xmlns:p14="http://schemas.microsoft.com/office/powerpoint/2010/main" val="414931130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20329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23167DA9-FBBB-15F7-C162-1B7AFC547188}"/>
              </a:ext>
            </a:extLst>
          </p:cNvPr>
          <p:cNvGraphicFramePr>
            <a:graphicFrameLocks noGrp="1"/>
          </p:cNvGraphicFramePr>
          <p:nvPr>
            <p:extLst>
              <p:ext uri="{D42A27DB-BD31-4B8C-83A1-F6EECF244321}">
                <p14:modId xmlns:p14="http://schemas.microsoft.com/office/powerpoint/2010/main" val="1209600441"/>
              </p:ext>
            </p:extLst>
          </p:nvPr>
        </p:nvGraphicFramePr>
        <p:xfrm>
          <a:off x="514830" y="1079496"/>
          <a:ext cx="8406333" cy="5651514"/>
        </p:xfrm>
        <a:graphic>
          <a:graphicData uri="http://schemas.openxmlformats.org/drawingml/2006/table">
            <a:tbl>
              <a:tblPr/>
              <a:tblGrid>
                <a:gridCol w="6576405">
                  <a:extLst>
                    <a:ext uri="{9D8B030D-6E8A-4147-A177-3AD203B41FA5}">
                      <a16:colId xmlns:a16="http://schemas.microsoft.com/office/drawing/2014/main" val="341180687"/>
                    </a:ext>
                  </a:extLst>
                </a:gridCol>
                <a:gridCol w="1351186">
                  <a:extLst>
                    <a:ext uri="{9D8B030D-6E8A-4147-A177-3AD203B41FA5}">
                      <a16:colId xmlns:a16="http://schemas.microsoft.com/office/drawing/2014/main" val="2031871930"/>
                    </a:ext>
                  </a:extLst>
                </a:gridCol>
                <a:gridCol w="478742">
                  <a:extLst>
                    <a:ext uri="{9D8B030D-6E8A-4147-A177-3AD203B41FA5}">
                      <a16:colId xmlns:a16="http://schemas.microsoft.com/office/drawing/2014/main" val="843683664"/>
                    </a:ext>
                  </a:extLst>
                </a:gridCol>
              </a:tblGrid>
              <a:tr h="171258">
                <a:tc>
                  <a:txBody>
                    <a:bodyPr/>
                    <a:lstStyle/>
                    <a:p>
                      <a:pPr algn="l" fontAlgn="b"/>
                      <a:r>
                        <a:rPr lang="sl-SI" sz="8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405,29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73241682"/>
                  </a:ext>
                </a:extLst>
              </a:tr>
              <a:tr h="171258">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35,72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30400584"/>
                  </a:ext>
                </a:extLst>
              </a:tr>
              <a:tr h="171258">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405,29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596172593"/>
                  </a:ext>
                </a:extLst>
              </a:tr>
              <a:tr h="171258">
                <a:tc>
                  <a:txBody>
                    <a:bodyPr/>
                    <a:lstStyle/>
                    <a:p>
                      <a:pPr algn="l" fontAlgn="b"/>
                      <a:r>
                        <a:rPr lang="sl-SI" sz="800" b="0" i="0" u="none" strike="noStrike">
                          <a:solidFill>
                            <a:srgbClr val="000000"/>
                          </a:solidFill>
                          <a:effectLst/>
                          <a:latin typeface="Arial" panose="020B0604020202020204" pitchFamily="34" charset="0"/>
                        </a:rPr>
                        <a:t>[D7-D7] Waldlaubersheim - Weissenthurm SOONWD W [OPP] / N-1 Bacharach - Weissenthurm SOONWD O</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56,84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602241187"/>
                  </a:ext>
                </a:extLst>
              </a:tr>
              <a:tr h="171258">
                <a:tc>
                  <a:txBody>
                    <a:bodyPr/>
                    <a:lstStyle/>
                    <a:p>
                      <a:pPr algn="l" fontAlgn="b"/>
                      <a:r>
                        <a:rPr lang="sl-SI" sz="8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401,66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40%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486351430"/>
                  </a:ext>
                </a:extLst>
              </a:tr>
              <a:tr h="171258">
                <a:tc>
                  <a:txBody>
                    <a:bodyPr/>
                    <a:lstStyle/>
                    <a:p>
                      <a:pPr algn="l" fontAlgn="b"/>
                      <a:r>
                        <a:rPr lang="sl-SI" sz="800" b="0" i="0" u="none" strike="noStrike">
                          <a:solidFill>
                            <a:srgbClr val="000000"/>
                          </a:solidFill>
                          <a:effectLst/>
                          <a:latin typeface="Arial" panose="020B0604020202020204" pitchFamily="34" charset="0"/>
                        </a:rPr>
                        <a:t>[D2-D7] Grosskrotzenburg - Urberach UMAIN N2 [DIR] [D7] / N-1 Dettingen - Grosskrotzenburg UMAIN S1</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78,34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098601855"/>
                  </a:ext>
                </a:extLst>
              </a:tr>
              <a:tr h="171258">
                <a:tc>
                  <a:txBody>
                    <a:bodyPr/>
                    <a:lstStyle/>
                    <a:p>
                      <a:pPr algn="l" fontAlgn="b"/>
                      <a:r>
                        <a:rPr lang="sl-SI" sz="800" b="0" i="0" u="none" strike="noStrike">
                          <a:solidFill>
                            <a:srgbClr val="000000"/>
                          </a:solidFill>
                          <a:effectLst/>
                          <a:latin typeface="Arial" panose="020B0604020202020204" pitchFamily="34" charset="0"/>
                        </a:rPr>
                        <a:t>[D7-D7] Waldlaubersheim - Weissenthurm SOONWD W [OPP] / N-1 Bacharach - Weissenthurm SOONWD O</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401,66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48775944"/>
                  </a:ext>
                </a:extLst>
              </a:tr>
              <a:tr h="171258">
                <a:tc>
                  <a:txBody>
                    <a:bodyPr/>
                    <a:lstStyle/>
                    <a:p>
                      <a:pPr algn="l" fontAlgn="b"/>
                      <a:r>
                        <a:rPr lang="sl-SI" sz="800" b="1" i="0" u="none" strike="noStrike">
                          <a:solidFill>
                            <a:srgbClr val="000000"/>
                          </a:solidFill>
                          <a:effectLst/>
                          <a:latin typeface="Arial" panose="020B0604020202020204" pitchFamily="34" charset="0"/>
                        </a:rPr>
                        <a:t>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153,58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54059078"/>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153,58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603827"/>
                  </a:ext>
                </a:extLst>
              </a:tr>
              <a:tr h="171258">
                <a:tc>
                  <a:txBody>
                    <a:bodyPr/>
                    <a:lstStyle/>
                    <a:p>
                      <a:pPr algn="l" fontAlgn="b"/>
                      <a:r>
                        <a:rPr lang="en-US" sz="800" b="0" i="0" u="none" strike="noStrike">
                          <a:solidFill>
                            <a:srgbClr val="000000"/>
                          </a:solidFill>
                          <a:effectLst/>
                          <a:latin typeface="Arial" panose="020B0604020202020204" pitchFamily="34" charset="0"/>
                        </a:rPr>
                        <a:t>[BE-BE] PST Zandvliet 2 [DIR] [BE] / N-1 PST Zandvliet 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887249167"/>
                  </a:ext>
                </a:extLst>
              </a:tr>
              <a:tr h="171258">
                <a:tc>
                  <a:txBody>
                    <a:bodyPr/>
                    <a:lstStyle/>
                    <a:p>
                      <a:pPr algn="l" fontAlgn="b"/>
                      <a:r>
                        <a:rPr lang="sl-SI" sz="8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351,11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993247733"/>
                  </a:ext>
                </a:extLst>
              </a:tr>
              <a:tr h="171258">
                <a:tc>
                  <a:txBody>
                    <a:bodyPr/>
                    <a:lstStyle/>
                    <a:p>
                      <a:pPr algn="l" fontAlgn="b"/>
                      <a:r>
                        <a:rPr lang="sl-SI" sz="800" b="0" i="0" u="none" strike="noStrike">
                          <a:solidFill>
                            <a:srgbClr val="000000"/>
                          </a:solidFill>
                          <a:effectLst/>
                          <a:latin typeface="Arial" panose="020B0604020202020204" pitchFamily="34" charset="0"/>
                        </a:rPr>
                        <a:t>[AT-CZ] Duernrohr 1 - Slavetice 437 [OPP] [AT] / N-1 Slavetice - Durnrohr 2</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075881674"/>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351,11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148858989"/>
                  </a:ext>
                </a:extLst>
              </a:tr>
              <a:tr h="171258">
                <a:tc>
                  <a:txBody>
                    <a:bodyPr/>
                    <a:lstStyle/>
                    <a:p>
                      <a:pPr algn="l" fontAlgn="b"/>
                      <a:r>
                        <a:rPr lang="en-US" sz="800" b="0" i="0" u="none" strike="noStrike">
                          <a:solidFill>
                            <a:srgbClr val="000000"/>
                          </a:solidFill>
                          <a:effectLst/>
                          <a:latin typeface="Arial" panose="020B0604020202020204" pitchFamily="34" charset="0"/>
                        </a:rPr>
                        <a:t>[BE-BE] PST Van Eyck 2 [DIR] [BE] / N-1 PST Van Eyck 1</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2417638879"/>
                  </a:ext>
                </a:extLst>
              </a:tr>
              <a:tr h="171258">
                <a:tc>
                  <a:txBody>
                    <a:bodyPr/>
                    <a:lstStyle/>
                    <a:p>
                      <a:pPr algn="l" fontAlgn="b"/>
                      <a:r>
                        <a:rPr lang="en-US" sz="800" b="0" i="0" u="none" strike="noStrike">
                          <a:solidFill>
                            <a:srgbClr val="000000"/>
                          </a:solidFill>
                          <a:effectLst/>
                          <a:latin typeface="Arial" panose="020B0604020202020204" pitchFamily="34" charset="0"/>
                        </a:rPr>
                        <a:t>[BE-BE] PST Zandvliet 1 [DIR] [BE] / N-1 PST Zandvliet 2</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45,45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1799383456"/>
                  </a:ext>
                </a:extLst>
              </a:tr>
              <a:tr h="171258">
                <a:tc>
                  <a:txBody>
                    <a:bodyPr/>
                    <a:lstStyle/>
                    <a:p>
                      <a:pPr algn="l" fontAlgn="b"/>
                      <a:r>
                        <a:rPr lang="sl-SI" sz="800" b="1" i="0" u="none" strike="noStrike">
                          <a:solidFill>
                            <a:srgbClr val="000000"/>
                          </a:solidFill>
                          <a:effectLst/>
                          <a:latin typeface="Arial" panose="020B0604020202020204" pitchFamily="34" charset="0"/>
                        </a:rPr>
                        <a:t>20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233,08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46407713"/>
                  </a:ext>
                </a:extLst>
              </a:tr>
              <a:tr h="171258">
                <a:tc>
                  <a:txBody>
                    <a:bodyPr/>
                    <a:lstStyle/>
                    <a:p>
                      <a:pPr algn="l" fontAlgn="b"/>
                      <a:r>
                        <a:rPr lang="sl-SI" sz="800" b="0" i="0" u="none" strike="noStrike">
                          <a:solidFill>
                            <a:srgbClr val="000000"/>
                          </a:solidFill>
                          <a:effectLst/>
                          <a:latin typeface="Arial" panose="020B0604020202020204" pitchFamily="34" charset="0"/>
                        </a:rPr>
                        <a:t>[CZ-SK] Nosovice - Varin [DIR] [SK] / N-1 Sokolnice - Stupava</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0,93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7260579"/>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233,08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2070744360"/>
                  </a:ext>
                </a:extLst>
              </a:tr>
              <a:tr h="171258">
                <a:tc>
                  <a:txBody>
                    <a:bodyPr/>
                    <a:lstStyle/>
                    <a:p>
                      <a:pPr algn="l" fontAlgn="b"/>
                      <a:r>
                        <a:rPr lang="en-US" sz="800" b="0" i="0" u="none" strike="noStrike">
                          <a:solidFill>
                            <a:srgbClr val="000000"/>
                          </a:solidFill>
                          <a:effectLst/>
                          <a:latin typeface="Arial" panose="020B0604020202020204" pitchFamily="34" charset="0"/>
                        </a:rPr>
                        <a:t>[BE-BE] PST Zandvliet 1 [DIR] [BE] / N-1 Rilland - Zandvliet 380 Grey/29</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30,03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2928716097"/>
                  </a:ext>
                </a:extLst>
              </a:tr>
              <a:tr h="171258">
                <a:tc>
                  <a:txBody>
                    <a:bodyPr/>
                    <a:lstStyle/>
                    <a:p>
                      <a:pPr algn="l" fontAlgn="b"/>
                      <a:r>
                        <a:rPr lang="sl-SI" sz="8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191,71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536779152"/>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191,71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902059552"/>
                  </a:ext>
                </a:extLst>
              </a:tr>
              <a:tr h="171258">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1690948207"/>
                  </a:ext>
                </a:extLst>
              </a:tr>
              <a:tr h="171258">
                <a:tc>
                  <a:txBody>
                    <a:bodyPr/>
                    <a:lstStyle/>
                    <a:p>
                      <a:pPr algn="l" fontAlgn="b"/>
                      <a:r>
                        <a:rPr lang="en-US" sz="800" b="0" i="0" u="none" strike="noStrike">
                          <a:solidFill>
                            <a:srgbClr val="000000"/>
                          </a:solidFill>
                          <a:effectLst/>
                          <a:latin typeface="Arial" panose="020B0604020202020204" pitchFamily="34" charset="0"/>
                        </a:rPr>
                        <a:t>[BE-BE] PST Zandvliet 1 [DIR] [BE] / N-1 Rilland - Zandvliet 380 Grey/29</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36,48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extLst>
                  <a:ext uri="{0D108BD9-81ED-4DB2-BD59-A6C34878D82A}">
                    <a16:rowId xmlns:a16="http://schemas.microsoft.com/office/drawing/2014/main" val="2554969742"/>
                  </a:ext>
                </a:extLst>
              </a:tr>
              <a:tr h="171258">
                <a:tc>
                  <a:txBody>
                    <a:bodyPr/>
                    <a:lstStyle/>
                    <a:p>
                      <a:pPr algn="l" fontAlgn="b"/>
                      <a:r>
                        <a:rPr lang="it-IT" sz="800" b="0" i="0" u="none" strike="noStrike">
                          <a:solidFill>
                            <a:srgbClr val="000000"/>
                          </a:solidFill>
                          <a:effectLst/>
                          <a:latin typeface="Arial" panose="020B0604020202020204" pitchFamily="34" charset="0"/>
                        </a:rPr>
                        <a:t>[SI-SI] 220kV Podlog - Bericevo [DIR] / N-1 Cirkovce-Krsko</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56,57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a:t>
                      </a:r>
                    </a:p>
                  </a:txBody>
                  <a:tcPr marL="0" marR="0" marT="0" marB="0" anchor="b">
                    <a:lnL>
                      <a:noFill/>
                    </a:lnL>
                    <a:lnR>
                      <a:noFill/>
                    </a:lnR>
                    <a:lnT>
                      <a:noFill/>
                    </a:lnT>
                    <a:lnB>
                      <a:noFill/>
                    </a:lnB>
                  </a:tcPr>
                </a:tc>
                <a:extLst>
                  <a:ext uri="{0D108BD9-81ED-4DB2-BD59-A6C34878D82A}">
                    <a16:rowId xmlns:a16="http://schemas.microsoft.com/office/drawing/2014/main" val="1401007955"/>
                  </a:ext>
                </a:extLst>
              </a:tr>
              <a:tr h="171258">
                <a:tc>
                  <a:txBody>
                    <a:bodyPr/>
                    <a:lstStyle/>
                    <a:p>
                      <a:pPr algn="l" fontAlgn="b"/>
                      <a:r>
                        <a:rPr lang="sl-SI" sz="8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153,53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88187705"/>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153,53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68097450"/>
                  </a:ext>
                </a:extLst>
              </a:tr>
              <a:tr h="171258">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16,89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extLst>
                  <a:ext uri="{0D108BD9-81ED-4DB2-BD59-A6C34878D82A}">
                    <a16:rowId xmlns:a16="http://schemas.microsoft.com/office/drawing/2014/main" val="1715145534"/>
                  </a:ext>
                </a:extLst>
              </a:tr>
              <a:tr h="171258">
                <a:tc>
                  <a:txBody>
                    <a:bodyPr/>
                    <a:lstStyle/>
                    <a:p>
                      <a:pPr algn="l" fontAlgn="b"/>
                      <a:r>
                        <a:rPr lang="sl-SI" sz="8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165,06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37921805"/>
                  </a:ext>
                </a:extLst>
              </a:tr>
              <a:tr h="171258">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W</a:t>
                      </a:r>
                    </a:p>
                  </a:txBody>
                  <a:tcPr marL="93077"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165,06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7714647"/>
                  </a:ext>
                </a:extLst>
              </a:tr>
              <a:tr h="171258">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3077"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extLst>
                  <a:ext uri="{0D108BD9-81ED-4DB2-BD59-A6C34878D82A}">
                    <a16:rowId xmlns:a16="http://schemas.microsoft.com/office/drawing/2014/main" val="1819315609"/>
                  </a:ext>
                </a:extLst>
              </a:tr>
              <a:tr h="171258">
                <a:tc>
                  <a:txBody>
                    <a:bodyPr/>
                    <a:lstStyle/>
                    <a:p>
                      <a:pPr algn="l" fontAlgn="b"/>
                      <a:r>
                        <a:rPr lang="sl-SI" sz="8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150,56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33789243"/>
                  </a:ext>
                </a:extLst>
              </a:tr>
              <a:tr h="171258">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3077"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150,56</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0" i="0" u="none" strike="noStrike">
                          <a:solidFill>
                            <a:srgbClr val="000000"/>
                          </a:solidFill>
                          <a:effectLst/>
                          <a:latin typeface="Arial" panose="020B0604020202020204" pitchFamily="34" charset="0"/>
                        </a:rPr>
                        <a:t>73%</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15733032"/>
                  </a:ext>
                </a:extLst>
              </a:tr>
              <a:tr h="171258">
                <a:tc>
                  <a:txBody>
                    <a:bodyPr/>
                    <a:lstStyle/>
                    <a:p>
                      <a:pPr algn="l" fontAlgn="b"/>
                      <a:r>
                        <a:rPr lang="sl-SI" sz="8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a:solidFill>
                            <a:srgbClr val="000000"/>
                          </a:solidFill>
                          <a:effectLst/>
                          <a:latin typeface="Arial" panose="020B0604020202020204" pitchFamily="34" charset="0"/>
                        </a:rPr>
                        <a:t>949,32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800" b="1" i="0" u="none" strike="noStrike" dirty="0">
                          <a:solidFill>
                            <a:srgbClr val="000000"/>
                          </a:solidFill>
                          <a:effectLst/>
                          <a:latin typeface="Arial" panose="020B0604020202020204" pitchFamily="34" charset="0"/>
                        </a:rPr>
                        <a:t>2349%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267780414"/>
                  </a:ext>
                </a:extLst>
              </a:tr>
            </a:tbl>
          </a:graphicData>
        </a:graphic>
      </p:graphicFrame>
    </p:spTree>
    <p:extLst>
      <p:ext uri="{BB962C8B-B14F-4D97-AF65-F5344CB8AC3E}">
        <p14:creationId xmlns:p14="http://schemas.microsoft.com/office/powerpoint/2010/main" val="2888793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76802487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20330 (part 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9473F3D8-296B-C1FD-F658-2FB15BD435A4}"/>
              </a:ext>
            </a:extLst>
          </p:cNvPr>
          <p:cNvGraphicFramePr>
            <a:graphicFrameLocks noGrp="1"/>
          </p:cNvGraphicFramePr>
          <p:nvPr>
            <p:extLst>
              <p:ext uri="{D42A27DB-BD31-4B8C-83A1-F6EECF244321}">
                <p14:modId xmlns:p14="http://schemas.microsoft.com/office/powerpoint/2010/main" val="1870827147"/>
              </p:ext>
            </p:extLst>
          </p:nvPr>
        </p:nvGraphicFramePr>
        <p:xfrm>
          <a:off x="635001" y="1079504"/>
          <a:ext cx="7998638" cy="5651488"/>
        </p:xfrm>
        <a:graphic>
          <a:graphicData uri="http://schemas.openxmlformats.org/drawingml/2006/table">
            <a:tbl>
              <a:tblPr/>
              <a:tblGrid>
                <a:gridCol w="6275535">
                  <a:extLst>
                    <a:ext uri="{9D8B030D-6E8A-4147-A177-3AD203B41FA5}">
                      <a16:colId xmlns:a16="http://schemas.microsoft.com/office/drawing/2014/main" val="3027240248"/>
                    </a:ext>
                  </a:extLst>
                </a:gridCol>
                <a:gridCol w="1272309">
                  <a:extLst>
                    <a:ext uri="{9D8B030D-6E8A-4147-A177-3AD203B41FA5}">
                      <a16:colId xmlns:a16="http://schemas.microsoft.com/office/drawing/2014/main" val="2291543596"/>
                    </a:ext>
                  </a:extLst>
                </a:gridCol>
                <a:gridCol w="450794">
                  <a:extLst>
                    <a:ext uri="{9D8B030D-6E8A-4147-A177-3AD203B41FA5}">
                      <a16:colId xmlns:a16="http://schemas.microsoft.com/office/drawing/2014/main" val="2097604063"/>
                    </a:ext>
                  </a:extLst>
                </a:gridCol>
              </a:tblGrid>
              <a:tr h="176609">
                <a:tc>
                  <a:txBody>
                    <a:bodyPr/>
                    <a:lstStyle/>
                    <a:p>
                      <a:pPr algn="l" fontAlgn="b"/>
                      <a:r>
                        <a:rPr lang="sl-SI" sz="800" b="1" i="0" u="none" strike="noStrike">
                          <a:solidFill>
                            <a:srgbClr val="000000"/>
                          </a:solidFill>
                          <a:effectLst/>
                          <a:latin typeface="Arial" panose="020B0604020202020204" pitchFamily="34" charset="0"/>
                        </a:rPr>
                        <a:t>Hour</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RAM %</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3696175893"/>
                  </a:ext>
                </a:extLst>
              </a:tr>
              <a:tr h="176609">
                <a:tc>
                  <a:txBody>
                    <a:bodyPr/>
                    <a:lstStyle/>
                    <a:p>
                      <a:pPr algn="l" fontAlgn="b"/>
                      <a:r>
                        <a:rPr lang="sl-SI" sz="800" b="1" i="0" u="none" strike="noStrike">
                          <a:solidFill>
                            <a:srgbClr val="000000"/>
                          </a:solidFill>
                          <a:effectLst/>
                          <a:latin typeface="Arial" panose="020B0604020202020204" pitchFamily="34" charset="0"/>
                        </a:rPr>
                        <a:t>1</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938,84</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100%</a:t>
                      </a:r>
                    </a:p>
                  </a:txBody>
                  <a:tcPr marL="0" marR="0" marT="0" marB="0" anchor="b">
                    <a:lnL>
                      <a:noFill/>
                    </a:lnL>
                    <a:lnR>
                      <a:noFill/>
                    </a:lnR>
                    <a:lnT w="6350" cap="flat" cmpd="sng" algn="ctr">
                      <a:solidFill>
                        <a:srgbClr val="9BC2E6"/>
                      </a:solidFill>
                      <a:prstDash val="solid"/>
                      <a:round/>
                      <a:headEnd type="none" w="med" len="med"/>
                      <a:tailEnd type="none" w="med" len="med"/>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403122778"/>
                  </a:ext>
                </a:extLst>
              </a:tr>
              <a:tr h="176609">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938,84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128544773"/>
                  </a:ext>
                </a:extLst>
              </a:tr>
              <a:tr h="176609">
                <a:tc>
                  <a:txBody>
                    <a:bodyPr/>
                    <a:lstStyle/>
                    <a:p>
                      <a:pPr algn="l" fontAlgn="b"/>
                      <a:r>
                        <a:rPr lang="de-DE" sz="800" b="0" i="0" u="none" strike="noStrike">
                          <a:solidFill>
                            <a:srgbClr val="000000"/>
                          </a:solidFill>
                          <a:effectLst/>
                          <a:latin typeface="Arial" panose="020B0604020202020204" pitchFamily="34" charset="0"/>
                        </a:rPr>
                        <a:t>[AT-AT] Phyrn - Weissenbach 201A [DIR] / N-1 Ernsthofen 2 - Weissenbach 202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244,38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extLst>
                  <a:ext uri="{0D108BD9-81ED-4DB2-BD59-A6C34878D82A}">
                    <a16:rowId xmlns:a16="http://schemas.microsoft.com/office/drawing/2014/main" val="1839802931"/>
                  </a:ext>
                </a:extLst>
              </a:tr>
              <a:tr h="176609">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524,55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10807599"/>
                  </a:ext>
                </a:extLst>
              </a:tr>
              <a:tr h="176609">
                <a:tc>
                  <a:txBody>
                    <a:bodyPr/>
                    <a:lstStyle/>
                    <a:p>
                      <a:pPr algn="l" fontAlgn="b"/>
                      <a:r>
                        <a:rPr lang="sl-SI" sz="800" b="1" i="0" u="none" strike="noStrike">
                          <a:solidFill>
                            <a:srgbClr val="000000"/>
                          </a:solidFill>
                          <a:effectLst/>
                          <a:latin typeface="Arial" panose="020B0604020202020204" pitchFamily="34" charset="0"/>
                        </a:rPr>
                        <a:t>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837,28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150%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4057813592"/>
                  </a:ext>
                </a:extLst>
              </a:tr>
              <a:tr h="176609">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837,28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614168173"/>
                  </a:ext>
                </a:extLst>
              </a:tr>
              <a:tr h="176609">
                <a:tc>
                  <a:txBody>
                    <a:bodyPr/>
                    <a:lstStyle/>
                    <a:p>
                      <a:pPr algn="l" fontAlgn="b"/>
                      <a:r>
                        <a:rPr lang="sl-SI" sz="800" b="0" i="0" u="none" strike="noStrike">
                          <a:solidFill>
                            <a:srgbClr val="000000"/>
                          </a:solidFill>
                          <a:effectLst/>
                          <a:latin typeface="Arial" panose="020B0604020202020204" pitchFamily="34" charset="0"/>
                        </a:rPr>
                        <a:t>[D7-D7] Bacharach - Weissenthurm SOONWD O [OPP] / N-1 Waldlaubersheim  - Weissenthurm  SOONWD W</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444090328"/>
                  </a:ext>
                </a:extLst>
              </a:tr>
              <a:tr h="176609">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26,41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extLst>
                  <a:ext uri="{0D108BD9-81ED-4DB2-BD59-A6C34878D82A}">
                    <a16:rowId xmlns:a16="http://schemas.microsoft.com/office/drawing/2014/main" val="674960015"/>
                  </a:ext>
                </a:extLst>
              </a:tr>
              <a:tr h="176609">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419,26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23%</a:t>
                      </a:r>
                    </a:p>
                  </a:txBody>
                  <a:tcPr marL="0" marR="0" marT="0" marB="0" anchor="b">
                    <a:lnL>
                      <a:noFill/>
                    </a:lnL>
                    <a:lnR>
                      <a:noFill/>
                    </a:lnR>
                    <a:lnT>
                      <a:noFill/>
                    </a:lnT>
                    <a:lnB>
                      <a:noFill/>
                    </a:lnB>
                  </a:tcPr>
                </a:tc>
                <a:extLst>
                  <a:ext uri="{0D108BD9-81ED-4DB2-BD59-A6C34878D82A}">
                    <a16:rowId xmlns:a16="http://schemas.microsoft.com/office/drawing/2014/main" val="3384055899"/>
                  </a:ext>
                </a:extLst>
              </a:tr>
              <a:tr h="176609">
                <a:tc>
                  <a:txBody>
                    <a:bodyPr/>
                    <a:lstStyle/>
                    <a:p>
                      <a:pPr algn="l" fontAlgn="b"/>
                      <a:r>
                        <a:rPr lang="sl-SI" sz="800" b="1" i="0" u="none" strike="noStrike">
                          <a:solidFill>
                            <a:srgbClr val="000000"/>
                          </a:solidFill>
                          <a:effectLst/>
                          <a:latin typeface="Arial" panose="020B0604020202020204" pitchFamily="34" charset="0"/>
                        </a:rPr>
                        <a:t>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930,02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172509247"/>
                  </a:ext>
                </a:extLst>
              </a:tr>
              <a:tr h="176609">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930,02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04819355"/>
                  </a:ext>
                </a:extLst>
              </a:tr>
              <a:tr h="176609">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375647410"/>
                  </a:ext>
                </a:extLst>
              </a:tr>
              <a:tr h="176609">
                <a:tc>
                  <a:txBody>
                    <a:bodyPr/>
                    <a:lstStyle/>
                    <a:p>
                      <a:pPr algn="l" fontAlgn="b"/>
                      <a:r>
                        <a:rPr lang="en-US" sz="800" b="0" i="0" u="none" strike="noStrike">
                          <a:solidFill>
                            <a:srgbClr val="000000"/>
                          </a:solidFill>
                          <a:effectLst/>
                          <a:latin typeface="Arial" panose="020B0604020202020204" pitchFamily="34" charset="0"/>
                        </a:rPr>
                        <a:t>[BE-BE] Achene - Gramme 380.10 [OPP] / N-1 Avelgem - Avelin 380.80</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a:t>
                      </a:r>
                    </a:p>
                  </a:txBody>
                  <a:tcPr marL="0" marR="0" marT="0" marB="0" anchor="b">
                    <a:lnL>
                      <a:noFill/>
                    </a:lnL>
                    <a:lnR>
                      <a:noFill/>
                    </a:lnR>
                    <a:lnT>
                      <a:noFill/>
                    </a:lnT>
                    <a:lnB>
                      <a:noFill/>
                    </a:lnB>
                  </a:tcPr>
                </a:tc>
                <a:extLst>
                  <a:ext uri="{0D108BD9-81ED-4DB2-BD59-A6C34878D82A}">
                    <a16:rowId xmlns:a16="http://schemas.microsoft.com/office/drawing/2014/main" val="2158166533"/>
                  </a:ext>
                </a:extLst>
              </a:tr>
              <a:tr h="176609">
                <a:tc>
                  <a:txBody>
                    <a:bodyPr/>
                    <a:lstStyle/>
                    <a:p>
                      <a:pPr algn="l" fontAlgn="b"/>
                      <a:r>
                        <a:rPr lang="de-DE" sz="800" b="0" i="0" u="none" strike="noStrike">
                          <a:solidFill>
                            <a:srgbClr val="000000"/>
                          </a:solidFill>
                          <a:effectLst/>
                          <a:latin typeface="Arial" panose="020B0604020202020204" pitchFamily="34" charset="0"/>
                        </a:rPr>
                        <a:t>[AT-AT] Tauern - Tauern TAPST [DIR] / N-1 Tauern - Weissenbach 221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1,75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extLst>
                  <a:ext uri="{0D108BD9-81ED-4DB2-BD59-A6C34878D82A}">
                    <a16:rowId xmlns:a16="http://schemas.microsoft.com/office/drawing/2014/main" val="3473064263"/>
                  </a:ext>
                </a:extLst>
              </a:tr>
              <a:tr h="176609">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321,69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27%</a:t>
                      </a:r>
                    </a:p>
                  </a:txBody>
                  <a:tcPr marL="0" marR="0" marT="0" marB="0" anchor="b">
                    <a:lnL>
                      <a:noFill/>
                    </a:lnL>
                    <a:lnR>
                      <a:noFill/>
                    </a:lnR>
                    <a:lnT>
                      <a:noFill/>
                    </a:lnT>
                    <a:lnB>
                      <a:noFill/>
                    </a:lnB>
                  </a:tcPr>
                </a:tc>
                <a:extLst>
                  <a:ext uri="{0D108BD9-81ED-4DB2-BD59-A6C34878D82A}">
                    <a16:rowId xmlns:a16="http://schemas.microsoft.com/office/drawing/2014/main" val="1548680921"/>
                  </a:ext>
                </a:extLst>
              </a:tr>
              <a:tr h="176609">
                <a:tc>
                  <a:txBody>
                    <a:bodyPr/>
                    <a:lstStyle/>
                    <a:p>
                      <a:pPr algn="l" fontAlgn="b"/>
                      <a:r>
                        <a:rPr lang="sl-SI" sz="800" b="1" i="0" u="none" strike="noStrike">
                          <a:solidFill>
                            <a:srgbClr val="000000"/>
                          </a:solidFill>
                          <a:effectLst/>
                          <a:latin typeface="Arial" panose="020B0604020202020204" pitchFamily="34" charset="0"/>
                        </a:rPr>
                        <a:t>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794,51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174%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505034351"/>
                  </a:ext>
                </a:extLst>
              </a:tr>
              <a:tr h="176609">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794,51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257079612"/>
                  </a:ext>
                </a:extLst>
              </a:tr>
              <a:tr h="176609">
                <a:tc>
                  <a:txBody>
                    <a:bodyPr/>
                    <a:lstStyle/>
                    <a:p>
                      <a:pPr algn="l" fontAlgn="b"/>
                      <a:r>
                        <a:rPr lang="pt-BR" sz="800" b="0" i="0" u="none" strike="noStrike">
                          <a:solidFill>
                            <a:srgbClr val="000000"/>
                          </a:solidFill>
                          <a:effectLst/>
                          <a:latin typeface="Arial" panose="020B0604020202020204" pitchFamily="34" charset="0"/>
                        </a:rPr>
                        <a:t>[HR-SI] 220kV Pehlin - Divaca [DIR] [HR] / N-1 Melina - Divaca</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730059575"/>
                  </a:ext>
                </a:extLst>
              </a:tr>
              <a:tr h="176609">
                <a:tc>
                  <a:txBody>
                    <a:bodyPr/>
                    <a:lstStyle/>
                    <a:p>
                      <a:pPr algn="l" fontAlgn="b"/>
                      <a:r>
                        <a:rPr lang="sl-SI" sz="800" b="0" i="0" u="none" strike="noStrike">
                          <a:solidFill>
                            <a:srgbClr val="000000"/>
                          </a:solidFill>
                          <a:effectLst/>
                          <a:latin typeface="Arial" panose="020B0604020202020204" pitchFamily="34" charset="0"/>
                        </a:rPr>
                        <a:t>[D4-D7] Daxlanden - Weingarten ge (Germersheim Sued) [OPP] [D4] / N-1 Grafenrheinfeld - Hoepfingen ge (411)</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50,36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285023016"/>
                  </a:ext>
                </a:extLst>
              </a:tr>
              <a:tr h="176609">
                <a:tc>
                  <a:txBody>
                    <a:bodyPr/>
                    <a:lstStyle/>
                    <a:p>
                      <a:pPr algn="l" fontAlgn="b"/>
                      <a:r>
                        <a:rPr lang="sl-SI" sz="800" b="0" i="0" u="none" strike="noStrike">
                          <a:solidFill>
                            <a:srgbClr val="000000"/>
                          </a:solidFill>
                          <a:effectLst/>
                          <a:latin typeface="Arial" panose="020B0604020202020204" pitchFamily="34" charset="0"/>
                        </a:rPr>
                        <a:t>[AT-AT] Rosegg - Villach Sued 267B [DIR] / N-1 Feistritz - Obersielach 268</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2261756078"/>
                  </a:ext>
                </a:extLst>
              </a:tr>
              <a:tr h="176609">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extLst>
                  <a:ext uri="{0D108BD9-81ED-4DB2-BD59-A6C34878D82A}">
                    <a16:rowId xmlns:a16="http://schemas.microsoft.com/office/drawing/2014/main" val="3825313382"/>
                  </a:ext>
                </a:extLst>
              </a:tr>
              <a:tr h="176609">
                <a:tc>
                  <a:txBody>
                    <a:bodyPr/>
                    <a:lstStyle/>
                    <a:p>
                      <a:pPr algn="l" fontAlgn="b"/>
                      <a:r>
                        <a:rPr lang="sl-SI" sz="800" b="1" i="0" u="none" strike="noStrike">
                          <a:solidFill>
                            <a:srgbClr val="000000"/>
                          </a:solidFill>
                          <a:effectLst/>
                          <a:latin typeface="Arial" panose="020B0604020202020204" pitchFamily="34" charset="0"/>
                        </a:rPr>
                        <a:t>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354,47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105%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4554829"/>
                  </a:ext>
                </a:extLst>
              </a:tr>
              <a:tr h="176609">
                <a:tc>
                  <a:txBody>
                    <a:bodyPr/>
                    <a:lstStyle/>
                    <a:p>
                      <a:pPr algn="l" fontAlgn="b"/>
                      <a:r>
                        <a:rPr lang="sl-SI" sz="800" b="0" i="0" u="none" strike="noStrike">
                          <a:solidFill>
                            <a:srgbClr val="000000"/>
                          </a:solidFill>
                          <a:effectLst/>
                          <a:latin typeface="Arial" panose="020B0604020202020204" pitchFamily="34" charset="0"/>
                        </a:rPr>
                        <a:t>[HR-BA] 220kV Zakucac - Mostar [OPP] [HR] / N-1 Konjsko - Mostar</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354,47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21%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968689198"/>
                  </a:ext>
                </a:extLst>
              </a:tr>
              <a:tr h="176609">
                <a:tc>
                  <a:txBody>
                    <a:bodyPr/>
                    <a:lstStyle/>
                    <a:p>
                      <a:pPr algn="l" fontAlgn="b"/>
                      <a:r>
                        <a:rPr lang="de-DE" sz="800" b="0" i="0" u="none" strike="noStrike">
                          <a:solidFill>
                            <a:srgbClr val="000000"/>
                          </a:solidFill>
                          <a:effectLst/>
                          <a:latin typeface="Arial" panose="020B0604020202020204" pitchFamily="34" charset="0"/>
                        </a:rPr>
                        <a:t>[AT-AT] Phyrn - Weissenbach 201A [DIR] / N-1 Ernsthofen 2 - Weissenbach 202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tcPr>
                </a:tc>
                <a:extLst>
                  <a:ext uri="{0D108BD9-81ED-4DB2-BD59-A6C34878D82A}">
                    <a16:rowId xmlns:a16="http://schemas.microsoft.com/office/drawing/2014/main" val="2340832571"/>
                  </a:ext>
                </a:extLst>
              </a:tr>
              <a:tr h="176609">
                <a:tc>
                  <a:txBody>
                    <a:bodyPr/>
                    <a:lstStyle/>
                    <a:p>
                      <a:pPr algn="l" fontAlgn="b"/>
                      <a:r>
                        <a:rPr lang="sl-SI" sz="800" b="0" i="0" u="none" strike="noStrike">
                          <a:solidFill>
                            <a:srgbClr val="000000"/>
                          </a:solidFill>
                          <a:effectLst/>
                          <a:latin typeface="Arial" panose="020B0604020202020204" pitchFamily="34" charset="0"/>
                        </a:rPr>
                        <a:t>[D2-D7] Oberbachern - Meitingen OBACHE N [DIR] [D7] / N-1 Goldshoefe - Kupferzell - Stalldorf gr-rt</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288,11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641993170"/>
                  </a:ext>
                </a:extLst>
              </a:tr>
              <a:tr h="176609">
                <a:tc>
                  <a:txBody>
                    <a:bodyPr/>
                    <a:lstStyle/>
                    <a:p>
                      <a:pPr algn="l" fontAlgn="b"/>
                      <a:r>
                        <a:rPr lang="sl-SI" sz="800" b="1" i="0" u="none" strike="noStrike">
                          <a:solidFill>
                            <a:srgbClr val="000000"/>
                          </a:solidFill>
                          <a:effectLst/>
                          <a:latin typeface="Arial" panose="020B0604020202020204" pitchFamily="34" charset="0"/>
                        </a:rPr>
                        <a:t>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34,12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800" b="1" i="0" u="none" strike="noStrike">
                          <a:solidFill>
                            <a:srgbClr val="000000"/>
                          </a:solidFill>
                          <a:effectLst/>
                          <a:latin typeface="Arial" panose="020B0604020202020204" pitchFamily="34" charset="0"/>
                        </a:rPr>
                        <a:t>286%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70265374"/>
                  </a:ext>
                </a:extLst>
              </a:tr>
              <a:tr h="176609">
                <a:tc>
                  <a:txBody>
                    <a:bodyPr/>
                    <a:lstStyle/>
                    <a:p>
                      <a:pPr algn="l" fontAlgn="b"/>
                      <a:r>
                        <a:rPr lang="de-DE" sz="800" b="0" i="0" u="none" strike="noStrike">
                          <a:solidFill>
                            <a:srgbClr val="000000"/>
                          </a:solidFill>
                          <a:effectLst/>
                          <a:latin typeface="Arial" panose="020B0604020202020204" pitchFamily="34" charset="0"/>
                        </a:rPr>
                        <a:t>[CZ-D2] Hradec - Etzenricht 441 [DIR] [D2] / N-1 Prestice - Etzenricht</a:t>
                      </a:r>
                    </a:p>
                  </a:txBody>
                  <a:tcPr marL="95985"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0,45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800" b="0" i="0" u="none" strike="noStrike">
                          <a:solidFill>
                            <a:srgbClr val="000000"/>
                          </a:solidFill>
                          <a:effectLst/>
                          <a:latin typeface="Arial" panose="020B0604020202020204" pitchFamily="34" charset="0"/>
                        </a:rPr>
                        <a:t>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990950012"/>
                  </a:ext>
                </a:extLst>
              </a:tr>
              <a:tr h="176609">
                <a:tc>
                  <a:txBody>
                    <a:bodyPr/>
                    <a:lstStyle/>
                    <a:p>
                      <a:pPr algn="l" fontAlgn="b"/>
                      <a:r>
                        <a:rPr lang="de-DE" sz="800" b="0" i="0" u="none" strike="noStrike">
                          <a:solidFill>
                            <a:srgbClr val="000000"/>
                          </a:solidFill>
                          <a:effectLst/>
                          <a:latin typeface="Arial" panose="020B0604020202020204" pitchFamily="34" charset="0"/>
                        </a:rPr>
                        <a:t>[D2-NL] Diele - Meeden SCHWARZ [OPP] [D2] / N-1 Zwolle-Meeden 380 Z</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34,12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89342454"/>
                  </a:ext>
                </a:extLst>
              </a:tr>
              <a:tr h="176609">
                <a:tc>
                  <a:txBody>
                    <a:bodyPr/>
                    <a:lstStyle/>
                    <a:p>
                      <a:pPr algn="l" fontAlgn="b"/>
                      <a:r>
                        <a:rPr lang="sl-SI" sz="800" b="0" i="0" u="none" strike="noStrike">
                          <a:solidFill>
                            <a:srgbClr val="000000"/>
                          </a:solidFill>
                          <a:effectLst/>
                          <a:latin typeface="Arial" panose="020B0604020202020204" pitchFamily="34" charset="0"/>
                        </a:rPr>
                        <a:t>[BE-FR] Avelgem - Avelin 80 [DIR] [FR] / N-1 Achene - Lonny 380.19</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tcPr>
                </a:tc>
                <a:extLst>
                  <a:ext uri="{0D108BD9-81ED-4DB2-BD59-A6C34878D82A}">
                    <a16:rowId xmlns:a16="http://schemas.microsoft.com/office/drawing/2014/main" val="2840089480"/>
                  </a:ext>
                </a:extLst>
              </a:tr>
              <a:tr h="176609">
                <a:tc>
                  <a:txBody>
                    <a:bodyPr/>
                    <a:lstStyle/>
                    <a:p>
                      <a:pPr algn="l" fontAlgn="b"/>
                      <a:r>
                        <a:rPr lang="sl-SI" sz="800" b="0" i="0" u="none" strike="noStrike">
                          <a:solidFill>
                            <a:srgbClr val="000000"/>
                          </a:solidFill>
                          <a:effectLst/>
                          <a:latin typeface="Arial" panose="020B0604020202020204" pitchFamily="34" charset="0"/>
                        </a:rPr>
                        <a:t>[AT-SI] Obersielach - Podlog 247 [OPP] [AT] / N-1 Cirkovce-Podlog</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4,33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tcPr>
                </a:tc>
                <a:extLst>
                  <a:ext uri="{0D108BD9-81ED-4DB2-BD59-A6C34878D82A}">
                    <a16:rowId xmlns:a16="http://schemas.microsoft.com/office/drawing/2014/main" val="3591982575"/>
                  </a:ext>
                </a:extLst>
              </a:tr>
              <a:tr h="176609">
                <a:tc>
                  <a:txBody>
                    <a:bodyPr/>
                    <a:lstStyle/>
                    <a:p>
                      <a:pPr algn="l" fontAlgn="b"/>
                      <a:r>
                        <a:rPr lang="de-DE" sz="800" b="0" i="0" u="none" strike="noStrike">
                          <a:solidFill>
                            <a:srgbClr val="000000"/>
                          </a:solidFill>
                          <a:effectLst/>
                          <a:latin typeface="Arial" panose="020B0604020202020204" pitchFamily="34" charset="0"/>
                        </a:rPr>
                        <a:t>[AT-AT] Phyrn - Weissenbach 201A [DIR] / N-1 Ernsthofen 2 - Weissenbach 202</a:t>
                      </a:r>
                    </a:p>
                  </a:txBody>
                  <a:tcPr marL="95985"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74%</a:t>
                      </a:r>
                    </a:p>
                  </a:txBody>
                  <a:tcPr marL="0" marR="0" marT="0" marB="0" anchor="b">
                    <a:lnL>
                      <a:noFill/>
                    </a:lnL>
                    <a:lnR>
                      <a:noFill/>
                    </a:lnR>
                    <a:lnT>
                      <a:noFill/>
                    </a:lnT>
                    <a:lnB>
                      <a:noFill/>
                    </a:lnB>
                  </a:tcPr>
                </a:tc>
                <a:extLst>
                  <a:ext uri="{0D108BD9-81ED-4DB2-BD59-A6C34878D82A}">
                    <a16:rowId xmlns:a16="http://schemas.microsoft.com/office/drawing/2014/main" val="4002689114"/>
                  </a:ext>
                </a:extLst>
              </a:tr>
            </a:tbl>
          </a:graphicData>
        </a:graphic>
      </p:graphicFrame>
    </p:spTree>
    <p:extLst>
      <p:ext uri="{BB962C8B-B14F-4D97-AF65-F5344CB8AC3E}">
        <p14:creationId xmlns:p14="http://schemas.microsoft.com/office/powerpoint/2010/main" val="131894556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20330 (part 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FCC5FDC8-234E-7A08-149D-A010CA74DF08}"/>
              </a:ext>
            </a:extLst>
          </p:cNvPr>
          <p:cNvGraphicFramePr>
            <a:graphicFrameLocks noGrp="1"/>
          </p:cNvGraphicFramePr>
          <p:nvPr>
            <p:extLst>
              <p:ext uri="{D42A27DB-BD31-4B8C-83A1-F6EECF244321}">
                <p14:modId xmlns:p14="http://schemas.microsoft.com/office/powerpoint/2010/main" val="4174592345"/>
              </p:ext>
            </p:extLst>
          </p:nvPr>
        </p:nvGraphicFramePr>
        <p:xfrm>
          <a:off x="635001" y="1079494"/>
          <a:ext cx="8393738" cy="5498052"/>
        </p:xfrm>
        <a:graphic>
          <a:graphicData uri="http://schemas.openxmlformats.org/drawingml/2006/table">
            <a:tbl>
              <a:tblPr/>
              <a:tblGrid>
                <a:gridCol w="6585521">
                  <a:extLst>
                    <a:ext uri="{9D8B030D-6E8A-4147-A177-3AD203B41FA5}">
                      <a16:colId xmlns:a16="http://schemas.microsoft.com/office/drawing/2014/main" val="2688649154"/>
                    </a:ext>
                  </a:extLst>
                </a:gridCol>
                <a:gridCol w="1335156">
                  <a:extLst>
                    <a:ext uri="{9D8B030D-6E8A-4147-A177-3AD203B41FA5}">
                      <a16:colId xmlns:a16="http://schemas.microsoft.com/office/drawing/2014/main" val="4288062334"/>
                    </a:ext>
                  </a:extLst>
                </a:gridCol>
                <a:gridCol w="473061">
                  <a:extLst>
                    <a:ext uri="{9D8B030D-6E8A-4147-A177-3AD203B41FA5}">
                      <a16:colId xmlns:a16="http://schemas.microsoft.com/office/drawing/2014/main" val="363013642"/>
                    </a:ext>
                  </a:extLst>
                </a:gridCol>
              </a:tblGrid>
              <a:tr h="148596">
                <a:tc>
                  <a:txBody>
                    <a:bodyPr/>
                    <a:lstStyle/>
                    <a:p>
                      <a:pPr algn="l" fontAlgn="b"/>
                      <a:r>
                        <a:rPr lang="sl-SI" sz="700" b="1" i="0" u="none" strike="noStrike">
                          <a:solidFill>
                            <a:srgbClr val="000000"/>
                          </a:solidFill>
                          <a:effectLst/>
                          <a:latin typeface="Arial" panose="020B0604020202020204" pitchFamily="34" charset="0"/>
                        </a:rPr>
                        <a:t>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4955309"/>
                  </a:ext>
                </a:extLst>
              </a:tr>
              <a:tr h="14859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92%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268578969"/>
                  </a:ext>
                </a:extLst>
              </a:tr>
              <a:tr h="148596">
                <a:tc>
                  <a:txBody>
                    <a:bodyPr/>
                    <a:lstStyle/>
                    <a:p>
                      <a:pPr algn="l" fontAlgn="b"/>
                      <a:r>
                        <a:rPr lang="sl-SI" sz="700" b="0" i="0" u="none" strike="noStrike">
                          <a:solidFill>
                            <a:srgbClr val="000000"/>
                          </a:solidFill>
                          <a:effectLst/>
                          <a:latin typeface="Arial" panose="020B0604020202020204" pitchFamily="34" charset="0"/>
                        </a:rPr>
                        <a:t>[AT-SI] Obersielach - Podlog 247 [OPP] [AT] / N-1 Cirkovce-Podlog</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87%</a:t>
                      </a:r>
                    </a:p>
                  </a:txBody>
                  <a:tcPr marL="0" marR="0" marT="0" marB="0" anchor="b">
                    <a:lnL>
                      <a:noFill/>
                    </a:lnL>
                    <a:lnR>
                      <a:noFill/>
                    </a:lnR>
                    <a:lnT>
                      <a:noFill/>
                    </a:lnT>
                    <a:lnB>
                      <a:noFill/>
                    </a:lnB>
                  </a:tcPr>
                </a:tc>
                <a:extLst>
                  <a:ext uri="{0D108BD9-81ED-4DB2-BD59-A6C34878D82A}">
                    <a16:rowId xmlns:a16="http://schemas.microsoft.com/office/drawing/2014/main" val="1963297833"/>
                  </a:ext>
                </a:extLst>
              </a:tr>
              <a:tr h="148596">
                <a:tc>
                  <a:txBody>
                    <a:bodyPr/>
                    <a:lstStyle/>
                    <a:p>
                      <a:pPr algn="l" fontAlgn="b"/>
                      <a:r>
                        <a:rPr lang="pt-BR" sz="700" b="0" i="0" u="none" strike="noStrike">
                          <a:solidFill>
                            <a:srgbClr val="000000"/>
                          </a:solidFill>
                          <a:effectLst/>
                          <a:latin typeface="Arial" panose="020B0604020202020204" pitchFamily="34" charset="0"/>
                        </a:rPr>
                        <a:t>[D7-D7] Gronau - Gronau TR 441 E [DIR]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extLst>
                  <a:ext uri="{0D108BD9-81ED-4DB2-BD59-A6C34878D82A}">
                    <a16:rowId xmlns:a16="http://schemas.microsoft.com/office/drawing/2014/main" val="1339764859"/>
                  </a:ext>
                </a:extLst>
              </a:tr>
              <a:tr h="148596">
                <a:tc>
                  <a:txBody>
                    <a:bodyPr/>
                    <a:lstStyle/>
                    <a:p>
                      <a:pPr algn="l" fontAlgn="b"/>
                      <a:r>
                        <a:rPr lang="sl-SI" sz="700" b="1" i="0" u="none" strike="noStrike">
                          <a:solidFill>
                            <a:srgbClr val="000000"/>
                          </a:solidFill>
                          <a:effectLst/>
                          <a:latin typeface="Arial" panose="020B0604020202020204" pitchFamily="34" charset="0"/>
                        </a:rPr>
                        <a:t>11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142,66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53%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950133851"/>
                  </a:ext>
                </a:extLst>
              </a:tr>
              <a:tr h="14859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Z</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142,66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663269051"/>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2267591293"/>
                  </a:ext>
                </a:extLst>
              </a:tr>
              <a:tr h="148596">
                <a:tc>
                  <a:txBody>
                    <a:bodyPr/>
                    <a:lstStyle/>
                    <a:p>
                      <a:pPr algn="l" fontAlgn="b"/>
                      <a:r>
                        <a:rPr lang="sl-SI" sz="700" b="1" i="0" u="none" strike="noStrike">
                          <a:solidFill>
                            <a:srgbClr val="000000"/>
                          </a:solidFill>
                          <a:effectLst/>
                          <a:latin typeface="Arial" panose="020B0604020202020204" pitchFamily="34" charset="0"/>
                        </a:rPr>
                        <a:t>12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332,47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321664113"/>
                  </a:ext>
                </a:extLst>
              </a:tr>
              <a:tr h="14859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332,47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635269665"/>
                  </a:ext>
                </a:extLst>
              </a:tr>
              <a:tr h="14859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113,29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tcPr>
                </a:tc>
                <a:extLst>
                  <a:ext uri="{0D108BD9-81ED-4DB2-BD59-A6C34878D82A}">
                    <a16:rowId xmlns:a16="http://schemas.microsoft.com/office/drawing/2014/main" val="1344789741"/>
                  </a:ext>
                </a:extLst>
              </a:tr>
              <a:tr h="148596">
                <a:tc>
                  <a:txBody>
                    <a:bodyPr/>
                    <a:lstStyle/>
                    <a:p>
                      <a:pPr algn="l" fontAlgn="b"/>
                      <a:r>
                        <a:rPr lang="en-US" sz="700" b="0" i="0" u="none" strike="noStrike">
                          <a:solidFill>
                            <a:srgbClr val="000000"/>
                          </a:solidFill>
                          <a:effectLst/>
                          <a:latin typeface="Arial" panose="020B0604020202020204" pitchFamily="34" charset="0"/>
                        </a:rPr>
                        <a:t>[BE-BE] PST Zandvliet 1 [DIR] [BE] / N-1 PST Zandvliet 2</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31,02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3821794788"/>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tcPr>
                </a:tc>
                <a:extLst>
                  <a:ext uri="{0D108BD9-81ED-4DB2-BD59-A6C34878D82A}">
                    <a16:rowId xmlns:a16="http://schemas.microsoft.com/office/drawing/2014/main" val="3001586581"/>
                  </a:ext>
                </a:extLst>
              </a:tr>
              <a:tr h="148596">
                <a:tc>
                  <a:txBody>
                    <a:bodyPr/>
                    <a:lstStyle/>
                    <a:p>
                      <a:pPr algn="l" fontAlgn="b"/>
                      <a:r>
                        <a:rPr lang="sl-SI" sz="700" b="1" i="0" u="none" strike="noStrike">
                          <a:solidFill>
                            <a:srgbClr val="000000"/>
                          </a:solidFill>
                          <a:effectLst/>
                          <a:latin typeface="Arial" panose="020B0604020202020204" pitchFamily="34" charset="0"/>
                        </a:rPr>
                        <a:t>13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233,17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84%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448814501"/>
                  </a:ext>
                </a:extLst>
              </a:tr>
              <a:tr h="14859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233,17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306283614"/>
                  </a:ext>
                </a:extLst>
              </a:tr>
              <a:tr h="14859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204,98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64%</a:t>
                      </a:r>
                    </a:p>
                  </a:txBody>
                  <a:tcPr marL="0" marR="0" marT="0" marB="0" anchor="b">
                    <a:lnL>
                      <a:noFill/>
                    </a:lnL>
                    <a:lnR>
                      <a:noFill/>
                    </a:lnR>
                    <a:lnT>
                      <a:noFill/>
                    </a:lnT>
                    <a:lnB>
                      <a:noFill/>
                    </a:lnB>
                  </a:tcPr>
                </a:tc>
                <a:extLst>
                  <a:ext uri="{0D108BD9-81ED-4DB2-BD59-A6C34878D82A}">
                    <a16:rowId xmlns:a16="http://schemas.microsoft.com/office/drawing/2014/main" val="835880037"/>
                  </a:ext>
                </a:extLst>
              </a:tr>
              <a:tr h="148596">
                <a:tc>
                  <a:txBody>
                    <a:bodyPr/>
                    <a:lstStyle/>
                    <a:p>
                      <a:pPr algn="l" fontAlgn="b"/>
                      <a:r>
                        <a:rPr lang="sl-SI" sz="700" b="1" i="0" u="none" strike="noStrike">
                          <a:solidFill>
                            <a:srgbClr val="000000"/>
                          </a:solidFill>
                          <a:effectLst/>
                          <a:latin typeface="Arial" panose="020B0604020202020204" pitchFamily="34" charset="0"/>
                        </a:rPr>
                        <a:t>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1817,72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100%</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96675164"/>
                  </a:ext>
                </a:extLst>
              </a:tr>
              <a:tr h="14859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193,77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71%</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757310322"/>
                  </a:ext>
                </a:extLst>
              </a:tr>
              <a:tr h="148596">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1817,72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a:t>
                      </a:r>
                    </a:p>
                  </a:txBody>
                  <a:tcPr marL="0" marR="0" marT="0" marB="0" anchor="b">
                    <a:lnL>
                      <a:noFill/>
                    </a:lnL>
                    <a:lnR>
                      <a:noFill/>
                    </a:lnR>
                    <a:lnT>
                      <a:noFill/>
                    </a:lnT>
                    <a:lnB>
                      <a:noFill/>
                    </a:lnB>
                  </a:tcPr>
                </a:tc>
                <a:extLst>
                  <a:ext uri="{0D108BD9-81ED-4DB2-BD59-A6C34878D82A}">
                    <a16:rowId xmlns:a16="http://schemas.microsoft.com/office/drawing/2014/main" val="1577754542"/>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180292249"/>
                  </a:ext>
                </a:extLst>
              </a:tr>
              <a:tr h="148596">
                <a:tc>
                  <a:txBody>
                    <a:bodyPr/>
                    <a:lstStyle/>
                    <a:p>
                      <a:pPr algn="l" fontAlgn="b"/>
                      <a:r>
                        <a:rPr lang="sl-SI" sz="700" b="1" i="0" u="none" strike="noStrike">
                          <a:solidFill>
                            <a:srgbClr val="000000"/>
                          </a:solidFill>
                          <a:effectLst/>
                          <a:latin typeface="Arial" panose="020B0604020202020204" pitchFamily="34" charset="0"/>
                        </a:rPr>
                        <a:t>15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1509,09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118%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39141395"/>
                  </a:ext>
                </a:extLst>
              </a:tr>
              <a:tr h="148596">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539,45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518883182"/>
                  </a:ext>
                </a:extLst>
              </a:tr>
              <a:tr h="14859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193,09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extLst>
                  <a:ext uri="{0D108BD9-81ED-4DB2-BD59-A6C34878D82A}">
                    <a16:rowId xmlns:a16="http://schemas.microsoft.com/office/drawing/2014/main" val="1615564127"/>
                  </a:ext>
                </a:extLst>
              </a:tr>
              <a:tr h="148596">
                <a:tc>
                  <a:txBody>
                    <a:bodyPr/>
                    <a:lstStyle/>
                    <a:p>
                      <a:pPr algn="l" fontAlgn="b"/>
                      <a:r>
                        <a:rPr lang="pt-BR" sz="700" b="0" i="0" u="none" strike="noStrike">
                          <a:solidFill>
                            <a:srgbClr val="000000"/>
                          </a:solidFill>
                          <a:effectLst/>
                          <a:latin typeface="Arial" panose="020B0604020202020204" pitchFamily="34" charset="0"/>
                        </a:rPr>
                        <a:t>[RO-RO] Paroseni - Targu Jiu Nord [OPP] / N-1 Resita - Timisoara</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1509,09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833475848"/>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511,25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79722098"/>
                  </a:ext>
                </a:extLst>
              </a:tr>
              <a:tr h="148596">
                <a:tc>
                  <a:txBody>
                    <a:bodyPr/>
                    <a:lstStyle/>
                    <a:p>
                      <a:pPr algn="l" fontAlgn="b"/>
                      <a:r>
                        <a:rPr lang="sl-SI" sz="700" b="1" i="0" u="none" strike="noStrike">
                          <a:solidFill>
                            <a:srgbClr val="000000"/>
                          </a:solidFill>
                          <a:effectLst/>
                          <a:latin typeface="Arial" panose="020B0604020202020204" pitchFamily="34" charset="0"/>
                        </a:rPr>
                        <a:t>16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277,07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83284050"/>
                  </a:ext>
                </a:extLst>
              </a:tr>
              <a:tr h="148596">
                <a:tc>
                  <a:txBody>
                    <a:bodyPr/>
                    <a:lstStyle/>
                    <a:p>
                      <a:pPr algn="l" fontAlgn="b"/>
                      <a:r>
                        <a:rPr lang="de-DE" sz="700" b="0" i="0" u="none" strike="noStrike">
                          <a:solidFill>
                            <a:srgbClr val="000000"/>
                          </a:solidFill>
                          <a:effectLst/>
                          <a:latin typeface="Arial" panose="020B0604020202020204" pitchFamily="34" charset="0"/>
                        </a:rPr>
                        <a:t>[D2-D4] Grafenrheinfeld - Stalldorf 416 [DIR] [D2] / N-1 Grafenrheinfeld - Hoepfingen ge (411)</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277,07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578379061"/>
                  </a:ext>
                </a:extLst>
              </a:tr>
              <a:tr h="148596">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263,67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532724926"/>
                  </a:ext>
                </a:extLst>
              </a:tr>
              <a:tr h="148596">
                <a:tc>
                  <a:txBody>
                    <a:bodyPr/>
                    <a:lstStyle/>
                    <a:p>
                      <a:pPr algn="l" fontAlgn="b"/>
                      <a:r>
                        <a:rPr lang="en-US" sz="700" b="0" i="0" u="none" strike="noStrike">
                          <a:solidFill>
                            <a:srgbClr val="000000"/>
                          </a:solidFill>
                          <a:effectLst/>
                          <a:latin typeface="Arial" panose="020B0604020202020204" pitchFamily="34" charset="0"/>
                        </a:rPr>
                        <a:t>[BE-FR] Achene - Lonny 19 [DIR] [FR] / N-1 Avelgem - Avelin 380.80</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extLst>
                  <a:ext uri="{0D108BD9-81ED-4DB2-BD59-A6C34878D82A}">
                    <a16:rowId xmlns:a16="http://schemas.microsoft.com/office/drawing/2014/main" val="3816039256"/>
                  </a:ext>
                </a:extLst>
              </a:tr>
              <a:tr h="148596">
                <a:tc>
                  <a:txBody>
                    <a:bodyPr/>
                    <a:lstStyle/>
                    <a:p>
                      <a:pPr algn="l" fontAlgn="b"/>
                      <a:r>
                        <a:rPr lang="sl-SI" sz="700" b="1" i="0" u="none" strike="noStrike">
                          <a:solidFill>
                            <a:srgbClr val="000000"/>
                          </a:solidFill>
                          <a:effectLst/>
                          <a:latin typeface="Arial" panose="020B0604020202020204" pitchFamily="34" charset="0"/>
                        </a:rPr>
                        <a:t>17</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142,1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66%</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27733662"/>
                  </a:ext>
                </a:extLst>
              </a:tr>
              <a:tr h="148596">
                <a:tc>
                  <a:txBody>
                    <a:bodyPr/>
                    <a:lstStyle/>
                    <a:p>
                      <a:pPr algn="l" fontAlgn="b"/>
                      <a:r>
                        <a:rPr lang="sl-SI" sz="700" b="0" i="0" u="none" strike="noStrike">
                          <a:solidFill>
                            <a:srgbClr val="000000"/>
                          </a:solidFill>
                          <a:effectLst/>
                          <a:latin typeface="Arial" panose="020B0604020202020204" pitchFamily="34" charset="0"/>
                        </a:rPr>
                        <a:t>[D7-D7] Bacharach - Weissenthurm SOONWD O [OPP] / N-1 Waldlaubersheim  - Weissenthurm  SOONWD W</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16,39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26%</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825834205"/>
                  </a:ext>
                </a:extLst>
              </a:tr>
              <a:tr h="14859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72,85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1006735610"/>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tcPr>
                </a:tc>
                <a:extLst>
                  <a:ext uri="{0D108BD9-81ED-4DB2-BD59-A6C34878D82A}">
                    <a16:rowId xmlns:a16="http://schemas.microsoft.com/office/drawing/2014/main" val="247009676"/>
                  </a:ext>
                </a:extLst>
              </a:tr>
              <a:tr h="148596">
                <a:tc>
                  <a:txBody>
                    <a:bodyPr/>
                    <a:lstStyle/>
                    <a:p>
                      <a:pPr algn="l" fontAlgn="b"/>
                      <a:r>
                        <a:rPr lang="sl-SI" sz="700" b="1" i="0" u="none" strike="noStrike">
                          <a:solidFill>
                            <a:srgbClr val="000000"/>
                          </a:solidFill>
                          <a:effectLst/>
                          <a:latin typeface="Arial" panose="020B0604020202020204" pitchFamily="34" charset="0"/>
                        </a:rPr>
                        <a:t>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104,48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700" b="1" i="0" u="none" strike="noStrike">
                          <a:solidFill>
                            <a:srgbClr val="000000"/>
                          </a:solidFill>
                          <a:effectLst/>
                          <a:latin typeface="Arial" panose="020B0604020202020204" pitchFamily="34" charset="0"/>
                        </a:rPr>
                        <a:t>181%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899360642"/>
                  </a:ext>
                </a:extLst>
              </a:tr>
              <a:tr h="148596">
                <a:tc>
                  <a:txBody>
                    <a:bodyPr/>
                    <a:lstStyle/>
                    <a:p>
                      <a:pPr algn="l" fontAlgn="b"/>
                      <a:r>
                        <a:rPr lang="pt-BR" sz="700" b="0" i="0" u="none" strike="noStrike">
                          <a:solidFill>
                            <a:srgbClr val="000000"/>
                          </a:solidFill>
                          <a:effectLst/>
                          <a:latin typeface="Arial" panose="020B0604020202020204" pitchFamily="34" charset="0"/>
                        </a:rPr>
                        <a:t>[HR-SI] 220kV Pehlin - Divaca [DIR] [HR] / N-1 Melina - Divaca</a:t>
                      </a:r>
                    </a:p>
                  </a:txBody>
                  <a:tcPr marL="83014"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22,03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170960985"/>
                  </a:ext>
                </a:extLst>
              </a:tr>
              <a:tr h="148596">
                <a:tc>
                  <a:txBody>
                    <a:bodyPr/>
                    <a:lstStyle/>
                    <a:p>
                      <a:pPr algn="l" fontAlgn="b"/>
                      <a:r>
                        <a:rPr lang="de-DE" sz="700" b="0" i="0" u="none" strike="noStrike">
                          <a:solidFill>
                            <a:srgbClr val="000000"/>
                          </a:solidFill>
                          <a:effectLst/>
                          <a:latin typeface="Arial" panose="020B0604020202020204" pitchFamily="34" charset="0"/>
                        </a:rPr>
                        <a:t>[D2-NL] Diele - Meeden SCHWARZ [OPP] [D2] / N-1 Zwolle-Meeden 380 W</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6,39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tcPr>
                </a:tc>
                <a:extLst>
                  <a:ext uri="{0D108BD9-81ED-4DB2-BD59-A6C34878D82A}">
                    <a16:rowId xmlns:a16="http://schemas.microsoft.com/office/drawing/2014/main" val="541157609"/>
                  </a:ext>
                </a:extLst>
              </a:tr>
              <a:tr h="148596">
                <a:tc>
                  <a:txBody>
                    <a:bodyPr/>
                    <a:lstStyle/>
                    <a:p>
                      <a:pPr algn="l" fontAlgn="b"/>
                      <a:r>
                        <a:rPr lang="sl-SI" sz="700" b="0" i="0" u="none" strike="noStrike">
                          <a:solidFill>
                            <a:srgbClr val="000000"/>
                          </a:solidFill>
                          <a:effectLst/>
                          <a:latin typeface="Arial" panose="020B0604020202020204" pitchFamily="34" charset="0"/>
                        </a:rPr>
                        <a:t>[BE-FR] Avelgem - Avelin 80 [DIR] [FR] / N-1 Achene - Lonny 380.19</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13,82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extLst>
                  <a:ext uri="{0D108BD9-81ED-4DB2-BD59-A6C34878D82A}">
                    <a16:rowId xmlns:a16="http://schemas.microsoft.com/office/drawing/2014/main" val="3354916495"/>
                  </a:ext>
                </a:extLst>
              </a:tr>
              <a:tr h="148596">
                <a:tc>
                  <a:txBody>
                    <a:bodyPr/>
                    <a:lstStyle/>
                    <a:p>
                      <a:pPr algn="l" fontAlgn="b"/>
                      <a:r>
                        <a:rPr lang="sl-SI" sz="700" b="0" i="0" u="none" strike="noStrike">
                          <a:solidFill>
                            <a:srgbClr val="000000"/>
                          </a:solidFill>
                          <a:effectLst/>
                          <a:latin typeface="Arial" panose="020B0604020202020204" pitchFamily="34" charset="0"/>
                        </a:rPr>
                        <a:t>[D2-D7] Oberbachern - Meitingen OBACHE N [DIR] [D7] / N-1 Goldshoefe - Kupferzell - Stalldorf gr-rt</a:t>
                      </a:r>
                    </a:p>
                  </a:txBody>
                  <a:tcPr marL="83014"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104,48</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14%</a:t>
                      </a:r>
                    </a:p>
                  </a:txBody>
                  <a:tcPr marL="0" marR="0" marT="0" marB="0" anchor="b">
                    <a:lnL>
                      <a:noFill/>
                    </a:lnL>
                    <a:lnR>
                      <a:noFill/>
                    </a:lnR>
                    <a:lnT>
                      <a:noFill/>
                    </a:lnT>
                    <a:lnB>
                      <a:noFill/>
                    </a:lnB>
                  </a:tcPr>
                </a:tc>
                <a:extLst>
                  <a:ext uri="{0D108BD9-81ED-4DB2-BD59-A6C34878D82A}">
                    <a16:rowId xmlns:a16="http://schemas.microsoft.com/office/drawing/2014/main" val="2061200187"/>
                  </a:ext>
                </a:extLst>
              </a:tr>
            </a:tbl>
          </a:graphicData>
        </a:graphic>
      </p:graphicFrame>
    </p:spTree>
    <p:extLst>
      <p:ext uri="{BB962C8B-B14F-4D97-AF65-F5344CB8AC3E}">
        <p14:creationId xmlns:p14="http://schemas.microsoft.com/office/powerpoint/2010/main" val="84924720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PoljeZBesedilom 1"/>
          <p:cNvSpPr txBox="1">
            <a:spLocks noChangeArrowheads="1"/>
          </p:cNvSpPr>
          <p:nvPr/>
        </p:nvSpPr>
        <p:spPr bwMode="auto">
          <a:xfrm>
            <a:off x="635000" y="127000"/>
            <a:ext cx="10160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1600" b="1" dirty="0">
                <a:solidFill>
                  <a:srgbClr val="008000"/>
                </a:solidFill>
                <a:latin typeface="Arial"/>
                <a:ea typeface="Arial Unicode MS" panose="020B0604020202020204" pitchFamily="34" charset="-128"/>
                <a:cs typeface="Arial" panose="020B0604020202020204" pitchFamily="34" charset="0"/>
              </a:rPr>
              <a:t>Parallel Run KPI report</a:t>
            </a:r>
          </a:p>
        </p:txBody>
      </p:sp>
      <p:sp>
        <p:nvSpPr>
          <p:cNvPr id="15363" name="PoljeZBesedilom 2"/>
          <p:cNvSpPr txBox="1">
            <a:spLocks noChangeArrowheads="1"/>
          </p:cNvSpPr>
          <p:nvPr/>
        </p:nvSpPr>
        <p:spPr bwMode="auto">
          <a:xfrm>
            <a:off x="635000" y="508000"/>
            <a:ext cx="10160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hu-HU" sz="1400" dirty="0">
                <a:solidFill>
                  <a:srgbClr val="008000"/>
                </a:solidFill>
              </a:rPr>
              <a:t>KPI 10: Highest non-zero shadow prices in each hour for the simulated </a:t>
            </a:r>
            <a:r>
              <a:rPr lang="hu-HU" altLang="hu-HU" sz="1400" dirty="0">
                <a:solidFill>
                  <a:srgbClr val="008000"/>
                </a:solidFill>
              </a:rPr>
              <a:t>BD202</a:t>
            </a:r>
            <a:r>
              <a:rPr lang="en-GB" altLang="hu-HU" sz="1400" dirty="0">
                <a:solidFill>
                  <a:srgbClr val="008000"/>
                </a:solidFill>
              </a:rPr>
              <a:t>20330 (part III)</a:t>
            </a: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graphicFrame>
        <p:nvGraphicFramePr>
          <p:cNvPr id="2" name="Table 1">
            <a:extLst>
              <a:ext uri="{FF2B5EF4-FFF2-40B4-BE49-F238E27FC236}">
                <a16:creationId xmlns:a16="http://schemas.microsoft.com/office/drawing/2014/main" id="{E5DC131A-237A-4F74-9968-895A20D3CE46}"/>
              </a:ext>
            </a:extLst>
          </p:cNvPr>
          <p:cNvGraphicFramePr>
            <a:graphicFrameLocks noGrp="1"/>
          </p:cNvGraphicFramePr>
          <p:nvPr>
            <p:extLst>
              <p:ext uri="{D42A27DB-BD31-4B8C-83A1-F6EECF244321}">
                <p14:modId xmlns:p14="http://schemas.microsoft.com/office/powerpoint/2010/main" val="2060248939"/>
              </p:ext>
            </p:extLst>
          </p:nvPr>
        </p:nvGraphicFramePr>
        <p:xfrm>
          <a:off x="491778" y="1959768"/>
          <a:ext cx="8827640" cy="3572736"/>
        </p:xfrm>
        <a:graphic>
          <a:graphicData uri="http://schemas.openxmlformats.org/drawingml/2006/table">
            <a:tbl>
              <a:tblPr/>
              <a:tblGrid>
                <a:gridCol w="6925950">
                  <a:extLst>
                    <a:ext uri="{9D8B030D-6E8A-4147-A177-3AD203B41FA5}">
                      <a16:colId xmlns:a16="http://schemas.microsoft.com/office/drawing/2014/main" val="3051031139"/>
                    </a:ext>
                  </a:extLst>
                </a:gridCol>
                <a:gridCol w="1404174">
                  <a:extLst>
                    <a:ext uri="{9D8B030D-6E8A-4147-A177-3AD203B41FA5}">
                      <a16:colId xmlns:a16="http://schemas.microsoft.com/office/drawing/2014/main" val="3808492494"/>
                    </a:ext>
                  </a:extLst>
                </a:gridCol>
                <a:gridCol w="497516">
                  <a:extLst>
                    <a:ext uri="{9D8B030D-6E8A-4147-A177-3AD203B41FA5}">
                      <a16:colId xmlns:a16="http://schemas.microsoft.com/office/drawing/2014/main" val="146122734"/>
                    </a:ext>
                  </a:extLst>
                </a:gridCol>
              </a:tblGrid>
              <a:tr h="223296">
                <a:tc>
                  <a:txBody>
                    <a:bodyPr/>
                    <a:lstStyle/>
                    <a:p>
                      <a:pPr algn="l" fontAlgn="b"/>
                      <a:r>
                        <a:rPr lang="sl-SI" sz="1000" b="1" i="0" u="none" strike="noStrike">
                          <a:solidFill>
                            <a:srgbClr val="000000"/>
                          </a:solidFill>
                          <a:effectLst/>
                          <a:latin typeface="Arial" panose="020B0604020202020204" pitchFamily="34" charset="0"/>
                        </a:rPr>
                        <a:t>21</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48,14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22704695"/>
                  </a:ext>
                </a:extLst>
              </a:tr>
              <a:tr h="223296">
                <a:tc>
                  <a:txBody>
                    <a:bodyPr/>
                    <a:lstStyle/>
                    <a:p>
                      <a:pPr algn="l" fontAlgn="b"/>
                      <a:r>
                        <a:rPr lang="sl-SI" sz="1000" b="0" i="0" u="none" strike="noStrike">
                          <a:solidFill>
                            <a:srgbClr val="000000"/>
                          </a:solidFill>
                          <a:effectLst/>
                          <a:latin typeface="Arial" panose="020B0604020202020204" pitchFamily="34" charset="0"/>
                        </a:rPr>
                        <a:t>[AT-AT] Westtirol 1 - Westtirol 2 WTRHU41 [OPP] / N-1 Westtirol - Leupolz</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48,14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523628746"/>
                  </a:ext>
                </a:extLst>
              </a:tr>
              <a:tr h="223296">
                <a:tc>
                  <a:txBody>
                    <a:bodyPr/>
                    <a:lstStyle/>
                    <a:p>
                      <a:pPr algn="l" fontAlgn="b"/>
                      <a:r>
                        <a:rPr lang="sl-SI" sz="10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25,4</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77%</a:t>
                      </a:r>
                    </a:p>
                  </a:txBody>
                  <a:tcPr marL="0" marR="0" marT="0" marB="0" anchor="b">
                    <a:lnL>
                      <a:noFill/>
                    </a:lnL>
                    <a:lnR>
                      <a:noFill/>
                    </a:lnR>
                    <a:lnT>
                      <a:noFill/>
                    </a:lnT>
                    <a:lnB>
                      <a:noFill/>
                    </a:lnB>
                  </a:tcPr>
                </a:tc>
                <a:extLst>
                  <a:ext uri="{0D108BD9-81ED-4DB2-BD59-A6C34878D82A}">
                    <a16:rowId xmlns:a16="http://schemas.microsoft.com/office/drawing/2014/main" val="1198786275"/>
                  </a:ext>
                </a:extLst>
              </a:tr>
              <a:tr h="223296">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17,02</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tcPr>
                </a:tc>
                <a:extLst>
                  <a:ext uri="{0D108BD9-81ED-4DB2-BD59-A6C34878D82A}">
                    <a16:rowId xmlns:a16="http://schemas.microsoft.com/office/drawing/2014/main" val="1336034109"/>
                  </a:ext>
                </a:extLst>
              </a:tr>
              <a:tr h="223296">
                <a:tc>
                  <a:txBody>
                    <a:bodyPr/>
                    <a:lstStyle/>
                    <a:p>
                      <a:pPr algn="l" fontAlgn="b"/>
                      <a:r>
                        <a:rPr lang="sl-SI" sz="1000" b="1" i="0" u="none" strike="noStrike">
                          <a:solidFill>
                            <a:srgbClr val="000000"/>
                          </a:solidFill>
                          <a:effectLst/>
                          <a:latin typeface="Arial" panose="020B0604020202020204" pitchFamily="34" charset="0"/>
                        </a:rPr>
                        <a:t>22</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1612,98</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145%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2850407213"/>
                  </a:ext>
                </a:extLst>
              </a:tr>
              <a:tr h="223296">
                <a:tc>
                  <a:txBody>
                    <a:bodyPr/>
                    <a:lstStyle/>
                    <a:p>
                      <a:pPr algn="l" fontAlgn="b"/>
                      <a:r>
                        <a:rPr lang="sl-SI" sz="10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49,38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60%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2098537739"/>
                  </a:ext>
                </a:extLst>
              </a:tr>
              <a:tr h="223296">
                <a:tc>
                  <a:txBody>
                    <a:bodyPr/>
                    <a:lstStyle/>
                    <a:p>
                      <a:pPr algn="l" fontAlgn="b"/>
                      <a:r>
                        <a:rPr lang="pt-BR" sz="1000" b="0" i="0" u="none" strike="noStrike">
                          <a:solidFill>
                            <a:srgbClr val="000000"/>
                          </a:solidFill>
                          <a:effectLst/>
                          <a:latin typeface="Arial" panose="020B0604020202020204" pitchFamily="34" charset="0"/>
                        </a:rPr>
                        <a:t>[RO-RO] Paroseni - Targu Jiu Nord [OPP] / N-1 Resita - Timisoara</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1612,98</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13%</a:t>
                      </a:r>
                    </a:p>
                  </a:txBody>
                  <a:tcPr marL="0" marR="0" marT="0" marB="0" anchor="b">
                    <a:lnL>
                      <a:noFill/>
                    </a:lnL>
                    <a:lnR>
                      <a:noFill/>
                    </a:lnR>
                    <a:lnT>
                      <a:noFill/>
                    </a:lnT>
                    <a:lnB>
                      <a:noFill/>
                    </a:lnB>
                  </a:tcPr>
                </a:tc>
                <a:extLst>
                  <a:ext uri="{0D108BD9-81ED-4DB2-BD59-A6C34878D82A}">
                    <a16:rowId xmlns:a16="http://schemas.microsoft.com/office/drawing/2014/main" val="3664568954"/>
                  </a:ext>
                </a:extLst>
              </a:tr>
              <a:tr h="223296">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38,07</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71%</a:t>
                      </a:r>
                    </a:p>
                  </a:txBody>
                  <a:tcPr marL="0" marR="0" marT="0" marB="0" anchor="b">
                    <a:lnL>
                      <a:noFill/>
                    </a:lnL>
                    <a:lnR>
                      <a:noFill/>
                    </a:lnR>
                    <a:lnT>
                      <a:noFill/>
                    </a:lnT>
                    <a:lnB>
                      <a:noFill/>
                    </a:lnB>
                  </a:tcPr>
                </a:tc>
                <a:extLst>
                  <a:ext uri="{0D108BD9-81ED-4DB2-BD59-A6C34878D82A}">
                    <a16:rowId xmlns:a16="http://schemas.microsoft.com/office/drawing/2014/main" val="4097901151"/>
                  </a:ext>
                </a:extLst>
              </a:tr>
              <a:tr h="223296">
                <a:tc>
                  <a:txBody>
                    <a:bodyPr/>
                    <a:lstStyle/>
                    <a:p>
                      <a:pPr algn="l" fontAlgn="b"/>
                      <a:r>
                        <a:rPr lang="sl-SI" sz="1000" b="1" i="0" u="none" strike="noStrike">
                          <a:solidFill>
                            <a:srgbClr val="000000"/>
                          </a:solidFill>
                          <a:effectLst/>
                          <a:latin typeface="Arial" panose="020B0604020202020204" pitchFamily="34" charset="0"/>
                        </a:rPr>
                        <a:t>23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259,19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73%</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751633105"/>
                  </a:ext>
                </a:extLst>
              </a:tr>
              <a:tr h="223296">
                <a:tc>
                  <a:txBody>
                    <a:bodyPr/>
                    <a:lstStyle/>
                    <a:p>
                      <a:pPr algn="l" fontAlgn="b"/>
                      <a:r>
                        <a:rPr lang="en-US" sz="1000" b="0" i="0" u="none" strike="noStrike">
                          <a:solidFill>
                            <a:srgbClr val="000000"/>
                          </a:solidFill>
                          <a:effectLst/>
                          <a:latin typeface="Arial" panose="020B0604020202020204" pitchFamily="34" charset="0"/>
                        </a:rPr>
                        <a:t>[BE-FR] Achene - Lonny 19 [DIR] [FR] / N-1 Avelgem - Avelin 380.80</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10,29</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43%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3885134508"/>
                  </a:ext>
                </a:extLst>
              </a:tr>
              <a:tr h="223296">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259,19</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30%</a:t>
                      </a:r>
                    </a:p>
                  </a:txBody>
                  <a:tcPr marL="0" marR="0" marT="0" marB="0" anchor="b">
                    <a:lnL>
                      <a:noFill/>
                    </a:lnL>
                    <a:lnR>
                      <a:noFill/>
                    </a:lnR>
                    <a:lnT>
                      <a:noFill/>
                    </a:lnT>
                    <a:lnB>
                      <a:noFill/>
                    </a:lnB>
                  </a:tcPr>
                </a:tc>
                <a:extLst>
                  <a:ext uri="{0D108BD9-81ED-4DB2-BD59-A6C34878D82A}">
                    <a16:rowId xmlns:a16="http://schemas.microsoft.com/office/drawing/2014/main" val="3834828982"/>
                  </a:ext>
                </a:extLst>
              </a:tr>
              <a:tr h="223296">
                <a:tc>
                  <a:txBody>
                    <a:bodyPr/>
                    <a:lstStyle/>
                    <a:p>
                      <a:pPr algn="l" fontAlgn="b"/>
                      <a:r>
                        <a:rPr lang="sl-SI" sz="1000" b="1" i="0" u="none" strike="noStrike">
                          <a:solidFill>
                            <a:srgbClr val="000000"/>
                          </a:solidFill>
                          <a:effectLst/>
                          <a:latin typeface="Arial" panose="020B0604020202020204" pitchFamily="34" charset="0"/>
                        </a:rPr>
                        <a:t>24</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375,55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1" i="0" u="none" strike="noStrike">
                          <a:solidFill>
                            <a:srgbClr val="000000"/>
                          </a:solidFill>
                          <a:effectLst/>
                          <a:latin typeface="Arial" panose="020B0604020202020204" pitchFamily="34" charset="0"/>
                        </a:rPr>
                        <a:t>139%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268336748"/>
                  </a:ext>
                </a:extLst>
              </a:tr>
              <a:tr h="223296">
                <a:tc>
                  <a:txBody>
                    <a:bodyPr/>
                    <a:lstStyle/>
                    <a:p>
                      <a:pPr algn="l" fontAlgn="b"/>
                      <a:r>
                        <a:rPr lang="sl-SI" sz="1000" b="0" i="0" u="none" strike="noStrike">
                          <a:solidFill>
                            <a:srgbClr val="000000"/>
                          </a:solidFill>
                          <a:effectLst/>
                          <a:latin typeface="Arial" panose="020B0604020202020204" pitchFamily="34" charset="0"/>
                        </a:rPr>
                        <a:t>[BE-FR] Avelgem - Avelin 80 [DIR] [FR] / N-1 Achene - Lonny 380.19</a:t>
                      </a:r>
                    </a:p>
                  </a:txBody>
                  <a:tcPr marL="11430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71,75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1989926993"/>
                  </a:ext>
                </a:extLst>
              </a:tr>
              <a:tr h="223296">
                <a:tc>
                  <a:txBody>
                    <a:bodyPr/>
                    <a:lstStyle/>
                    <a:p>
                      <a:pPr algn="l" fontAlgn="b"/>
                      <a:r>
                        <a:rPr lang="en-US" sz="1000" b="0" i="0" u="none" strike="noStrike">
                          <a:solidFill>
                            <a:srgbClr val="000000"/>
                          </a:solidFill>
                          <a:effectLst/>
                          <a:latin typeface="Arial" panose="020B0604020202020204" pitchFamily="34" charset="0"/>
                        </a:rPr>
                        <a:t>[BE-BE] PST Zandvliet 1 [DIR] [BE] / N-1 PST Zandvliet 2</a:t>
                      </a:r>
                    </a:p>
                  </a:txBody>
                  <a:tcPr marL="11430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31,55</a:t>
                      </a:r>
                    </a:p>
                  </a:txBody>
                  <a:tcPr marL="0" marR="0" marT="0" marB="0" anchor="b">
                    <a:lnL>
                      <a:noFill/>
                    </a:lnL>
                    <a:lnR>
                      <a:noFill/>
                    </a:lnR>
                    <a:lnT>
                      <a:noFill/>
                    </a:lnT>
                    <a:lnB>
                      <a:noFill/>
                    </a:lnB>
                  </a:tcPr>
                </a:tc>
                <a:tc>
                  <a:txBody>
                    <a:bodyPr/>
                    <a:lstStyle/>
                    <a:p>
                      <a:pPr algn="r" fontAlgn="b"/>
                      <a:r>
                        <a:rPr lang="sl-SI" sz="10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extLst>
                  <a:ext uri="{0D108BD9-81ED-4DB2-BD59-A6C34878D82A}">
                    <a16:rowId xmlns:a16="http://schemas.microsoft.com/office/drawing/2014/main" val="3212661963"/>
                  </a:ext>
                </a:extLst>
              </a:tr>
              <a:tr h="223296">
                <a:tc>
                  <a:txBody>
                    <a:bodyPr/>
                    <a:lstStyle/>
                    <a:p>
                      <a:pPr algn="l" fontAlgn="b"/>
                      <a:r>
                        <a:rPr lang="sl-SI" sz="1000" b="0" i="0" u="none" strike="noStrike">
                          <a:solidFill>
                            <a:srgbClr val="000000"/>
                          </a:solidFill>
                          <a:effectLst/>
                          <a:latin typeface="Arial" panose="020B0604020202020204" pitchFamily="34" charset="0"/>
                        </a:rPr>
                        <a:t>[D2-D7] Oberbachern - Meitingen OBACHE N [DIR] [D7] / N-1 Goldshoefe - Kupferzell - Stalldorf gr-rt</a:t>
                      </a:r>
                    </a:p>
                  </a:txBody>
                  <a:tcPr marL="11430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375,55</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tc>
                  <a:txBody>
                    <a:bodyPr/>
                    <a:lstStyle/>
                    <a:p>
                      <a:pPr algn="r" fontAlgn="b"/>
                      <a:r>
                        <a:rPr lang="sl-SI" sz="1000" b="0" i="0" u="none" strike="noStrike">
                          <a:solidFill>
                            <a:srgbClr val="000000"/>
                          </a:solidFill>
                          <a:effectLst/>
                          <a:latin typeface="Arial" panose="020B0604020202020204" pitchFamily="34" charset="0"/>
                        </a:rPr>
                        <a:t>29%</a:t>
                      </a:r>
                    </a:p>
                  </a:txBody>
                  <a:tcPr marL="0" marR="0" marT="0" marB="0" anchor="b">
                    <a:lnL>
                      <a:noFill/>
                    </a:lnL>
                    <a:lnR>
                      <a:noFill/>
                    </a:lnR>
                    <a:lnT>
                      <a:noFill/>
                    </a:lnT>
                    <a:lnB w="6350" cap="flat" cmpd="sng" algn="ctr">
                      <a:solidFill>
                        <a:srgbClr val="9BC2E6"/>
                      </a:solidFill>
                      <a:prstDash val="solid"/>
                      <a:round/>
                      <a:headEnd type="none" w="med" len="med"/>
                      <a:tailEnd type="none" w="med" len="med"/>
                    </a:lnB>
                  </a:tcPr>
                </a:tc>
                <a:extLst>
                  <a:ext uri="{0D108BD9-81ED-4DB2-BD59-A6C34878D82A}">
                    <a16:rowId xmlns:a16="http://schemas.microsoft.com/office/drawing/2014/main" val="1393878603"/>
                  </a:ext>
                </a:extLst>
              </a:tr>
              <a:tr h="223296">
                <a:tc>
                  <a:txBody>
                    <a:bodyPr/>
                    <a:lstStyle/>
                    <a:p>
                      <a:pPr algn="l" fontAlgn="b"/>
                      <a:r>
                        <a:rPr lang="sl-SI" sz="1000" b="1" i="0" u="none" strike="noStrike">
                          <a:solidFill>
                            <a:srgbClr val="000000"/>
                          </a:solidFill>
                          <a:effectLst/>
                          <a:latin typeface="Arial" panose="020B0604020202020204" pitchFamily="34" charset="0"/>
                        </a:rPr>
                        <a:t>Total sum</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a:solidFill>
                            <a:srgbClr val="000000"/>
                          </a:solidFill>
                          <a:effectLst/>
                          <a:latin typeface="Arial" panose="020B0604020202020204" pitchFamily="34" charset="0"/>
                        </a:rPr>
                        <a:t>1817,72</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tc>
                  <a:txBody>
                    <a:bodyPr/>
                    <a:lstStyle/>
                    <a:p>
                      <a:pPr algn="r" fontAlgn="b"/>
                      <a:r>
                        <a:rPr lang="sl-SI" sz="1000" b="1" i="0" u="none" strike="noStrike" dirty="0">
                          <a:solidFill>
                            <a:srgbClr val="000000"/>
                          </a:solidFill>
                          <a:effectLst/>
                          <a:latin typeface="Arial" panose="020B0604020202020204" pitchFamily="34" charset="0"/>
                        </a:rPr>
                        <a:t>2703%</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DEBF7"/>
                    </a:solidFill>
                  </a:tcPr>
                </a:tc>
                <a:extLst>
                  <a:ext uri="{0D108BD9-81ED-4DB2-BD59-A6C34878D82A}">
                    <a16:rowId xmlns:a16="http://schemas.microsoft.com/office/drawing/2014/main" val="1830311766"/>
                  </a:ext>
                </a:extLst>
              </a:tr>
            </a:tbl>
          </a:graphicData>
        </a:graphic>
      </p:graphicFrame>
    </p:spTree>
    <p:extLst>
      <p:ext uri="{BB962C8B-B14F-4D97-AF65-F5344CB8AC3E}">
        <p14:creationId xmlns:p14="http://schemas.microsoft.com/office/powerpoint/2010/main" val="42206394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9" name="TextBox 8">
            <a:extLst>
              <a:ext uri="{FF2B5EF4-FFF2-40B4-BE49-F238E27FC236}">
                <a16:creationId xmlns:a16="http://schemas.microsoft.com/office/drawing/2014/main" id="{74A1DA04-4039-C3F6-3ACB-944AC7837F0B}"/>
              </a:ext>
            </a:extLst>
          </p:cNvPr>
          <p:cNvSpPr txBox="1"/>
          <p:nvPr/>
        </p:nvSpPr>
        <p:spPr>
          <a:xfrm>
            <a:off x="635000" y="889000"/>
            <a:ext cx="10160000" cy="369332"/>
          </a:xfrm>
          <a:prstGeom prst="rect">
            <a:avLst/>
          </a:prstGeom>
          <a:noFill/>
        </p:spPr>
        <p:txBody>
          <a:bodyPr vert="horz" rtlCol="0">
            <a:spAutoFit/>
          </a:bodyPr>
          <a:lstStyle/>
          <a:p>
            <a:r>
              <a:rPr lang="sl-SI"/>
              <a:t>BD20220301</a:t>
            </a:r>
          </a:p>
        </p:txBody>
      </p:sp>
      <p:pic>
        <p:nvPicPr>
          <p:cNvPr id="12" name="Picture 11">
            <a:extLst>
              <a:ext uri="{FF2B5EF4-FFF2-40B4-BE49-F238E27FC236}">
                <a16:creationId xmlns:a16="http://schemas.microsoft.com/office/drawing/2014/main" id="{53E2E608-ACAC-4B2A-7BD4-B779EB37219F}"/>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13" name="Picture 12">
            <a:extLst>
              <a:ext uri="{FF2B5EF4-FFF2-40B4-BE49-F238E27FC236}">
                <a16:creationId xmlns:a16="http://schemas.microsoft.com/office/drawing/2014/main" id="{31808135-A36D-9DA9-BA94-CB3093222303}"/>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14" name="Picture 13">
            <a:extLst>
              <a:ext uri="{FF2B5EF4-FFF2-40B4-BE49-F238E27FC236}">
                <a16:creationId xmlns:a16="http://schemas.microsoft.com/office/drawing/2014/main" id="{402FAF56-8A82-271F-8B51-9CABFD5EBE61}"/>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17734370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DDDEFE3B-553F-7E11-A602-14EDDA61356C}"/>
              </a:ext>
            </a:extLst>
          </p:cNvPr>
          <p:cNvSpPr txBox="1"/>
          <p:nvPr/>
        </p:nvSpPr>
        <p:spPr>
          <a:xfrm>
            <a:off x="635000" y="889000"/>
            <a:ext cx="10160000" cy="369332"/>
          </a:xfrm>
          <a:prstGeom prst="rect">
            <a:avLst/>
          </a:prstGeom>
          <a:noFill/>
        </p:spPr>
        <p:txBody>
          <a:bodyPr vert="horz" rtlCol="0">
            <a:spAutoFit/>
          </a:bodyPr>
          <a:lstStyle/>
          <a:p>
            <a:r>
              <a:rPr lang="sl-SI"/>
              <a:t>BD20220302</a:t>
            </a:r>
          </a:p>
        </p:txBody>
      </p:sp>
      <p:pic>
        <p:nvPicPr>
          <p:cNvPr id="5" name="Picture 4">
            <a:extLst>
              <a:ext uri="{FF2B5EF4-FFF2-40B4-BE49-F238E27FC236}">
                <a16:creationId xmlns:a16="http://schemas.microsoft.com/office/drawing/2014/main" id="{BE7646B4-A9D1-A891-1752-9F25B5DBC5D6}"/>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32E4E6B2-BE9E-FA8F-A369-A6AA217F8AA0}"/>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4C005B64-F7BF-F7E9-9DAC-319CB7B54C96}"/>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09666406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0D2365D6-3841-08E3-679E-997FB0FDF973}"/>
              </a:ext>
            </a:extLst>
          </p:cNvPr>
          <p:cNvSpPr txBox="1"/>
          <p:nvPr/>
        </p:nvSpPr>
        <p:spPr>
          <a:xfrm>
            <a:off x="635000" y="889000"/>
            <a:ext cx="10160000" cy="369332"/>
          </a:xfrm>
          <a:prstGeom prst="rect">
            <a:avLst/>
          </a:prstGeom>
          <a:noFill/>
        </p:spPr>
        <p:txBody>
          <a:bodyPr vert="horz" rtlCol="0">
            <a:spAutoFit/>
          </a:bodyPr>
          <a:lstStyle/>
          <a:p>
            <a:r>
              <a:rPr lang="sl-SI"/>
              <a:t>BD20220303</a:t>
            </a:r>
          </a:p>
        </p:txBody>
      </p:sp>
      <p:pic>
        <p:nvPicPr>
          <p:cNvPr id="5" name="Picture 4">
            <a:extLst>
              <a:ext uri="{FF2B5EF4-FFF2-40B4-BE49-F238E27FC236}">
                <a16:creationId xmlns:a16="http://schemas.microsoft.com/office/drawing/2014/main" id="{7EA66568-0953-61AB-2597-4E9E379806EA}"/>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78ECC88A-BF99-753B-897E-F7622B0D5574}"/>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753ED127-123E-ABCF-5808-805903E56360}"/>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64154686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F7A8BC8C-ADA3-3386-1615-F7214711353F}"/>
              </a:ext>
            </a:extLst>
          </p:cNvPr>
          <p:cNvSpPr txBox="1"/>
          <p:nvPr/>
        </p:nvSpPr>
        <p:spPr>
          <a:xfrm>
            <a:off x="635000" y="889000"/>
            <a:ext cx="10160000" cy="369332"/>
          </a:xfrm>
          <a:prstGeom prst="rect">
            <a:avLst/>
          </a:prstGeom>
          <a:noFill/>
        </p:spPr>
        <p:txBody>
          <a:bodyPr vert="horz" rtlCol="0">
            <a:spAutoFit/>
          </a:bodyPr>
          <a:lstStyle/>
          <a:p>
            <a:r>
              <a:rPr lang="sl-SI"/>
              <a:t>BD20220304</a:t>
            </a:r>
          </a:p>
        </p:txBody>
      </p:sp>
      <p:pic>
        <p:nvPicPr>
          <p:cNvPr id="5" name="Picture 4">
            <a:extLst>
              <a:ext uri="{FF2B5EF4-FFF2-40B4-BE49-F238E27FC236}">
                <a16:creationId xmlns:a16="http://schemas.microsoft.com/office/drawing/2014/main" id="{57019B82-2566-3E05-4921-E79866C836BE}"/>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A413B790-D42E-8BF9-C614-F4958377F159}"/>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4E18E26E-E7AC-A02E-E1F0-392CB071391E}"/>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26126711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F004DCF1-D85B-80FD-B7F6-AE71E3899EB1}"/>
              </a:ext>
            </a:extLst>
          </p:cNvPr>
          <p:cNvSpPr txBox="1"/>
          <p:nvPr/>
        </p:nvSpPr>
        <p:spPr>
          <a:xfrm>
            <a:off x="635000" y="889000"/>
            <a:ext cx="10160000" cy="369332"/>
          </a:xfrm>
          <a:prstGeom prst="rect">
            <a:avLst/>
          </a:prstGeom>
          <a:noFill/>
        </p:spPr>
        <p:txBody>
          <a:bodyPr vert="horz" rtlCol="0">
            <a:spAutoFit/>
          </a:bodyPr>
          <a:lstStyle/>
          <a:p>
            <a:r>
              <a:rPr lang="sl-SI"/>
              <a:t>BD20220305</a:t>
            </a:r>
          </a:p>
        </p:txBody>
      </p:sp>
      <p:pic>
        <p:nvPicPr>
          <p:cNvPr id="5" name="Picture 4">
            <a:extLst>
              <a:ext uri="{FF2B5EF4-FFF2-40B4-BE49-F238E27FC236}">
                <a16:creationId xmlns:a16="http://schemas.microsoft.com/office/drawing/2014/main" id="{F80B3619-A964-6B3B-8395-1007DD28839B}"/>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9E79D82A-FC23-619D-1B35-34686B812E53}"/>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D5C7AFE2-A13E-840C-D5F8-C6AF84664DB9}"/>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42412457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349E3037-16DD-F438-8104-74AF9B8FA2E4}"/>
              </a:ext>
            </a:extLst>
          </p:cNvPr>
          <p:cNvSpPr txBox="1"/>
          <p:nvPr/>
        </p:nvSpPr>
        <p:spPr>
          <a:xfrm>
            <a:off x="635000" y="889000"/>
            <a:ext cx="10160000" cy="369332"/>
          </a:xfrm>
          <a:prstGeom prst="rect">
            <a:avLst/>
          </a:prstGeom>
          <a:noFill/>
        </p:spPr>
        <p:txBody>
          <a:bodyPr vert="horz" rtlCol="0">
            <a:spAutoFit/>
          </a:bodyPr>
          <a:lstStyle/>
          <a:p>
            <a:r>
              <a:rPr lang="sl-SI"/>
              <a:t>BD20220306</a:t>
            </a:r>
          </a:p>
        </p:txBody>
      </p:sp>
      <p:pic>
        <p:nvPicPr>
          <p:cNvPr id="5" name="Picture 4">
            <a:extLst>
              <a:ext uri="{FF2B5EF4-FFF2-40B4-BE49-F238E27FC236}">
                <a16:creationId xmlns:a16="http://schemas.microsoft.com/office/drawing/2014/main" id="{6844D811-8E39-BAC2-5BE0-D599F2695057}"/>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75B20A2C-D30F-41E5-9782-3BFE3E04C529}"/>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FA679EC1-3FA3-F718-C072-0D4323B16A89}"/>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27260357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3B3C48ED-68D2-8378-0439-F06BA0F46BAA}"/>
              </a:ext>
            </a:extLst>
          </p:cNvPr>
          <p:cNvSpPr txBox="1"/>
          <p:nvPr/>
        </p:nvSpPr>
        <p:spPr>
          <a:xfrm>
            <a:off x="635000" y="877332"/>
            <a:ext cx="10160000" cy="369332"/>
          </a:xfrm>
          <a:prstGeom prst="rect">
            <a:avLst/>
          </a:prstGeom>
          <a:noFill/>
        </p:spPr>
        <p:txBody>
          <a:bodyPr vert="horz" rtlCol="0">
            <a:spAutoFit/>
          </a:bodyPr>
          <a:lstStyle/>
          <a:p>
            <a:r>
              <a:rPr lang="sl-SI"/>
              <a:t>BD20220307</a:t>
            </a:r>
          </a:p>
        </p:txBody>
      </p:sp>
      <p:pic>
        <p:nvPicPr>
          <p:cNvPr id="5" name="Picture 4">
            <a:extLst>
              <a:ext uri="{FF2B5EF4-FFF2-40B4-BE49-F238E27FC236}">
                <a16:creationId xmlns:a16="http://schemas.microsoft.com/office/drawing/2014/main" id="{EDCFF7C4-406B-1C20-2EBC-7A873DA7CF16}"/>
              </a:ext>
            </a:extLst>
          </p:cNvPr>
          <p:cNvPicPr>
            <a:picLocks noChangeAspect="1"/>
          </p:cNvPicPr>
          <p:nvPr/>
        </p:nvPicPr>
        <p:blipFill>
          <a:blip r:embed="rId2"/>
          <a:stretch>
            <a:fillRect/>
          </a:stretch>
        </p:blipFill>
        <p:spPr>
          <a:xfrm>
            <a:off x="4445000" y="1131333"/>
            <a:ext cx="5080000" cy="2085731"/>
          </a:xfrm>
          <a:prstGeom prst="rect">
            <a:avLst/>
          </a:prstGeom>
        </p:spPr>
      </p:pic>
      <p:pic>
        <p:nvPicPr>
          <p:cNvPr id="6" name="Picture 5">
            <a:extLst>
              <a:ext uri="{FF2B5EF4-FFF2-40B4-BE49-F238E27FC236}">
                <a16:creationId xmlns:a16="http://schemas.microsoft.com/office/drawing/2014/main" id="{852C5F30-77BA-C3E0-4A33-77CAEE598B88}"/>
              </a:ext>
            </a:extLst>
          </p:cNvPr>
          <p:cNvPicPr>
            <a:picLocks noChangeAspect="1"/>
          </p:cNvPicPr>
          <p:nvPr/>
        </p:nvPicPr>
        <p:blipFill>
          <a:blip r:embed="rId3"/>
          <a:stretch>
            <a:fillRect/>
          </a:stretch>
        </p:blipFill>
        <p:spPr>
          <a:xfrm>
            <a:off x="3429000" y="3417332"/>
            <a:ext cx="6096000" cy="3048000"/>
          </a:xfrm>
          <a:prstGeom prst="rect">
            <a:avLst/>
          </a:prstGeom>
        </p:spPr>
      </p:pic>
      <p:pic>
        <p:nvPicPr>
          <p:cNvPr id="7" name="Picture 6">
            <a:extLst>
              <a:ext uri="{FF2B5EF4-FFF2-40B4-BE49-F238E27FC236}">
                <a16:creationId xmlns:a16="http://schemas.microsoft.com/office/drawing/2014/main" id="{A5AA14EB-AC34-1269-3621-FE30BAF91DCB}"/>
              </a:ext>
            </a:extLst>
          </p:cNvPr>
          <p:cNvPicPr>
            <a:picLocks noChangeAspect="1"/>
          </p:cNvPicPr>
          <p:nvPr/>
        </p:nvPicPr>
        <p:blipFill>
          <a:blip r:embed="rId4"/>
          <a:stretch>
            <a:fillRect/>
          </a:stretch>
        </p:blipFill>
        <p:spPr>
          <a:xfrm>
            <a:off x="380999" y="1258333"/>
            <a:ext cx="3810000" cy="390769"/>
          </a:xfrm>
          <a:prstGeom prst="rect">
            <a:avLst/>
          </a:prstGeom>
        </p:spPr>
      </p:pic>
    </p:spTree>
    <p:extLst>
      <p:ext uri="{BB962C8B-B14F-4D97-AF65-F5344CB8AC3E}">
        <p14:creationId xmlns:p14="http://schemas.microsoft.com/office/powerpoint/2010/main" val="1639840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Introduction</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Context</a:t>
            </a:r>
          </a:p>
          <a:p>
            <a:pPr lvl="1"/>
            <a:r>
              <a:rPr lang="en-US" dirty="0"/>
              <a:t>According to Article 28(4) of the Core FB DA CCM, Core TSOs</a:t>
            </a:r>
          </a:p>
          <a:p>
            <a:pPr lvl="2"/>
            <a:r>
              <a:rPr lang="en-US" dirty="0"/>
              <a:t>shall continuously monitor the effects and the performance of the application of this methodology during the parallel run</a:t>
            </a:r>
          </a:p>
          <a:p>
            <a:pPr lvl="2"/>
            <a:r>
              <a:rPr lang="en-US" dirty="0"/>
              <a:t>shall develop, in coordination with the Core regulatory authorities, the Agency and stakeholders, the monitoring and performance criteria and report on the outcome of this monitoring on quarterly basis in a report</a:t>
            </a:r>
          </a:p>
          <a:p>
            <a:pPr lvl="1"/>
            <a:r>
              <a:rPr lang="en-US" dirty="0"/>
              <a:t>Core TSOs &amp; NEMOs have aligned on the</a:t>
            </a:r>
          </a:p>
          <a:p>
            <a:pPr lvl="2"/>
            <a:r>
              <a:rPr lang="en-US" dirty="0"/>
              <a:t>Specific KPIs with NRAs and this alignment resulted in the format of this KPI report</a:t>
            </a:r>
          </a:p>
          <a:p>
            <a:pPr lvl="2"/>
            <a:r>
              <a:rPr lang="en-US" dirty="0"/>
              <a:t>Frequency of provision of the report, which was increased to monthly, going beyond formal requirements</a:t>
            </a:r>
          </a:p>
          <a:p>
            <a:pPr lvl="2"/>
            <a:r>
              <a:rPr lang="en-US" dirty="0"/>
              <a:t>Agreement to have the increased frequency reflected in the Core CCM amendment (November 2020)</a:t>
            </a:r>
          </a:p>
          <a:p>
            <a:pPr lvl="1"/>
            <a:endParaRPr lang="en-US" dirty="0"/>
          </a:p>
          <a:p>
            <a:r>
              <a:rPr lang="en-US" dirty="0"/>
              <a:t>In the next slide the overview of the KPIs covered in this monthly KPI report is provided: </a:t>
            </a:r>
          </a:p>
          <a:p>
            <a:pPr lvl="1"/>
            <a:r>
              <a:rPr lang="en-US" dirty="0"/>
              <a:t>KPIs related to Capacity Calculation in </a:t>
            </a:r>
            <a:r>
              <a:rPr lang="en-US" sz="1400" dirty="0">
                <a:solidFill>
                  <a:srgbClr val="3366FF"/>
                </a:solidFill>
              </a:rPr>
              <a:t>blue</a:t>
            </a:r>
          </a:p>
          <a:p>
            <a:pPr lvl="1"/>
            <a:r>
              <a:rPr lang="en-US" dirty="0"/>
              <a:t>KPIs related to Market Coupling simulations in </a:t>
            </a:r>
            <a:r>
              <a:rPr lang="en-US" sz="1400" dirty="0">
                <a:solidFill>
                  <a:srgbClr val="008000"/>
                </a:solidFill>
              </a:rPr>
              <a:t>green</a:t>
            </a:r>
          </a:p>
          <a:p>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2</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417675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4574770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476D30AD-8EF5-ABB9-6B7A-23950BEF33FE}"/>
              </a:ext>
            </a:extLst>
          </p:cNvPr>
          <p:cNvSpPr txBox="1"/>
          <p:nvPr/>
        </p:nvSpPr>
        <p:spPr>
          <a:xfrm>
            <a:off x="635000" y="889000"/>
            <a:ext cx="10160000" cy="369332"/>
          </a:xfrm>
          <a:prstGeom prst="rect">
            <a:avLst/>
          </a:prstGeom>
          <a:noFill/>
        </p:spPr>
        <p:txBody>
          <a:bodyPr vert="horz" rtlCol="0">
            <a:spAutoFit/>
          </a:bodyPr>
          <a:lstStyle/>
          <a:p>
            <a:r>
              <a:rPr lang="sl-SI" dirty="0"/>
              <a:t>BD20220308</a:t>
            </a:r>
          </a:p>
        </p:txBody>
      </p:sp>
      <p:pic>
        <p:nvPicPr>
          <p:cNvPr id="5" name="Picture 4">
            <a:extLst>
              <a:ext uri="{FF2B5EF4-FFF2-40B4-BE49-F238E27FC236}">
                <a16:creationId xmlns:a16="http://schemas.microsoft.com/office/drawing/2014/main" id="{1BD5ED12-DDAC-DFBD-7FC3-99457930B66A}"/>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7BAB3F61-ECC2-DC86-13C1-5122A499337A}"/>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AA2542B0-5734-43C0-1BB8-4079E56C604C}"/>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42625142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787F6D01-69D1-F129-B00F-8DBD0ACACE3C}"/>
              </a:ext>
            </a:extLst>
          </p:cNvPr>
          <p:cNvSpPr txBox="1"/>
          <p:nvPr/>
        </p:nvSpPr>
        <p:spPr>
          <a:xfrm>
            <a:off x="635000" y="889000"/>
            <a:ext cx="10160000" cy="369332"/>
          </a:xfrm>
          <a:prstGeom prst="rect">
            <a:avLst/>
          </a:prstGeom>
          <a:noFill/>
        </p:spPr>
        <p:txBody>
          <a:bodyPr vert="horz" rtlCol="0">
            <a:spAutoFit/>
          </a:bodyPr>
          <a:lstStyle/>
          <a:p>
            <a:r>
              <a:rPr lang="sl-SI"/>
              <a:t>BD20220310</a:t>
            </a:r>
          </a:p>
        </p:txBody>
      </p:sp>
      <p:pic>
        <p:nvPicPr>
          <p:cNvPr id="5" name="Picture 4">
            <a:extLst>
              <a:ext uri="{FF2B5EF4-FFF2-40B4-BE49-F238E27FC236}">
                <a16:creationId xmlns:a16="http://schemas.microsoft.com/office/drawing/2014/main" id="{F7E6E4AC-DFF7-4AEC-B5C7-50928DCEE996}"/>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F7F9D77E-1599-54A3-E6B4-D0EFA06162D4}"/>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684812B0-A175-BD49-A13A-FF054FB7DD3E}"/>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69641447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5125BAE9-514A-9822-80CD-7F79C8602AC7}"/>
              </a:ext>
            </a:extLst>
          </p:cNvPr>
          <p:cNvSpPr txBox="1"/>
          <p:nvPr/>
        </p:nvSpPr>
        <p:spPr>
          <a:xfrm>
            <a:off x="635000" y="889000"/>
            <a:ext cx="10160000" cy="369332"/>
          </a:xfrm>
          <a:prstGeom prst="rect">
            <a:avLst/>
          </a:prstGeom>
          <a:noFill/>
        </p:spPr>
        <p:txBody>
          <a:bodyPr vert="horz" rtlCol="0">
            <a:spAutoFit/>
          </a:bodyPr>
          <a:lstStyle/>
          <a:p>
            <a:r>
              <a:rPr lang="sl-SI"/>
              <a:t>BD20220311</a:t>
            </a:r>
          </a:p>
        </p:txBody>
      </p:sp>
      <p:pic>
        <p:nvPicPr>
          <p:cNvPr id="5" name="Picture 4">
            <a:extLst>
              <a:ext uri="{FF2B5EF4-FFF2-40B4-BE49-F238E27FC236}">
                <a16:creationId xmlns:a16="http://schemas.microsoft.com/office/drawing/2014/main" id="{93FF8573-667B-23BE-7B26-69234603053D}"/>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1358B73D-5712-1BEB-8970-C8B65DCD8D9E}"/>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95EE0D12-9D40-9605-BF85-CFF501CD2D8E}"/>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7102792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4" name="Picture 3">
            <a:extLst>
              <a:ext uri="{FF2B5EF4-FFF2-40B4-BE49-F238E27FC236}">
                <a16:creationId xmlns:a16="http://schemas.microsoft.com/office/drawing/2014/main" id="{1723BA9B-2700-C621-A977-E69F4647DF72}"/>
              </a:ext>
            </a:extLst>
          </p:cNvPr>
          <p:cNvPicPr>
            <a:picLocks noChangeAspect="1"/>
          </p:cNvPicPr>
          <p:nvPr/>
        </p:nvPicPr>
        <p:blipFill>
          <a:blip r:embed="rId2"/>
          <a:stretch>
            <a:fillRect/>
          </a:stretch>
        </p:blipFill>
        <p:spPr>
          <a:xfrm>
            <a:off x="3429000" y="3429000"/>
            <a:ext cx="6096000" cy="3048000"/>
          </a:xfrm>
          <a:prstGeom prst="rect">
            <a:avLst/>
          </a:prstGeom>
        </p:spPr>
      </p:pic>
      <p:sp>
        <p:nvSpPr>
          <p:cNvPr id="5" name="TextBox 4">
            <a:extLst>
              <a:ext uri="{FF2B5EF4-FFF2-40B4-BE49-F238E27FC236}">
                <a16:creationId xmlns:a16="http://schemas.microsoft.com/office/drawing/2014/main" id="{6F1D2A83-15E4-10A1-9B87-E67579CCB0C5}"/>
              </a:ext>
            </a:extLst>
          </p:cNvPr>
          <p:cNvSpPr txBox="1"/>
          <p:nvPr/>
        </p:nvSpPr>
        <p:spPr>
          <a:xfrm>
            <a:off x="635000" y="877332"/>
            <a:ext cx="10160000" cy="369332"/>
          </a:xfrm>
          <a:prstGeom prst="rect">
            <a:avLst/>
          </a:prstGeom>
          <a:noFill/>
        </p:spPr>
        <p:txBody>
          <a:bodyPr vert="horz" rtlCol="0">
            <a:spAutoFit/>
          </a:bodyPr>
          <a:lstStyle/>
          <a:p>
            <a:r>
              <a:rPr lang="sl-SI"/>
              <a:t>BD20220313</a:t>
            </a:r>
          </a:p>
        </p:txBody>
      </p:sp>
      <p:pic>
        <p:nvPicPr>
          <p:cNvPr id="6" name="Picture 5">
            <a:extLst>
              <a:ext uri="{FF2B5EF4-FFF2-40B4-BE49-F238E27FC236}">
                <a16:creationId xmlns:a16="http://schemas.microsoft.com/office/drawing/2014/main" id="{686B07D2-41FB-1D5C-44FF-F53DADE6D104}"/>
              </a:ext>
            </a:extLst>
          </p:cNvPr>
          <p:cNvPicPr>
            <a:picLocks noChangeAspect="1"/>
          </p:cNvPicPr>
          <p:nvPr/>
        </p:nvPicPr>
        <p:blipFill>
          <a:blip r:embed="rId3"/>
          <a:stretch>
            <a:fillRect/>
          </a:stretch>
        </p:blipFill>
        <p:spPr>
          <a:xfrm>
            <a:off x="4445000" y="1131333"/>
            <a:ext cx="5080000" cy="2085731"/>
          </a:xfrm>
          <a:prstGeom prst="rect">
            <a:avLst/>
          </a:prstGeom>
        </p:spPr>
      </p:pic>
      <p:pic>
        <p:nvPicPr>
          <p:cNvPr id="7" name="Picture 6">
            <a:extLst>
              <a:ext uri="{FF2B5EF4-FFF2-40B4-BE49-F238E27FC236}">
                <a16:creationId xmlns:a16="http://schemas.microsoft.com/office/drawing/2014/main" id="{2CA27954-8449-6A60-FA6B-454B4A329DB3}"/>
              </a:ext>
            </a:extLst>
          </p:cNvPr>
          <p:cNvPicPr>
            <a:picLocks noChangeAspect="1"/>
          </p:cNvPicPr>
          <p:nvPr/>
        </p:nvPicPr>
        <p:blipFill>
          <a:blip r:embed="rId4"/>
          <a:stretch>
            <a:fillRect/>
          </a:stretch>
        </p:blipFill>
        <p:spPr>
          <a:xfrm>
            <a:off x="380999" y="1258333"/>
            <a:ext cx="3810000" cy="390769"/>
          </a:xfrm>
          <a:prstGeom prst="rect">
            <a:avLst/>
          </a:prstGeom>
        </p:spPr>
      </p:pic>
    </p:spTree>
    <p:extLst>
      <p:ext uri="{BB962C8B-B14F-4D97-AF65-F5344CB8AC3E}">
        <p14:creationId xmlns:p14="http://schemas.microsoft.com/office/powerpoint/2010/main" val="398356344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A7B13AD9-5D5B-22A4-428B-61B1D9E92441}"/>
              </a:ext>
            </a:extLst>
          </p:cNvPr>
          <p:cNvSpPr txBox="1"/>
          <p:nvPr/>
        </p:nvSpPr>
        <p:spPr>
          <a:xfrm>
            <a:off x="635000" y="889000"/>
            <a:ext cx="10160000" cy="369332"/>
          </a:xfrm>
          <a:prstGeom prst="rect">
            <a:avLst/>
          </a:prstGeom>
          <a:noFill/>
        </p:spPr>
        <p:txBody>
          <a:bodyPr vert="horz" rtlCol="0">
            <a:spAutoFit/>
          </a:bodyPr>
          <a:lstStyle/>
          <a:p>
            <a:r>
              <a:rPr lang="sl-SI"/>
              <a:t>BD20220314</a:t>
            </a:r>
          </a:p>
        </p:txBody>
      </p:sp>
      <p:pic>
        <p:nvPicPr>
          <p:cNvPr id="5" name="Picture 4">
            <a:extLst>
              <a:ext uri="{FF2B5EF4-FFF2-40B4-BE49-F238E27FC236}">
                <a16:creationId xmlns:a16="http://schemas.microsoft.com/office/drawing/2014/main" id="{98BD92AD-61AD-DEDD-CAFA-74106E632A0D}"/>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0701BB89-6733-EE83-32A1-5BAFE1741F98}"/>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2FEEBE3A-E27B-C008-0573-B5F0F5DCEDEE}"/>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5981925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CA61D282-764D-4540-9A12-D04D7D0E993B}"/>
              </a:ext>
            </a:extLst>
          </p:cNvPr>
          <p:cNvSpPr txBox="1"/>
          <p:nvPr/>
        </p:nvSpPr>
        <p:spPr>
          <a:xfrm>
            <a:off x="635000" y="889000"/>
            <a:ext cx="10160000" cy="369332"/>
          </a:xfrm>
          <a:prstGeom prst="rect">
            <a:avLst/>
          </a:prstGeom>
          <a:noFill/>
        </p:spPr>
        <p:txBody>
          <a:bodyPr vert="horz" rtlCol="0">
            <a:spAutoFit/>
          </a:bodyPr>
          <a:lstStyle/>
          <a:p>
            <a:r>
              <a:rPr lang="sl-SI"/>
              <a:t>BD20220315</a:t>
            </a:r>
          </a:p>
        </p:txBody>
      </p:sp>
      <p:pic>
        <p:nvPicPr>
          <p:cNvPr id="5" name="Picture 4">
            <a:extLst>
              <a:ext uri="{FF2B5EF4-FFF2-40B4-BE49-F238E27FC236}">
                <a16:creationId xmlns:a16="http://schemas.microsoft.com/office/drawing/2014/main" id="{C6B9B51E-628D-AE7A-EA9A-E19AFFB2C903}"/>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BBBACBBF-8FAB-0234-BC30-895A1878ADB5}"/>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FE9F45EE-ED26-1ABB-7CA6-BB25346D1932}"/>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47487506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D7A0297D-C6C7-A3B3-6FAD-7205DF651555}"/>
              </a:ext>
            </a:extLst>
          </p:cNvPr>
          <p:cNvSpPr txBox="1"/>
          <p:nvPr/>
        </p:nvSpPr>
        <p:spPr>
          <a:xfrm>
            <a:off x="635000" y="889000"/>
            <a:ext cx="10160000" cy="369332"/>
          </a:xfrm>
          <a:prstGeom prst="rect">
            <a:avLst/>
          </a:prstGeom>
          <a:noFill/>
        </p:spPr>
        <p:txBody>
          <a:bodyPr vert="horz" rtlCol="0">
            <a:spAutoFit/>
          </a:bodyPr>
          <a:lstStyle/>
          <a:p>
            <a:r>
              <a:rPr lang="sl-SI"/>
              <a:t>BD20220316</a:t>
            </a:r>
          </a:p>
        </p:txBody>
      </p:sp>
      <p:pic>
        <p:nvPicPr>
          <p:cNvPr id="5" name="Picture 4">
            <a:extLst>
              <a:ext uri="{FF2B5EF4-FFF2-40B4-BE49-F238E27FC236}">
                <a16:creationId xmlns:a16="http://schemas.microsoft.com/office/drawing/2014/main" id="{74E98CE7-E062-F153-F153-B8083BDA37E7}"/>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D7CD3203-CB8E-3267-7087-CF05134AFD73}"/>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8DB85D0A-3584-2317-F9F9-3C3D955C0951}"/>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40739479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C3C01E15-9549-BFB9-4539-6CE8069E9C5C}"/>
              </a:ext>
            </a:extLst>
          </p:cNvPr>
          <p:cNvSpPr txBox="1"/>
          <p:nvPr/>
        </p:nvSpPr>
        <p:spPr>
          <a:xfrm>
            <a:off x="635000" y="889000"/>
            <a:ext cx="10160000" cy="369332"/>
          </a:xfrm>
          <a:prstGeom prst="rect">
            <a:avLst/>
          </a:prstGeom>
          <a:noFill/>
        </p:spPr>
        <p:txBody>
          <a:bodyPr vert="horz" rtlCol="0">
            <a:spAutoFit/>
          </a:bodyPr>
          <a:lstStyle/>
          <a:p>
            <a:r>
              <a:rPr lang="sl-SI"/>
              <a:t>BD20220317</a:t>
            </a:r>
          </a:p>
        </p:txBody>
      </p:sp>
      <p:pic>
        <p:nvPicPr>
          <p:cNvPr id="5" name="Picture 4">
            <a:extLst>
              <a:ext uri="{FF2B5EF4-FFF2-40B4-BE49-F238E27FC236}">
                <a16:creationId xmlns:a16="http://schemas.microsoft.com/office/drawing/2014/main" id="{F23050F0-4D7B-571E-B624-DFAB046C58BB}"/>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03E7ACBE-1ED3-7B63-6C39-F64CD2C3624E}"/>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F0F0DEAC-BE68-A972-7E17-29D184A81551}"/>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113598264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2B541E4-8966-D4B2-3F82-E0DCCA406229}"/>
              </a:ext>
            </a:extLst>
          </p:cNvPr>
          <p:cNvSpPr txBox="1"/>
          <p:nvPr/>
        </p:nvSpPr>
        <p:spPr>
          <a:xfrm>
            <a:off x="635000" y="889000"/>
            <a:ext cx="10160000" cy="369332"/>
          </a:xfrm>
          <a:prstGeom prst="rect">
            <a:avLst/>
          </a:prstGeom>
          <a:noFill/>
        </p:spPr>
        <p:txBody>
          <a:bodyPr vert="horz" rtlCol="0">
            <a:spAutoFit/>
          </a:bodyPr>
          <a:lstStyle/>
          <a:p>
            <a:r>
              <a:rPr lang="sl-SI"/>
              <a:t>BD20220319</a:t>
            </a:r>
          </a:p>
        </p:txBody>
      </p:sp>
      <p:pic>
        <p:nvPicPr>
          <p:cNvPr id="5" name="Picture 4">
            <a:extLst>
              <a:ext uri="{FF2B5EF4-FFF2-40B4-BE49-F238E27FC236}">
                <a16:creationId xmlns:a16="http://schemas.microsoft.com/office/drawing/2014/main" id="{CB22F45E-3497-6330-4946-39B81EB0E731}"/>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CA6B7E2D-F1E0-7D76-406D-B011EE6DF29F}"/>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BBDABCBC-7AF8-197D-EE46-F4563E58983A}"/>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124335106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6F363690-32C3-5EAD-630F-F70BD6D54072}"/>
              </a:ext>
            </a:extLst>
          </p:cNvPr>
          <p:cNvSpPr txBox="1"/>
          <p:nvPr/>
        </p:nvSpPr>
        <p:spPr>
          <a:xfrm>
            <a:off x="635000" y="889000"/>
            <a:ext cx="10160000" cy="369332"/>
          </a:xfrm>
          <a:prstGeom prst="rect">
            <a:avLst/>
          </a:prstGeom>
          <a:noFill/>
        </p:spPr>
        <p:txBody>
          <a:bodyPr vert="horz" rtlCol="0">
            <a:spAutoFit/>
          </a:bodyPr>
          <a:lstStyle/>
          <a:p>
            <a:r>
              <a:rPr lang="sl-SI"/>
              <a:t>BD20220320</a:t>
            </a:r>
          </a:p>
        </p:txBody>
      </p:sp>
      <p:pic>
        <p:nvPicPr>
          <p:cNvPr id="5" name="Picture 4">
            <a:extLst>
              <a:ext uri="{FF2B5EF4-FFF2-40B4-BE49-F238E27FC236}">
                <a16:creationId xmlns:a16="http://schemas.microsoft.com/office/drawing/2014/main" id="{892A8745-2D08-B051-7585-25248376CF69}"/>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624A6F68-C640-21FC-E8F1-2A4ECEBA3084}"/>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CFE2EC24-F8A2-42D6-2617-F811A410E544}"/>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695942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975654636"/>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7D0BDEC-99D8-C547-C1C4-C658A36C222D}"/>
              </a:ext>
            </a:extLst>
          </p:cNvPr>
          <p:cNvSpPr txBox="1"/>
          <p:nvPr/>
        </p:nvSpPr>
        <p:spPr>
          <a:xfrm>
            <a:off x="635000" y="889000"/>
            <a:ext cx="10160000" cy="369332"/>
          </a:xfrm>
          <a:prstGeom prst="rect">
            <a:avLst/>
          </a:prstGeom>
          <a:noFill/>
        </p:spPr>
        <p:txBody>
          <a:bodyPr vert="horz" rtlCol="0">
            <a:spAutoFit/>
          </a:bodyPr>
          <a:lstStyle/>
          <a:p>
            <a:r>
              <a:rPr lang="sl-SI"/>
              <a:t>BD20220321</a:t>
            </a:r>
          </a:p>
        </p:txBody>
      </p:sp>
      <p:pic>
        <p:nvPicPr>
          <p:cNvPr id="5" name="Picture 4">
            <a:extLst>
              <a:ext uri="{FF2B5EF4-FFF2-40B4-BE49-F238E27FC236}">
                <a16:creationId xmlns:a16="http://schemas.microsoft.com/office/drawing/2014/main" id="{8D61BA52-424C-087F-3D98-92A937415E3E}"/>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AE3393EE-BDA4-18D3-3D7F-223FEF4C6CDB}"/>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FC02F595-B2C2-46F4-686D-850D5913DBE2}"/>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17052153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2A783884-860B-B59C-ECBE-ECA314E690E1}"/>
              </a:ext>
            </a:extLst>
          </p:cNvPr>
          <p:cNvSpPr txBox="1"/>
          <p:nvPr/>
        </p:nvSpPr>
        <p:spPr>
          <a:xfrm>
            <a:off x="635000" y="889000"/>
            <a:ext cx="10160000" cy="369332"/>
          </a:xfrm>
          <a:prstGeom prst="rect">
            <a:avLst/>
          </a:prstGeom>
          <a:noFill/>
        </p:spPr>
        <p:txBody>
          <a:bodyPr vert="horz" rtlCol="0">
            <a:spAutoFit/>
          </a:bodyPr>
          <a:lstStyle/>
          <a:p>
            <a:r>
              <a:rPr lang="sl-SI"/>
              <a:t>BD20220322</a:t>
            </a:r>
          </a:p>
        </p:txBody>
      </p:sp>
      <p:pic>
        <p:nvPicPr>
          <p:cNvPr id="5" name="Picture 4">
            <a:extLst>
              <a:ext uri="{FF2B5EF4-FFF2-40B4-BE49-F238E27FC236}">
                <a16:creationId xmlns:a16="http://schemas.microsoft.com/office/drawing/2014/main" id="{8ACC9A78-345B-00A9-3F3D-22AFE32B46A1}"/>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5CDFDDE9-0167-DD59-A30F-F704D21230D2}"/>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2784B431-A2AC-9136-7171-D5672F9AD0BB}"/>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622200711"/>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0713B2F9-AE5C-B998-1278-F03420E7FA9D}"/>
              </a:ext>
            </a:extLst>
          </p:cNvPr>
          <p:cNvSpPr txBox="1"/>
          <p:nvPr/>
        </p:nvSpPr>
        <p:spPr>
          <a:xfrm>
            <a:off x="635000" y="889000"/>
            <a:ext cx="10160000" cy="369332"/>
          </a:xfrm>
          <a:prstGeom prst="rect">
            <a:avLst/>
          </a:prstGeom>
          <a:noFill/>
        </p:spPr>
        <p:txBody>
          <a:bodyPr vert="horz" rtlCol="0">
            <a:spAutoFit/>
          </a:bodyPr>
          <a:lstStyle/>
          <a:p>
            <a:r>
              <a:rPr lang="sl-SI"/>
              <a:t>BD20220323</a:t>
            </a:r>
          </a:p>
        </p:txBody>
      </p:sp>
      <p:pic>
        <p:nvPicPr>
          <p:cNvPr id="5" name="Picture 4">
            <a:extLst>
              <a:ext uri="{FF2B5EF4-FFF2-40B4-BE49-F238E27FC236}">
                <a16:creationId xmlns:a16="http://schemas.microsoft.com/office/drawing/2014/main" id="{EF74B038-3196-A806-4CC7-E88A8BC08610}"/>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A6BC11A7-FE5C-B129-7CC4-D0CD90A77765}"/>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E99E3B39-1937-3B08-5FF9-F1CDF0F12212}"/>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74295928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pic>
        <p:nvPicPr>
          <p:cNvPr id="4" name="Picture 3">
            <a:extLst>
              <a:ext uri="{FF2B5EF4-FFF2-40B4-BE49-F238E27FC236}">
                <a16:creationId xmlns:a16="http://schemas.microsoft.com/office/drawing/2014/main" id="{C5D3BE70-7AD3-2E64-C7C7-702EB281D3B6}"/>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5" name="Picture 4">
            <a:extLst>
              <a:ext uri="{FF2B5EF4-FFF2-40B4-BE49-F238E27FC236}">
                <a16:creationId xmlns:a16="http://schemas.microsoft.com/office/drawing/2014/main" id="{D4A27464-36B9-950C-536D-B1E1C749893A}"/>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6" name="Picture 5">
            <a:extLst>
              <a:ext uri="{FF2B5EF4-FFF2-40B4-BE49-F238E27FC236}">
                <a16:creationId xmlns:a16="http://schemas.microsoft.com/office/drawing/2014/main" id="{B781309B-DCCB-8010-01AA-0350F70CDA3F}"/>
              </a:ext>
            </a:extLst>
          </p:cNvPr>
          <p:cNvPicPr>
            <a:picLocks noChangeAspect="1"/>
          </p:cNvPicPr>
          <p:nvPr/>
        </p:nvPicPr>
        <p:blipFill>
          <a:blip r:embed="rId4"/>
          <a:stretch>
            <a:fillRect/>
          </a:stretch>
        </p:blipFill>
        <p:spPr>
          <a:xfrm>
            <a:off x="380999" y="1270001"/>
            <a:ext cx="3810000" cy="390769"/>
          </a:xfrm>
          <a:prstGeom prst="rect">
            <a:avLst/>
          </a:prstGeom>
        </p:spPr>
      </p:pic>
      <p:sp>
        <p:nvSpPr>
          <p:cNvPr id="7" name="TextBox 6">
            <a:extLst>
              <a:ext uri="{FF2B5EF4-FFF2-40B4-BE49-F238E27FC236}">
                <a16:creationId xmlns:a16="http://schemas.microsoft.com/office/drawing/2014/main" id="{16C48FAE-7FA1-A490-C1C6-0799BCB02B12}"/>
              </a:ext>
            </a:extLst>
          </p:cNvPr>
          <p:cNvSpPr txBox="1"/>
          <p:nvPr/>
        </p:nvSpPr>
        <p:spPr>
          <a:xfrm>
            <a:off x="635000" y="900668"/>
            <a:ext cx="10160000" cy="369332"/>
          </a:xfrm>
          <a:prstGeom prst="rect">
            <a:avLst/>
          </a:prstGeom>
          <a:noFill/>
        </p:spPr>
        <p:txBody>
          <a:bodyPr vert="horz" rtlCol="0">
            <a:spAutoFit/>
          </a:bodyPr>
          <a:lstStyle/>
          <a:p>
            <a:r>
              <a:rPr lang="sl-SI"/>
              <a:t>BD20220324</a:t>
            </a:r>
          </a:p>
        </p:txBody>
      </p:sp>
    </p:spTree>
    <p:extLst>
      <p:ext uri="{BB962C8B-B14F-4D97-AF65-F5344CB8AC3E}">
        <p14:creationId xmlns:p14="http://schemas.microsoft.com/office/powerpoint/2010/main" val="63405644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227A0BE1-3280-D094-7A3B-A08CA045FB9E}"/>
              </a:ext>
            </a:extLst>
          </p:cNvPr>
          <p:cNvSpPr txBox="1"/>
          <p:nvPr/>
        </p:nvSpPr>
        <p:spPr>
          <a:xfrm>
            <a:off x="635000" y="889000"/>
            <a:ext cx="10160000" cy="369332"/>
          </a:xfrm>
          <a:prstGeom prst="rect">
            <a:avLst/>
          </a:prstGeom>
          <a:noFill/>
        </p:spPr>
        <p:txBody>
          <a:bodyPr vert="horz" rtlCol="0">
            <a:spAutoFit/>
          </a:bodyPr>
          <a:lstStyle/>
          <a:p>
            <a:r>
              <a:rPr lang="sl-SI"/>
              <a:t>BD20220325</a:t>
            </a:r>
          </a:p>
        </p:txBody>
      </p:sp>
      <p:pic>
        <p:nvPicPr>
          <p:cNvPr id="5" name="Picture 4">
            <a:extLst>
              <a:ext uri="{FF2B5EF4-FFF2-40B4-BE49-F238E27FC236}">
                <a16:creationId xmlns:a16="http://schemas.microsoft.com/office/drawing/2014/main" id="{9F33DB5A-CCDD-A4A1-3A63-448B2649B4CF}"/>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CE93B621-14C5-D9E4-EB60-2C1F39241C17}"/>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5BC31EDD-90CF-F4CD-62B7-8D444D6C4F92}"/>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924371050"/>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120F42A7-BFE1-3CA8-B8B2-F52C3CCDFE8B}"/>
              </a:ext>
            </a:extLst>
          </p:cNvPr>
          <p:cNvSpPr txBox="1"/>
          <p:nvPr/>
        </p:nvSpPr>
        <p:spPr>
          <a:xfrm>
            <a:off x="635000" y="889000"/>
            <a:ext cx="10160000" cy="369332"/>
          </a:xfrm>
          <a:prstGeom prst="rect">
            <a:avLst/>
          </a:prstGeom>
          <a:noFill/>
        </p:spPr>
        <p:txBody>
          <a:bodyPr vert="horz" rtlCol="0">
            <a:spAutoFit/>
          </a:bodyPr>
          <a:lstStyle/>
          <a:p>
            <a:r>
              <a:rPr lang="sl-SI"/>
              <a:t>BD20220326</a:t>
            </a:r>
          </a:p>
        </p:txBody>
      </p:sp>
      <p:pic>
        <p:nvPicPr>
          <p:cNvPr id="5" name="Picture 4">
            <a:extLst>
              <a:ext uri="{FF2B5EF4-FFF2-40B4-BE49-F238E27FC236}">
                <a16:creationId xmlns:a16="http://schemas.microsoft.com/office/drawing/2014/main" id="{020DED11-1145-6057-398D-45F15E4D2F61}"/>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3D7C57AB-F79E-5EEC-1086-C00BBC7970AB}"/>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317CBC76-BFFF-4DD1-2FEB-89985A9BA72C}"/>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04688103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E5BCC647-B6AE-BCF2-8253-642C2515B5D3}"/>
              </a:ext>
            </a:extLst>
          </p:cNvPr>
          <p:cNvSpPr txBox="1"/>
          <p:nvPr/>
        </p:nvSpPr>
        <p:spPr>
          <a:xfrm>
            <a:off x="635000" y="889000"/>
            <a:ext cx="10160000" cy="369332"/>
          </a:xfrm>
          <a:prstGeom prst="rect">
            <a:avLst/>
          </a:prstGeom>
          <a:noFill/>
        </p:spPr>
        <p:txBody>
          <a:bodyPr vert="horz" rtlCol="0">
            <a:spAutoFit/>
          </a:bodyPr>
          <a:lstStyle/>
          <a:p>
            <a:r>
              <a:rPr lang="sl-SI"/>
              <a:t>BD20220327</a:t>
            </a:r>
          </a:p>
        </p:txBody>
      </p:sp>
      <p:pic>
        <p:nvPicPr>
          <p:cNvPr id="5" name="Picture 4">
            <a:extLst>
              <a:ext uri="{FF2B5EF4-FFF2-40B4-BE49-F238E27FC236}">
                <a16:creationId xmlns:a16="http://schemas.microsoft.com/office/drawing/2014/main" id="{3AC7D88D-2591-93C2-97F4-DC206FB43E99}"/>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0905DC55-9175-09A8-4506-80B553165910}"/>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CD6CDF84-24AC-7B3D-56F3-BB667F2FBFBC}"/>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298903293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8" name="TextBox 7">
            <a:extLst>
              <a:ext uri="{FF2B5EF4-FFF2-40B4-BE49-F238E27FC236}">
                <a16:creationId xmlns:a16="http://schemas.microsoft.com/office/drawing/2014/main" id="{D04F28C2-3D01-3115-34FA-A4CC11E9AE9C}"/>
              </a:ext>
            </a:extLst>
          </p:cNvPr>
          <p:cNvSpPr txBox="1"/>
          <p:nvPr/>
        </p:nvSpPr>
        <p:spPr>
          <a:xfrm>
            <a:off x="635000" y="889000"/>
            <a:ext cx="10160000" cy="369332"/>
          </a:xfrm>
          <a:prstGeom prst="rect">
            <a:avLst/>
          </a:prstGeom>
          <a:noFill/>
        </p:spPr>
        <p:txBody>
          <a:bodyPr vert="horz" rtlCol="0">
            <a:spAutoFit/>
          </a:bodyPr>
          <a:lstStyle/>
          <a:p>
            <a:r>
              <a:rPr lang="sl-SI"/>
              <a:t>BD20220328</a:t>
            </a:r>
          </a:p>
        </p:txBody>
      </p:sp>
      <p:pic>
        <p:nvPicPr>
          <p:cNvPr id="9" name="Picture 8">
            <a:extLst>
              <a:ext uri="{FF2B5EF4-FFF2-40B4-BE49-F238E27FC236}">
                <a16:creationId xmlns:a16="http://schemas.microsoft.com/office/drawing/2014/main" id="{8D5022F3-6098-E54B-BC87-96F3924469A9}"/>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12" name="Picture 11">
            <a:extLst>
              <a:ext uri="{FF2B5EF4-FFF2-40B4-BE49-F238E27FC236}">
                <a16:creationId xmlns:a16="http://schemas.microsoft.com/office/drawing/2014/main" id="{EBA57621-0390-381A-E878-3F2D03B66678}"/>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13" name="Picture 12">
            <a:extLst>
              <a:ext uri="{FF2B5EF4-FFF2-40B4-BE49-F238E27FC236}">
                <a16:creationId xmlns:a16="http://schemas.microsoft.com/office/drawing/2014/main" id="{FF2DAE68-C28A-CF37-4896-5410CAE758A3}"/>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124807922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45C5CF44-484C-75F5-904D-AEC19BF4040E}"/>
              </a:ext>
            </a:extLst>
          </p:cNvPr>
          <p:cNvSpPr txBox="1"/>
          <p:nvPr/>
        </p:nvSpPr>
        <p:spPr>
          <a:xfrm>
            <a:off x="635000" y="889000"/>
            <a:ext cx="10160000" cy="369332"/>
          </a:xfrm>
          <a:prstGeom prst="rect">
            <a:avLst/>
          </a:prstGeom>
          <a:noFill/>
        </p:spPr>
        <p:txBody>
          <a:bodyPr vert="horz" rtlCol="0">
            <a:spAutoFit/>
          </a:bodyPr>
          <a:lstStyle/>
          <a:p>
            <a:r>
              <a:rPr lang="sl-SI"/>
              <a:t>BD20220329</a:t>
            </a:r>
          </a:p>
        </p:txBody>
      </p:sp>
      <p:pic>
        <p:nvPicPr>
          <p:cNvPr id="5" name="Picture 4">
            <a:extLst>
              <a:ext uri="{FF2B5EF4-FFF2-40B4-BE49-F238E27FC236}">
                <a16:creationId xmlns:a16="http://schemas.microsoft.com/office/drawing/2014/main" id="{460D9E49-7715-3369-7E89-14BA8AC44E5A}"/>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701F1F9E-931A-9393-5C58-E87E6415309D}"/>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8F2CBA17-C2DF-83E5-DB83-ABE4EF54C71E}"/>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15935499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jeZBesedilom 1">
            <a:extLst>
              <a:ext uri="{FF2B5EF4-FFF2-40B4-BE49-F238E27FC236}">
                <a16:creationId xmlns:a16="http://schemas.microsoft.com/office/drawing/2014/main" id="{EC979391-F19C-48EE-9088-817B959668BA}"/>
              </a:ext>
            </a:extLst>
          </p:cNvPr>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11" name="PoljeZBesedilom 2">
            <a:extLst>
              <a:ext uri="{FF2B5EF4-FFF2-40B4-BE49-F238E27FC236}">
                <a16:creationId xmlns:a16="http://schemas.microsoft.com/office/drawing/2014/main" id="{33989739-0CD1-4984-8E5E-538D9EFD7D20}"/>
              </a:ext>
            </a:extLst>
          </p:cNvPr>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11: Core Social Welfare</a:t>
            </a:r>
            <a:endParaRPr lang="sl-SI" altLang="sl-SI" dirty="0">
              <a:solidFill>
                <a:srgbClr val="008000"/>
              </a:solidFill>
            </a:endParaRPr>
          </a:p>
        </p:txBody>
      </p:sp>
      <p:sp>
        <p:nvSpPr>
          <p:cNvPr id="4" name="TextBox 3">
            <a:extLst>
              <a:ext uri="{FF2B5EF4-FFF2-40B4-BE49-F238E27FC236}">
                <a16:creationId xmlns:a16="http://schemas.microsoft.com/office/drawing/2014/main" id="{7F20452C-7399-2344-73A3-6BF4E1F887B7}"/>
              </a:ext>
            </a:extLst>
          </p:cNvPr>
          <p:cNvSpPr txBox="1"/>
          <p:nvPr/>
        </p:nvSpPr>
        <p:spPr>
          <a:xfrm>
            <a:off x="635000" y="889000"/>
            <a:ext cx="10160000" cy="369332"/>
          </a:xfrm>
          <a:prstGeom prst="rect">
            <a:avLst/>
          </a:prstGeom>
          <a:noFill/>
        </p:spPr>
        <p:txBody>
          <a:bodyPr vert="horz" rtlCol="0">
            <a:spAutoFit/>
          </a:bodyPr>
          <a:lstStyle/>
          <a:p>
            <a:r>
              <a:rPr lang="sl-SI"/>
              <a:t>BD20220330</a:t>
            </a:r>
          </a:p>
        </p:txBody>
      </p:sp>
      <p:pic>
        <p:nvPicPr>
          <p:cNvPr id="5" name="Picture 4">
            <a:extLst>
              <a:ext uri="{FF2B5EF4-FFF2-40B4-BE49-F238E27FC236}">
                <a16:creationId xmlns:a16="http://schemas.microsoft.com/office/drawing/2014/main" id="{1A546133-70C0-78DD-CF2A-59B8A96C40D0}"/>
              </a:ext>
            </a:extLst>
          </p:cNvPr>
          <p:cNvPicPr>
            <a:picLocks noChangeAspect="1"/>
          </p:cNvPicPr>
          <p:nvPr/>
        </p:nvPicPr>
        <p:blipFill>
          <a:blip r:embed="rId2"/>
          <a:stretch>
            <a:fillRect/>
          </a:stretch>
        </p:blipFill>
        <p:spPr>
          <a:xfrm>
            <a:off x="4445000" y="1143001"/>
            <a:ext cx="5080000" cy="2085731"/>
          </a:xfrm>
          <a:prstGeom prst="rect">
            <a:avLst/>
          </a:prstGeom>
        </p:spPr>
      </p:pic>
      <p:pic>
        <p:nvPicPr>
          <p:cNvPr id="6" name="Picture 5">
            <a:extLst>
              <a:ext uri="{FF2B5EF4-FFF2-40B4-BE49-F238E27FC236}">
                <a16:creationId xmlns:a16="http://schemas.microsoft.com/office/drawing/2014/main" id="{EF083170-E874-65EB-96A3-B0CE2B971D60}"/>
              </a:ext>
            </a:extLst>
          </p:cNvPr>
          <p:cNvPicPr>
            <a:picLocks noChangeAspect="1"/>
          </p:cNvPicPr>
          <p:nvPr/>
        </p:nvPicPr>
        <p:blipFill>
          <a:blip r:embed="rId3"/>
          <a:stretch>
            <a:fillRect/>
          </a:stretch>
        </p:blipFill>
        <p:spPr>
          <a:xfrm>
            <a:off x="3429000" y="3429000"/>
            <a:ext cx="6096000" cy="3048000"/>
          </a:xfrm>
          <a:prstGeom prst="rect">
            <a:avLst/>
          </a:prstGeom>
        </p:spPr>
      </p:pic>
      <p:pic>
        <p:nvPicPr>
          <p:cNvPr id="7" name="Picture 6">
            <a:extLst>
              <a:ext uri="{FF2B5EF4-FFF2-40B4-BE49-F238E27FC236}">
                <a16:creationId xmlns:a16="http://schemas.microsoft.com/office/drawing/2014/main" id="{7553BDA6-EE2D-9E91-1634-EDEE614AFD8C}"/>
              </a:ext>
            </a:extLst>
          </p:cNvPr>
          <p:cNvPicPr>
            <a:picLocks noChangeAspect="1"/>
          </p:cNvPicPr>
          <p:nvPr/>
        </p:nvPicPr>
        <p:blipFill>
          <a:blip r:embed="rId4"/>
          <a:stretch>
            <a:fillRect/>
          </a:stretch>
        </p:blipFill>
        <p:spPr>
          <a:xfrm>
            <a:off x="380999" y="1270001"/>
            <a:ext cx="3810000" cy="390769"/>
          </a:xfrm>
          <a:prstGeom prst="rect">
            <a:avLst/>
          </a:prstGeom>
        </p:spPr>
      </p:pic>
    </p:spTree>
    <p:extLst>
      <p:ext uri="{BB962C8B-B14F-4D97-AF65-F5344CB8AC3E}">
        <p14:creationId xmlns:p14="http://schemas.microsoft.com/office/powerpoint/2010/main" val="3580875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8066076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PoljeZBesedilom 1"/>
          <p:cNvSpPr txBox="1">
            <a:spLocks noChangeArrowheads="1"/>
          </p:cNvSpPr>
          <p:nvPr/>
        </p:nvSpPr>
        <p:spPr bwMode="auto">
          <a:xfrm>
            <a:off x="635000" y="127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sl-SI" altLang="sl-SI" dirty="0" err="1">
                <a:solidFill>
                  <a:srgbClr val="008000"/>
                </a:solidFill>
              </a:rPr>
              <a:t>Parallel</a:t>
            </a:r>
            <a:r>
              <a:rPr lang="sl-SI" altLang="sl-SI" dirty="0">
                <a:solidFill>
                  <a:srgbClr val="008000"/>
                </a:solidFill>
              </a:rPr>
              <a:t> Run KPI </a:t>
            </a:r>
            <a:r>
              <a:rPr lang="sl-SI" altLang="sl-SI" dirty="0" err="1">
                <a:solidFill>
                  <a:srgbClr val="008000"/>
                </a:solidFill>
              </a:rPr>
              <a:t>report</a:t>
            </a:r>
            <a:endParaRPr lang="sl-SI" altLang="sl-SI" dirty="0">
              <a:solidFill>
                <a:srgbClr val="008000"/>
              </a:solidFill>
            </a:endParaRPr>
          </a:p>
        </p:txBody>
      </p:sp>
      <p:sp>
        <p:nvSpPr>
          <p:cNvPr id="54275" name="PoljeZBesedilom 2"/>
          <p:cNvSpPr txBox="1">
            <a:spLocks noChangeArrowheads="1"/>
          </p:cNvSpPr>
          <p:nvPr/>
        </p:nvSpPr>
        <p:spPr bwMode="auto">
          <a:xfrm>
            <a:off x="635000" y="508000"/>
            <a:ext cx="10160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sl-SI" dirty="0">
                <a:solidFill>
                  <a:srgbClr val="008000"/>
                </a:solidFill>
              </a:rPr>
              <a:t>KPI 12: Paradoxically rejected blocks (PRBs)</a:t>
            </a:r>
            <a:endParaRPr lang="sl-SI" altLang="sl-SI" dirty="0">
              <a:solidFill>
                <a:srgbClr val="008000"/>
              </a:solidFill>
            </a:endParaRPr>
          </a:p>
        </p:txBody>
      </p:sp>
      <p:pic>
        <p:nvPicPr>
          <p:cNvPr id="7" name="Picture 6">
            <a:extLst>
              <a:ext uri="{FF2B5EF4-FFF2-40B4-BE49-F238E27FC236}">
                <a16:creationId xmlns:a16="http://schemas.microsoft.com/office/drawing/2014/main" id="{E5176253-A3C0-9369-DCCF-C9C4A38C71CD}"/>
              </a:ext>
            </a:extLst>
          </p:cNvPr>
          <p:cNvPicPr>
            <a:picLocks noChangeAspect="1"/>
          </p:cNvPicPr>
          <p:nvPr/>
        </p:nvPicPr>
        <p:blipFill>
          <a:blip r:embed="rId2"/>
          <a:stretch>
            <a:fillRect/>
          </a:stretch>
        </p:blipFill>
        <p:spPr>
          <a:xfrm>
            <a:off x="1269999" y="1916669"/>
            <a:ext cx="7620000" cy="3806779"/>
          </a:xfrm>
          <a:prstGeom prst="rect">
            <a:avLst/>
          </a:prstGeom>
        </p:spPr>
      </p:pic>
    </p:spTree>
    <p:extLst>
      <p:ext uri="{BB962C8B-B14F-4D97-AF65-F5344CB8AC3E}">
        <p14:creationId xmlns:p14="http://schemas.microsoft.com/office/powerpoint/2010/main" val="29292387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+2_17</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571825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4407124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61870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+2_20</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120667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870676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1046215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049204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of Core FB MC Parallel Run KPIs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883200"/>
            <a:ext cx="9000000" cy="5462182"/>
          </a:xfrm>
        </p:spPr>
        <p:txBody>
          <a:bodyPr/>
          <a:lstStyle/>
          <a:p>
            <a:pPr marL="0" lvl="1" indent="0" fontAlgn="ctr">
              <a:buClr>
                <a:schemeClr val="bg1"/>
              </a:buClr>
              <a:buSzPct val="120000"/>
              <a:buNone/>
            </a:pPr>
            <a:r>
              <a:rPr lang="en-US" sz="1400" dirty="0">
                <a:solidFill>
                  <a:srgbClr val="3366FF"/>
                </a:solidFill>
              </a:rPr>
              <a:t>Adjustment for minimum RAM and LTA Inclusion | </a:t>
            </a:r>
            <a:r>
              <a:rPr lang="en-US" sz="1400" dirty="0">
                <a:solidFill>
                  <a:srgbClr val="3366FF"/>
                </a:solidFill>
                <a:hlinkClick r:id="rId3" action="ppaction://hlinksldjump"/>
              </a:rPr>
              <a:t>Slide 7 - 37 </a:t>
            </a:r>
            <a:endParaRPr lang="en-US" sz="1400" dirty="0">
              <a:solidFill>
                <a:srgbClr val="3366FF"/>
              </a:solidFill>
            </a:endParaRPr>
          </a:p>
          <a:p>
            <a:pPr marL="279400" lvl="2" indent="0" fontAlgn="ctr">
              <a:buNone/>
            </a:pPr>
            <a:r>
              <a:rPr lang="en-US" dirty="0"/>
              <a:t>1. Average maximum AMR per CNE per BD</a:t>
            </a:r>
          </a:p>
          <a:p>
            <a:pPr marL="279400" lvl="2" indent="0" fontAlgn="ctr">
              <a:buNone/>
            </a:pPr>
            <a:r>
              <a:rPr lang="en-US" dirty="0"/>
              <a:t>2. Average maximum AMR per TSO per BD</a:t>
            </a:r>
          </a:p>
          <a:p>
            <a:pPr marL="279400" lvl="2" indent="0" fontAlgn="ctr">
              <a:buNone/>
            </a:pPr>
            <a:r>
              <a:rPr lang="en-US" dirty="0">
                <a:solidFill>
                  <a:schemeClr val="bg1">
                    <a:lumMod val="75000"/>
                  </a:schemeClr>
                </a:solidFill>
              </a:rPr>
              <a:t>3. Average maximum </a:t>
            </a:r>
            <a:r>
              <a:rPr lang="en-US" dirty="0" err="1">
                <a:solidFill>
                  <a:schemeClr val="bg1">
                    <a:lumMod val="75000"/>
                  </a:schemeClr>
                </a:solidFill>
              </a:rPr>
              <a:t>AMR+LTAmargin</a:t>
            </a:r>
            <a:r>
              <a:rPr lang="en-US" dirty="0">
                <a:solidFill>
                  <a:schemeClr val="bg1">
                    <a:lumMod val="75000"/>
                  </a:schemeClr>
                </a:solidFill>
              </a:rPr>
              <a:t> per CNE per BD</a:t>
            </a:r>
          </a:p>
          <a:p>
            <a:pPr marL="279400" lvl="2" indent="0" fontAlgn="ctr">
              <a:buNone/>
            </a:pPr>
            <a:r>
              <a:rPr lang="en-US" dirty="0">
                <a:solidFill>
                  <a:schemeClr val="bg1">
                    <a:lumMod val="75000"/>
                  </a:schemeClr>
                </a:solidFill>
              </a:rPr>
              <a:t>4. Average maximum </a:t>
            </a:r>
            <a:r>
              <a:rPr lang="en-US" dirty="0" err="1">
                <a:solidFill>
                  <a:schemeClr val="bg1">
                    <a:lumMod val="75000"/>
                  </a:schemeClr>
                </a:solidFill>
              </a:rPr>
              <a:t>AMR+LTAmargin</a:t>
            </a:r>
            <a:r>
              <a:rPr lang="en-US" dirty="0">
                <a:solidFill>
                  <a:schemeClr val="bg1">
                    <a:lumMod val="75000"/>
                  </a:schemeClr>
                </a:solidFill>
              </a:rPr>
              <a:t> per TSO per BD</a:t>
            </a:r>
            <a:endParaRPr lang="en-US" sz="200" dirty="0">
              <a:solidFill>
                <a:schemeClr val="bg1">
                  <a:lumMod val="75000"/>
                </a:schemeClr>
              </a:solidFill>
            </a:endParaRPr>
          </a:p>
          <a:p>
            <a:pPr marL="0" lvl="1" indent="0" fontAlgn="ctr">
              <a:buClr>
                <a:schemeClr val="bg1"/>
              </a:buClr>
              <a:buSzPct val="120000"/>
              <a:buNone/>
            </a:pPr>
            <a:r>
              <a:rPr lang="en-US" sz="1400" dirty="0">
                <a:solidFill>
                  <a:srgbClr val="3366FF"/>
                </a:solidFill>
              </a:rPr>
              <a:t>TSOs’ adjustment after validation | </a:t>
            </a:r>
            <a:r>
              <a:rPr lang="en-US" sz="1400" dirty="0">
                <a:solidFill>
                  <a:srgbClr val="3366FF"/>
                </a:solidFill>
                <a:hlinkClick r:id="rId4" action="ppaction://hlinksldjump"/>
              </a:rPr>
              <a:t>Slide 38 - 39</a:t>
            </a:r>
            <a:endParaRPr lang="en-US" sz="1400" dirty="0">
              <a:solidFill>
                <a:srgbClr val="3366FF"/>
              </a:solidFill>
            </a:endParaRPr>
          </a:p>
          <a:p>
            <a:pPr marL="279400" lvl="2" indent="0" fontAlgn="ctr">
              <a:buNone/>
            </a:pPr>
            <a:r>
              <a:rPr lang="en-GB" dirty="0">
                <a:solidFill>
                  <a:schemeClr val="tx1"/>
                </a:solidFill>
              </a:rPr>
              <a:t>5. Share of MTUs with intervention per TSO</a:t>
            </a:r>
          </a:p>
          <a:p>
            <a:pPr marL="279400" lvl="2" indent="0" fontAlgn="ctr">
              <a:buNone/>
            </a:pPr>
            <a:r>
              <a:rPr lang="en-GB" dirty="0">
                <a:solidFill>
                  <a:schemeClr val="tx1"/>
                </a:solidFill>
              </a:rPr>
              <a:t>6. Total IVA applied per BD for each CNE affected by TSO intervention</a:t>
            </a:r>
            <a:endParaRPr lang="en-US" sz="200" dirty="0">
              <a:solidFill>
                <a:schemeClr val="tx1"/>
              </a:solidFill>
            </a:endParaRPr>
          </a:p>
          <a:p>
            <a:pPr marL="0" lvl="1" indent="0" fontAlgn="ctr">
              <a:buClr>
                <a:schemeClr val="bg1"/>
              </a:buClr>
              <a:buSzPct val="120000"/>
              <a:buNone/>
            </a:pPr>
            <a:endParaRPr lang="en-GB" sz="200" dirty="0">
              <a:solidFill>
                <a:srgbClr val="3366FF"/>
              </a:solidFill>
            </a:endParaRPr>
          </a:p>
          <a:p>
            <a:pPr marL="0" lvl="1" indent="0" fontAlgn="ctr">
              <a:buClr>
                <a:schemeClr val="bg1"/>
              </a:buClr>
              <a:buSzPct val="120000"/>
              <a:buNone/>
            </a:pPr>
            <a:r>
              <a:rPr lang="en-GB" sz="1400" dirty="0">
                <a:solidFill>
                  <a:srgbClr val="3366FF"/>
                </a:solidFill>
              </a:rPr>
              <a:t>Power System Impact Analysis | </a:t>
            </a:r>
            <a:r>
              <a:rPr lang="en-GB" sz="1400" dirty="0">
                <a:solidFill>
                  <a:srgbClr val="3366FF"/>
                </a:solidFill>
                <a:hlinkClick r:id="rId5" action="ppaction://hlinksldjump"/>
              </a:rPr>
              <a:t>Slide 40 - 64</a:t>
            </a:r>
            <a:endParaRPr lang="en-GB" sz="1400" dirty="0">
              <a:solidFill>
                <a:srgbClr val="3366FF"/>
              </a:solidFill>
            </a:endParaRPr>
          </a:p>
          <a:p>
            <a:pPr marL="279400" lvl="2" indent="0" fontAlgn="ctr">
              <a:buNone/>
            </a:pPr>
            <a:r>
              <a:rPr lang="nl-NL" dirty="0">
                <a:solidFill>
                  <a:schemeClr val="tx1"/>
                </a:solidFill>
              </a:rPr>
              <a:t>13. Min &amp; max Net </a:t>
            </a:r>
            <a:r>
              <a:rPr lang="nl-NL" dirty="0" err="1">
                <a:solidFill>
                  <a:schemeClr val="tx1"/>
                </a:solidFill>
              </a:rPr>
              <a:t>Position</a:t>
            </a:r>
            <a:r>
              <a:rPr lang="nl-NL" dirty="0">
                <a:solidFill>
                  <a:schemeClr val="tx1"/>
                </a:solidFill>
              </a:rPr>
              <a:t> per BZ hub</a:t>
            </a:r>
          </a:p>
          <a:p>
            <a:pPr marL="279400" lvl="2" indent="0" fontAlgn="ctr">
              <a:buNone/>
            </a:pPr>
            <a:r>
              <a:rPr lang="nl-NL" dirty="0">
                <a:solidFill>
                  <a:schemeClr val="tx1"/>
                </a:solidFill>
                <a:ea typeface="Arial Unicode MS"/>
                <a:cs typeface="Arial"/>
              </a:rPr>
              <a:t>14. Virtual </a:t>
            </a:r>
            <a:r>
              <a:rPr lang="nl-NL" dirty="0" err="1">
                <a:solidFill>
                  <a:schemeClr val="tx1"/>
                </a:solidFill>
                <a:ea typeface="Arial Unicode MS"/>
                <a:cs typeface="Arial"/>
              </a:rPr>
              <a:t>margins</a:t>
            </a:r>
            <a:r>
              <a:rPr lang="nl-NL" dirty="0">
                <a:solidFill>
                  <a:schemeClr val="tx1"/>
                </a:solidFill>
                <a:ea typeface="Arial Unicode MS"/>
                <a:cs typeface="Arial"/>
              </a:rPr>
              <a:t> at MCP per TSO, </a:t>
            </a:r>
            <a:r>
              <a:rPr lang="en-US" dirty="0">
                <a:solidFill>
                  <a:schemeClr val="tx1"/>
                </a:solidFill>
                <a:ea typeface="Arial Unicode MS"/>
                <a:cs typeface="Arial"/>
              </a:rPr>
              <a:t>per BD </a:t>
            </a:r>
          </a:p>
          <a:p>
            <a:pPr marL="279400" lvl="2" indent="0" fontAlgn="ctr">
              <a:buNone/>
            </a:pPr>
            <a:r>
              <a:rPr lang="en-GB" dirty="0"/>
              <a:t>15. </a:t>
            </a:r>
            <a:r>
              <a:rPr lang="en-GB" dirty="0">
                <a:solidFill>
                  <a:schemeClr val="tx1"/>
                </a:solidFill>
                <a:ea typeface="Arial Unicode MS"/>
                <a:cs typeface="Arial"/>
              </a:rPr>
              <a:t>Flow deviation on non-Core borders</a:t>
            </a:r>
          </a:p>
          <a:p>
            <a:pPr marL="0" lvl="1" indent="0" fontAlgn="ctr">
              <a:buClr>
                <a:schemeClr val="bg1"/>
              </a:buClr>
              <a:buSzPct val="120000"/>
              <a:buNone/>
            </a:pPr>
            <a:r>
              <a:rPr lang="en-GB" sz="1400" dirty="0">
                <a:solidFill>
                  <a:srgbClr val="3366FF"/>
                </a:solidFill>
              </a:rPr>
              <a:t>Non-costly Remedial Action Optimization Analysis </a:t>
            </a:r>
            <a:r>
              <a:rPr lang="en-GB" dirty="0">
                <a:solidFill>
                  <a:srgbClr val="3366FF"/>
                </a:solidFill>
              </a:rPr>
              <a:t>| </a:t>
            </a:r>
            <a:r>
              <a:rPr lang="en-GB" sz="1400" dirty="0">
                <a:solidFill>
                  <a:srgbClr val="3366FF"/>
                </a:solidFill>
                <a:hlinkClick r:id="rId6" action="ppaction://hlinksldjump"/>
              </a:rPr>
              <a:t>Slide 65 - 72</a:t>
            </a:r>
            <a:endParaRPr lang="en-GB" dirty="0">
              <a:solidFill>
                <a:schemeClr val="tx1"/>
              </a:solidFill>
              <a:ea typeface="Arial Unicode MS"/>
              <a:cs typeface="Arial"/>
            </a:endParaRPr>
          </a:p>
          <a:p>
            <a:pPr marL="279400" lvl="2" indent="0" fontAlgn="ctr">
              <a:buNone/>
            </a:pPr>
            <a:r>
              <a:rPr lang="en-US" dirty="0">
                <a:solidFill>
                  <a:schemeClr val="tx1"/>
                </a:solidFill>
                <a:ea typeface="Arial Unicode MS"/>
                <a:cs typeface="Arial"/>
              </a:rPr>
              <a:t>16. Relative Time Share of Applied RAs, by TSO, Type and Mode</a:t>
            </a:r>
          </a:p>
          <a:p>
            <a:pPr marL="279400" lvl="2" indent="0" fontAlgn="ctr">
              <a:buNone/>
            </a:pPr>
            <a:r>
              <a:rPr lang="nl-NL" dirty="0">
                <a:solidFill>
                  <a:schemeClr val="tx1"/>
                </a:solidFill>
                <a:ea typeface="Arial Unicode MS"/>
                <a:cs typeface="Arial"/>
              </a:rPr>
              <a:t>17. RAM </a:t>
            </a:r>
            <a:r>
              <a:rPr lang="nl-NL" dirty="0" err="1">
                <a:solidFill>
                  <a:schemeClr val="tx1"/>
                </a:solidFill>
                <a:ea typeface="Arial Unicode MS"/>
                <a:cs typeface="Arial"/>
              </a:rPr>
              <a:t>before</a:t>
            </a:r>
            <a:r>
              <a:rPr lang="nl-NL" dirty="0">
                <a:solidFill>
                  <a:schemeClr val="tx1"/>
                </a:solidFill>
                <a:ea typeface="Arial Unicode MS"/>
                <a:cs typeface="Arial"/>
              </a:rPr>
              <a:t> </a:t>
            </a:r>
            <a:r>
              <a:rPr lang="nl-NL" dirty="0" err="1">
                <a:solidFill>
                  <a:schemeClr val="tx1"/>
                </a:solidFill>
                <a:ea typeface="Arial Unicode MS"/>
                <a:cs typeface="Arial"/>
              </a:rPr>
              <a:t>and</a:t>
            </a:r>
            <a:r>
              <a:rPr lang="nl-NL" dirty="0">
                <a:solidFill>
                  <a:schemeClr val="tx1"/>
                </a:solidFill>
                <a:ea typeface="Arial Unicode MS"/>
                <a:cs typeface="Arial"/>
              </a:rPr>
              <a:t> </a:t>
            </a:r>
            <a:r>
              <a:rPr lang="nl-NL" dirty="0" err="1">
                <a:solidFill>
                  <a:schemeClr val="tx1"/>
                </a:solidFill>
                <a:ea typeface="Arial Unicode MS"/>
                <a:cs typeface="Arial"/>
              </a:rPr>
              <a:t>after</a:t>
            </a:r>
            <a:r>
              <a:rPr lang="nl-NL" dirty="0">
                <a:solidFill>
                  <a:schemeClr val="tx1"/>
                </a:solidFill>
                <a:ea typeface="Arial Unicode MS"/>
                <a:cs typeface="Arial"/>
              </a:rPr>
              <a:t> RAO </a:t>
            </a:r>
            <a:r>
              <a:rPr lang="en-GB" dirty="0">
                <a:solidFill>
                  <a:schemeClr val="tx1"/>
                </a:solidFill>
                <a:ea typeface="Arial Unicode MS"/>
                <a:cs typeface="Arial"/>
              </a:rPr>
              <a:t>per TSO</a:t>
            </a:r>
            <a:endParaRPr lang="nl-NL" dirty="0">
              <a:solidFill>
                <a:schemeClr val="tx1"/>
              </a:solidFill>
              <a:ea typeface="Arial Unicode MS"/>
              <a:cs typeface="Arial"/>
            </a:endParaRPr>
          </a:p>
          <a:p>
            <a:pPr marL="279400" lvl="2" indent="0" fontAlgn="ctr">
              <a:buNone/>
            </a:pPr>
            <a:r>
              <a:rPr lang="en-GB" dirty="0">
                <a:solidFill>
                  <a:schemeClr val="tx1"/>
                </a:solidFill>
                <a:ea typeface="Arial Unicode MS"/>
                <a:cs typeface="Arial"/>
              </a:rPr>
              <a:t>18. Average sensitivity of RAs per TSO</a:t>
            </a:r>
          </a:p>
          <a:p>
            <a:endParaRPr lang="en-US" sz="200" dirty="0"/>
          </a:p>
          <a:p>
            <a:r>
              <a:rPr lang="en-US" dirty="0"/>
              <a:t>Market Impact Assessment </a:t>
            </a:r>
            <a:r>
              <a:rPr lang="en-US" sz="1200" dirty="0"/>
              <a:t>(FB Plain) </a:t>
            </a:r>
            <a:r>
              <a:rPr lang="en-GB" sz="1200" dirty="0">
                <a:solidFill>
                  <a:srgbClr val="3366FF"/>
                </a:solidFill>
              </a:rPr>
              <a:t>| </a:t>
            </a:r>
            <a:r>
              <a:rPr lang="en-GB" u="sng" dirty="0">
                <a:solidFill>
                  <a:schemeClr val="tx1"/>
                </a:solidFill>
                <a:hlinkClick r:id="rId7" action="ppaction://hlinksldjump"/>
              </a:rPr>
              <a:t>Slide 73 - 220</a:t>
            </a:r>
            <a:endParaRPr lang="hu-HU" u="sng" dirty="0">
              <a:solidFill>
                <a:schemeClr val="tx1"/>
              </a:solidFill>
            </a:endParaRPr>
          </a:p>
          <a:p>
            <a:pPr lvl="1" indent="0">
              <a:buClrTx/>
              <a:buNone/>
            </a:pPr>
            <a:r>
              <a:rPr lang="en-GB" dirty="0">
                <a:solidFill>
                  <a:schemeClr val="tx1"/>
                </a:solidFill>
              </a:rPr>
              <a:t>7. Most often </a:t>
            </a:r>
            <a:r>
              <a:rPr lang="en-GB" dirty="0" err="1">
                <a:solidFill>
                  <a:schemeClr val="tx1"/>
                </a:solidFill>
              </a:rPr>
              <a:t>presolved</a:t>
            </a:r>
            <a:r>
              <a:rPr lang="en-GB" dirty="0">
                <a:solidFill>
                  <a:schemeClr val="tx1"/>
                </a:solidFill>
              </a:rPr>
              <a:t> CNEs (top 20)</a:t>
            </a:r>
          </a:p>
          <a:p>
            <a:pPr lvl="1" indent="0">
              <a:buClrTx/>
              <a:buNone/>
            </a:pPr>
            <a:r>
              <a:rPr lang="en-GB" dirty="0">
                <a:solidFill>
                  <a:schemeClr val="tx1"/>
                </a:solidFill>
              </a:rPr>
              <a:t>8a. Most limiting CNEs (top 20)</a:t>
            </a:r>
          </a:p>
          <a:p>
            <a:pPr lvl="1" indent="0">
              <a:buClrTx/>
              <a:buNone/>
            </a:pPr>
            <a:r>
              <a:rPr lang="en-GB" dirty="0">
                <a:solidFill>
                  <a:schemeClr val="tx1"/>
                </a:solidFill>
              </a:rPr>
              <a:t>8b. Allocation Constraints</a:t>
            </a:r>
          </a:p>
          <a:p>
            <a:pPr lvl="1" indent="0">
              <a:buClrTx/>
              <a:buNone/>
            </a:pPr>
            <a:r>
              <a:rPr lang="en-GB" dirty="0">
                <a:solidFill>
                  <a:schemeClr val="tx1"/>
                </a:solidFill>
              </a:rPr>
              <a:t>9.   Clearing prices, price spread and price convergence</a:t>
            </a:r>
          </a:p>
          <a:p>
            <a:pPr lvl="1" indent="0">
              <a:buClrTx/>
              <a:buNone/>
            </a:pPr>
            <a:r>
              <a:rPr lang="en-GB" dirty="0">
                <a:solidFill>
                  <a:schemeClr val="tx1"/>
                </a:solidFill>
              </a:rPr>
              <a:t>10. CNECs with highest non-zero shadow price in each hour per day</a:t>
            </a:r>
          </a:p>
          <a:p>
            <a:pPr lvl="1" indent="0">
              <a:buClrTx/>
              <a:buNone/>
            </a:pPr>
            <a:r>
              <a:rPr lang="en-GB" dirty="0">
                <a:solidFill>
                  <a:schemeClr val="tx1"/>
                </a:solidFill>
              </a:rPr>
              <a:t>11. Core Social Welfare</a:t>
            </a:r>
          </a:p>
          <a:p>
            <a:pPr marL="279400" lvl="2" indent="0" fontAlgn="ctr">
              <a:buNone/>
            </a:pPr>
            <a:r>
              <a:rPr lang="en-GB" dirty="0">
                <a:solidFill>
                  <a:schemeClr val="tx1"/>
                </a:solidFill>
              </a:rPr>
              <a:t>12. Paradoxically Rejected Block orders (PRB)</a:t>
            </a:r>
            <a:endParaRPr lang="en-US" dirty="0">
              <a:solidFill>
                <a:schemeClr val="tx1"/>
              </a:solidFill>
            </a:endParaRPr>
          </a:p>
          <a:p>
            <a:pPr marL="0" lvl="1" indent="0">
              <a:buNone/>
            </a:pPr>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Tree>
    <p:extLst>
      <p:ext uri="{BB962C8B-B14F-4D97-AF65-F5344CB8AC3E}">
        <p14:creationId xmlns:p14="http://schemas.microsoft.com/office/powerpoint/2010/main" val="18344830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+2_24</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5982385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+2_25</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6819162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+2_26</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164523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+2_28</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546872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8083578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Duplikat von "KPI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9657818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Duplikat von "Duplikat von "KPI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3355035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Duplikat von "Duplikat von "Duplikat von "KPI 1 +2_29"""</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65051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ivotTable ,clusteredColumnChart ,card ,card ,card ,card ,card ,card.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5</a:t>
            </a:r>
          </a:p>
        </p:txBody>
      </p:sp>
      <p:sp>
        <p:nvSpPr>
          <p:cNvPr id="5" name="Title 4">
            <a:extLst>
              <a:ext uri="{FF2B5EF4-FFF2-40B4-BE49-F238E27FC236}">
                <a16:creationId xmlns:a16="http://schemas.microsoft.com/office/drawing/2014/main" id="{41F46C80-BF60-4208-9972-B876432F39A4}"/>
              </a:ext>
            </a:extLst>
          </p:cNvPr>
          <p:cNvSpPr txBox="1">
            <a:spLocks/>
          </p:cNvSpPr>
          <p:nvPr/>
        </p:nvSpPr>
        <p:spPr>
          <a:xfrm>
            <a:off x="505709" y="216585"/>
            <a:ext cx="7044142"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5: Share of MTUs with intervention per TSO</a:t>
            </a:r>
          </a:p>
        </p:txBody>
      </p:sp>
    </p:spTree>
    <p:extLst>
      <p:ext uri="{BB962C8B-B14F-4D97-AF65-F5344CB8AC3E}">
        <p14:creationId xmlns:p14="http://schemas.microsoft.com/office/powerpoint/2010/main" val="432457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hidden="1"/>
          <p:cNvSpPr>
            <a:spLocks noGrp="1"/>
          </p:cNvSpPr>
          <p:nvPr>
            <p:ph type="title"/>
          </p:nvPr>
        </p:nvSpPr>
        <p:spPr/>
        <p:txBody>
          <a:bodyPr/>
          <a:lstStyle/>
          <a:p>
            <a:r>
              <a:t>KPI6_0901</a:t>
            </a:r>
          </a:p>
        </p:txBody>
      </p:sp>
      <p:sp>
        <p:nvSpPr>
          <p:cNvPr id="5" name="Title 4">
            <a:extLst>
              <a:ext uri="{FF2B5EF4-FFF2-40B4-BE49-F238E27FC236}">
                <a16:creationId xmlns:a16="http://schemas.microsoft.com/office/drawing/2014/main" id="{6F2E8498-2293-49A5-9292-82A459B2404F}"/>
              </a:ext>
            </a:extLst>
          </p:cNvPr>
          <p:cNvSpPr txBox="1">
            <a:spLocks/>
          </p:cNvSpPr>
          <p:nvPr/>
        </p:nvSpPr>
        <p:spPr>
          <a:xfrm>
            <a:off x="344029" y="306388"/>
            <a:ext cx="8202845"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2" indent="0" algn="l" defTabSz="914400" rtl="0" eaLnBrk="1" fontAlgn="ctr"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KPI 6: </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Total IVA </a:t>
            </a:r>
            <a:r>
              <a:rPr kumimoji="0" lang="de-DE" sz="1600" b="1" i="0" u="none" strike="noStrike" kern="0" cap="none" spc="0" normalizeH="0" baseline="0" noProof="0" dirty="0" err="1">
                <a:ln>
                  <a:noFill/>
                </a:ln>
                <a:solidFill>
                  <a:srgbClr val="3366FF"/>
                </a:solidFill>
                <a:effectLst/>
                <a:uLnTx/>
                <a:uFillTx/>
                <a:latin typeface="Arial" panose="020B0604020202020204" pitchFamily="34" charset="0"/>
                <a:cs typeface="Arial" pitchFamily="34" charset="0"/>
              </a:rPr>
              <a:t>applied</a:t>
            </a:r>
            <a:r>
              <a:rPr kumimoji="0" lang="de-DE"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 per MTU </a:t>
            </a:r>
            <a:r>
              <a:rPr kumimoji="0" lang="en-GB" sz="1600" b="1" i="0" u="none" strike="noStrike" kern="0" cap="none" spc="0" normalizeH="0" baseline="0" noProof="0" dirty="0">
                <a:ln>
                  <a:noFill/>
                </a:ln>
                <a:solidFill>
                  <a:srgbClr val="3366FF"/>
                </a:solidFill>
                <a:effectLst/>
                <a:uLnTx/>
                <a:uFillTx/>
                <a:latin typeface="Arial" panose="020B0604020202020204" pitchFamily="34" charset="0"/>
                <a:cs typeface="Arial" pitchFamily="34" charset="0"/>
              </a:rPr>
              <a:t>for each CNE affected by TSO intervention</a:t>
            </a:r>
          </a:p>
          <a:p>
            <a:pPr marL="0" lvl="2" fontAlgn="ctr">
              <a:defRPr/>
            </a:pPr>
            <a:endParaRPr kumimoji="0" lang="en-US" sz="1200" b="1" i="0" u="none" strike="noStrike" kern="0" cap="none" spc="0" normalizeH="0" baseline="0" noProof="0" dirty="0">
              <a:ln>
                <a:noFill/>
              </a:ln>
              <a:solidFill>
                <a:srgbClr val="3366FF"/>
              </a:solidFill>
              <a:effectLst/>
              <a:uLnTx/>
              <a:uFillTx/>
            </a:endParaRPr>
          </a:p>
        </p:txBody>
      </p:sp>
      <p:sp>
        <p:nvSpPr>
          <p:cNvPr id="2" name="Textfeld 1"/>
          <p:cNvSpPr txBox="1"/>
          <p:nvPr/>
        </p:nvSpPr>
        <p:spPr>
          <a:xfrm>
            <a:off x="560439" y="1160206"/>
            <a:ext cx="4218038" cy="523220"/>
          </a:xfrm>
          <a:prstGeom prst="rect">
            <a:avLst/>
          </a:prstGeom>
          <a:noFill/>
        </p:spPr>
        <p:txBody>
          <a:bodyPr wrap="square" rtlCol="0">
            <a:spAutoFit/>
          </a:bodyPr>
          <a:lstStyle/>
          <a:p>
            <a:pPr algn="l"/>
            <a:r>
              <a:rPr lang="de-DE" sz="1400" dirty="0">
                <a:solidFill>
                  <a:schemeClr val="tx2"/>
                </a:solidFill>
                <a:latin typeface="Arial" panose="020B0604020202020204" pitchFamily="34" charset="0"/>
                <a:cs typeface="Arial" panose="020B0604020202020204" pitchFamily="34" charset="0"/>
              </a:rPr>
              <a:t>A </a:t>
            </a:r>
            <a:r>
              <a:rPr lang="de-DE" sz="1400" dirty="0" err="1">
                <a:solidFill>
                  <a:schemeClr val="tx2"/>
                </a:solidFill>
                <a:latin typeface="Arial" panose="020B0604020202020204" pitchFamily="34" charset="0"/>
                <a:cs typeface="Arial" panose="020B0604020202020204" pitchFamily="34" charset="0"/>
              </a:rPr>
              <a:t>list</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of</a:t>
            </a:r>
            <a:r>
              <a:rPr lang="de-DE" sz="1400" dirty="0">
                <a:solidFill>
                  <a:schemeClr val="tx2"/>
                </a:solidFill>
                <a:latin typeface="Arial" panose="020B0604020202020204" pitchFamily="34" charset="0"/>
                <a:cs typeface="Arial" panose="020B0604020202020204" pitchFamily="34" charset="0"/>
              </a:rPr>
              <a:t> CNECs </a:t>
            </a:r>
            <a:r>
              <a:rPr lang="de-DE" sz="1400" dirty="0" err="1">
                <a:solidFill>
                  <a:schemeClr val="tx2"/>
                </a:solidFill>
                <a:latin typeface="Arial" panose="020B0604020202020204" pitchFamily="34" charset="0"/>
                <a:cs typeface="Arial" panose="020B0604020202020204" pitchFamily="34" charset="0"/>
              </a:rPr>
              <a:t>with</a:t>
            </a:r>
            <a:r>
              <a:rPr lang="de-DE" sz="1400" dirty="0">
                <a:solidFill>
                  <a:schemeClr val="tx2"/>
                </a:solidFill>
                <a:latin typeface="Arial" panose="020B0604020202020204" pitchFamily="34" charset="0"/>
                <a:cs typeface="Arial" panose="020B0604020202020204" pitchFamily="34" charset="0"/>
              </a:rPr>
              <a:t> IVA </a:t>
            </a:r>
            <a:r>
              <a:rPr lang="de-DE" sz="1400" dirty="0" err="1">
                <a:solidFill>
                  <a:schemeClr val="tx2"/>
                </a:solidFill>
                <a:latin typeface="Arial" panose="020B0604020202020204" pitchFamily="34" charset="0"/>
                <a:cs typeface="Arial" panose="020B0604020202020204" pitchFamily="34" charset="0"/>
              </a:rPr>
              <a:t>applied</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is</a:t>
            </a:r>
            <a:r>
              <a:rPr lang="de-DE" sz="1400" dirty="0">
                <a:solidFill>
                  <a:schemeClr val="tx2"/>
                </a:solidFill>
                <a:latin typeface="Arial" panose="020B0604020202020204" pitchFamily="34" charset="0"/>
                <a:cs typeface="Arial" panose="020B0604020202020204" pitchFamily="34" charset="0"/>
              </a:rPr>
              <a:t> </a:t>
            </a:r>
            <a:r>
              <a:rPr lang="de-DE" sz="1400" dirty="0" err="1">
                <a:solidFill>
                  <a:schemeClr val="tx2"/>
                </a:solidFill>
                <a:latin typeface="Arial" panose="020B0604020202020204" pitchFamily="34" charset="0"/>
                <a:cs typeface="Arial" panose="020B0604020202020204" pitchFamily="34" charset="0"/>
              </a:rPr>
              <a:t>published</a:t>
            </a:r>
            <a:r>
              <a:rPr lang="de-DE" sz="1400" dirty="0">
                <a:solidFill>
                  <a:schemeClr val="tx2"/>
                </a:solidFill>
                <a:latin typeface="Arial" panose="020B0604020202020204" pitchFamily="34" charset="0"/>
                <a:cs typeface="Arial" panose="020B0604020202020204" pitchFamily="34" charset="0"/>
              </a:rPr>
              <a:t> on </a:t>
            </a:r>
            <a:r>
              <a:rPr lang="de-DE" sz="1400" dirty="0" err="1">
                <a:solidFill>
                  <a:schemeClr val="tx2"/>
                </a:solidFill>
                <a:latin typeface="Arial" panose="020B0604020202020204" pitchFamily="34" charset="0"/>
                <a:cs typeface="Arial" panose="020B0604020202020204" pitchFamily="34" charset="0"/>
              </a:rPr>
              <a:t>the</a:t>
            </a:r>
            <a:r>
              <a:rPr lang="de-DE" sz="1400" dirty="0">
                <a:solidFill>
                  <a:schemeClr val="tx2"/>
                </a:solidFill>
                <a:latin typeface="Arial" panose="020B0604020202020204" pitchFamily="34" charset="0"/>
                <a:cs typeface="Arial" panose="020B0604020202020204" pitchFamily="34" charset="0"/>
              </a:rPr>
              <a:t> </a:t>
            </a:r>
            <a:r>
              <a:rPr lang="de-DE" sz="1400" dirty="0">
                <a:solidFill>
                  <a:schemeClr val="tx2"/>
                </a:solidFill>
                <a:latin typeface="Arial" panose="020B0604020202020204" pitchFamily="34" charset="0"/>
                <a:cs typeface="Arial" panose="020B0604020202020204" pitchFamily="34" charset="0"/>
                <a:hlinkClick r:id="rId3"/>
              </a:rPr>
              <a:t>JAO </a:t>
            </a:r>
            <a:r>
              <a:rPr lang="de-DE" sz="1400" dirty="0" err="1">
                <a:solidFill>
                  <a:schemeClr val="tx2"/>
                </a:solidFill>
                <a:latin typeface="Arial" panose="020B0604020202020204" pitchFamily="34" charset="0"/>
                <a:cs typeface="Arial" panose="020B0604020202020204" pitchFamily="34" charset="0"/>
                <a:hlinkClick r:id="rId3"/>
              </a:rPr>
              <a:t>Publication</a:t>
            </a:r>
            <a:r>
              <a:rPr lang="de-DE" sz="1400" dirty="0">
                <a:solidFill>
                  <a:schemeClr val="tx2"/>
                </a:solidFill>
                <a:latin typeface="Arial" panose="020B0604020202020204" pitchFamily="34" charset="0"/>
                <a:cs typeface="Arial" panose="020B0604020202020204" pitchFamily="34" charset="0"/>
                <a:hlinkClick r:id="rId3"/>
              </a:rPr>
              <a:t> Tool</a:t>
            </a:r>
            <a:r>
              <a:rPr lang="de-DE" sz="1400" dirty="0">
                <a:solidFill>
                  <a:schemeClr val="tx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5103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15">
            <a:extLst>
              <a:ext uri="{FF2B5EF4-FFF2-40B4-BE49-F238E27FC236}">
                <a16:creationId xmlns:a16="http://schemas.microsoft.com/office/drawing/2014/main" id="{E358852D-FA22-564B-8FF1-4D41EAF68204}"/>
              </a:ext>
            </a:extLst>
          </p:cNvPr>
          <p:cNvSpPr txBox="1">
            <a:spLocks/>
          </p:cNvSpPr>
          <p:nvPr/>
        </p:nvSpPr>
        <p:spPr>
          <a:xfrm>
            <a:off x="527596" y="954034"/>
            <a:ext cx="9000000" cy="4320000"/>
          </a:xfrm>
          <a:prstGeom prst="rect">
            <a:avLst/>
          </a:prstGeom>
        </p:spPr>
        <p:txBody>
          <a:bodyPr vert="horz" lIns="91440" tIns="45720" rIns="91440" bIns="45720" rtlCol="0">
            <a:noAutofit/>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r>
              <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rPr>
              <a:t>Context</a:t>
            </a:r>
          </a:p>
          <a:p>
            <a:pPr marL="285750" marR="0" lvl="0" indent="-285750" algn="l" defTabSz="914400" rtl="0" eaLnBrk="1" fontAlgn="base" latinLnBrk="0" hangingPunct="1">
              <a:lnSpc>
                <a:spcPct val="100000"/>
              </a:lnSpc>
              <a:spcBef>
                <a:spcPts val="400"/>
              </a:spcBef>
              <a:spcAft>
                <a:spcPct val="0"/>
              </a:spcAft>
              <a:buClrTx/>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The progressive transition towards </a:t>
            </a:r>
            <a:r>
              <a:rPr kumimoji="0" lang="en-US" sz="1200" b="0" i="0" u="none" strike="noStrike" kern="0" cap="none" spc="0" normalizeH="0" baseline="0" noProof="0" dirty="0" err="1">
                <a:ln>
                  <a:noFill/>
                </a:ln>
                <a:solidFill>
                  <a:srgbClr val="000000"/>
                </a:solidFill>
                <a:effectLst/>
                <a:uLnTx/>
                <a:uFillTx/>
                <a:latin typeface="Arial"/>
                <a:ea typeface="Arial Unicode MS" panose="020B0604020202020204" pitchFamily="34" charset="-128"/>
                <a:cs typeface="Arial" panose="020B0604020202020204" pitchFamily="34" charset="0"/>
              </a:rPr>
              <a:t>ext</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//run started on the 16</a:t>
            </a:r>
            <a:r>
              <a:rPr kumimoji="0" lang="en-US" sz="1200" b="0" i="0" u="none" strike="noStrike" kern="0" cap="none" spc="0" normalizeH="0" baseline="30000" noProof="0" dirty="0">
                <a:ln>
                  <a:noFill/>
                </a:ln>
                <a:solidFill>
                  <a:srgbClr val="000000"/>
                </a:solidFill>
                <a:effectLst/>
                <a:uLnTx/>
                <a:uFillTx/>
                <a:latin typeface="Arial"/>
                <a:ea typeface="Arial Unicode MS" panose="020B0604020202020204" pitchFamily="34" charset="-128"/>
                <a:cs typeface="Arial" panose="020B0604020202020204" pitchFamily="34" charset="0"/>
              </a:rPr>
              <a:t>th</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 of November 2020 and since 14</a:t>
            </a:r>
            <a:r>
              <a:rPr kumimoji="0" lang="en-US" sz="1200" b="0" i="0" u="none" strike="noStrike" kern="0" cap="none" spc="0" normalizeH="0" baseline="30000" noProof="0" dirty="0">
                <a:ln>
                  <a:noFill/>
                </a:ln>
                <a:solidFill>
                  <a:srgbClr val="000000"/>
                </a:solidFill>
                <a:effectLst/>
                <a:uLnTx/>
                <a:uFillTx/>
                <a:latin typeface="Arial"/>
                <a:ea typeface="Arial Unicode MS" panose="020B0604020202020204" pitchFamily="34" charset="-128"/>
                <a:cs typeface="Arial" panose="020B0604020202020204" pitchFamily="34" charset="0"/>
              </a:rPr>
              <a:t>th</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 of April 2021 TSOs publish 7 out of 7 Business Days.</a:t>
            </a:r>
          </a:p>
          <a:p>
            <a:pPr marL="285750" marR="0" lvl="0" indent="-285750" algn="l" defTabSz="914400" rtl="0" eaLnBrk="1" fontAlgn="base" latinLnBrk="0" hangingPunct="1">
              <a:lnSpc>
                <a:spcPct val="100000"/>
              </a:lnSpc>
              <a:spcBef>
                <a:spcPts val="400"/>
              </a:spcBef>
              <a:spcAft>
                <a:spcPct val="0"/>
              </a:spcAft>
              <a:buClrTx/>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A Reading Guide with a description of the KPIs is available on </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hlinkClick r:id="rId3"/>
              </a:rPr>
              <a:t>JAO</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a:t>
            </a:r>
            <a:endParaRPr kumimoji="0" lang="en-US" sz="1200" b="0" i="0" u="none" strike="noStrike" kern="0" cap="none" spc="0" normalizeH="0" baseline="0" noProof="0" dirty="0">
              <a:ln>
                <a:noFill/>
              </a:ln>
              <a:solidFill>
                <a:srgbClr val="FF0000"/>
              </a:solidFill>
              <a:effectLst/>
              <a:uLnTx/>
              <a:uFillTx/>
              <a:latin typeface="Arial"/>
              <a:ea typeface="Arial Unicode MS" panose="020B0604020202020204" pitchFamily="34" charset="-128"/>
              <a:cs typeface="Arial" panose="020B0604020202020204" pitchFamily="34" charset="0"/>
            </a:endParaRPr>
          </a:p>
          <a:p>
            <a:pPr marL="285750" marR="0" lvl="0" indent="-285750" algn="l" defTabSz="914400" rtl="0" eaLnBrk="1" fontAlgn="base" latinLnBrk="0" hangingPunct="1">
              <a:lnSpc>
                <a:spcPct val="100000"/>
              </a:lnSpc>
              <a:spcBef>
                <a:spcPts val="400"/>
              </a:spcBef>
              <a:spcAft>
                <a:spcPct val="0"/>
              </a:spcAft>
              <a:buClrTx/>
              <a:buSzPct val="100000"/>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The KPI report contains the following </a:t>
            </a:r>
            <a:r>
              <a:rPr kumimoji="0" lang="en-US" sz="1200" b="1"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27</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 Business Days (highlighted in green)</a:t>
            </a:r>
          </a:p>
          <a:p>
            <a:pPr marL="285750" marR="0" lvl="0" indent="-285750" algn="l" defTabSz="914400" rtl="0" eaLnBrk="1" fontAlgn="base" latinLnBrk="0" hangingPunct="1">
              <a:lnSpc>
                <a:spcPct val="100000"/>
              </a:lnSpc>
              <a:spcBef>
                <a:spcPts val="400"/>
              </a:spcBef>
              <a:spcAft>
                <a:spcPct val="0"/>
              </a:spcAft>
              <a:buClrTx/>
              <a:buSzPct val="100000"/>
              <a:buFont typeface="Arial" panose="020B0604020202020204" pitchFamily="34" charset="0"/>
              <a:buChar char="•"/>
              <a:tabLst/>
              <a:defRPr/>
            </a:pPr>
            <a:r>
              <a:rPr kumimoji="0" lang="en-GB"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09.03, 12.03, 18.03, 31.03. BDs were excluded from the report due to no solution found in SF (highlighted in yellow)*</a:t>
            </a:r>
            <a:r>
              <a:rPr kumimoji="0" lang="en-US" sz="1200" b="0" i="0" u="none" strike="noStrike" kern="0" cap="none" spc="0" normalizeH="0" baseline="0" noProof="0" dirty="0">
                <a:ln>
                  <a:noFill/>
                </a:ln>
                <a:solidFill>
                  <a:srgbClr val="000000"/>
                </a:solidFill>
                <a:effectLst/>
                <a:uLnTx/>
                <a:uFillTx/>
                <a:latin typeface="Arial"/>
                <a:ea typeface="Arial Unicode MS" panose="020B0604020202020204" pitchFamily="34" charset="-128"/>
                <a:cs typeface="Arial" panose="020B0604020202020204" pitchFamily="34" charset="0"/>
              </a:rPr>
              <a:t> </a:t>
            </a: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400" b="0" i="0" u="none" strike="noStrike" kern="0" cap="none" spc="0" normalizeH="0" baseline="0" noProof="0" dirty="0">
              <a:ln>
                <a:noFill/>
              </a:ln>
              <a:solidFill>
                <a:srgbClr val="008000"/>
              </a:solidFill>
              <a:effectLst/>
              <a:uLnTx/>
              <a:uFillTx/>
              <a:latin typeface="Arial"/>
              <a:ea typeface="Arial Unicode MS" panose="020B0604020202020204" pitchFamily="34" charset="-128"/>
              <a:cs typeface="Arial" panose="020B0604020202020204" pitchFamily="34" charset="0"/>
            </a:endParaRPr>
          </a:p>
          <a:p>
            <a:pPr marL="0" marR="0" lvl="0" indent="0" algn="l" defTabSz="914400" rtl="0" eaLnBrk="1" fontAlgn="base" latinLnBrk="0" hangingPunct="1">
              <a:lnSpc>
                <a:spcPct val="100000"/>
              </a:lnSpc>
              <a:spcBef>
                <a:spcPts val="400"/>
              </a:spcBef>
              <a:spcAft>
                <a:spcPct val="0"/>
              </a:spcAft>
              <a:buClrTx/>
              <a:buSzPct val="100000"/>
              <a:buFont typeface="Arial" panose="020B0604020202020204" pitchFamily="34" charset="0"/>
              <a:buNone/>
              <a:tabLst/>
              <a:defRPr/>
            </a:pPr>
            <a:endParaRPr kumimoji="0" lang="en-US" sz="1800" b="0" i="0" u="none" strike="noStrike" kern="0" cap="none" spc="0" normalizeH="0" baseline="0" noProof="0" dirty="0">
              <a:ln>
                <a:noFill/>
              </a:ln>
              <a:solidFill>
                <a:srgbClr val="FF0000"/>
              </a:solidFill>
              <a:effectLst/>
              <a:uLnTx/>
              <a:uFillTx/>
              <a:latin typeface="Arial"/>
              <a:ea typeface="Arial Unicode MS" panose="020B0604020202020204" pitchFamily="34" charset="-128"/>
              <a:cs typeface="Arial" panose="020B0604020202020204" pitchFamily="34" charset="0"/>
            </a:endParaRPr>
          </a:p>
        </p:txBody>
      </p:sp>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Reporting period (Business days covered)</a:t>
            </a: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3448945694"/>
              </p:ext>
            </p:extLst>
          </p:nvPr>
        </p:nvGraphicFramePr>
        <p:xfrm>
          <a:off x="3802632" y="2742947"/>
          <a:ext cx="2114735" cy="2531087"/>
        </p:xfrm>
        <a:graphic>
          <a:graphicData uri="http://schemas.openxmlformats.org/drawingml/2006/table">
            <a:tbl>
              <a:tblPr/>
              <a:tblGrid>
                <a:gridCol w="302105">
                  <a:extLst>
                    <a:ext uri="{9D8B030D-6E8A-4147-A177-3AD203B41FA5}">
                      <a16:colId xmlns:a16="http://schemas.microsoft.com/office/drawing/2014/main" val="2535990544"/>
                    </a:ext>
                  </a:extLst>
                </a:gridCol>
                <a:gridCol w="302105">
                  <a:extLst>
                    <a:ext uri="{9D8B030D-6E8A-4147-A177-3AD203B41FA5}">
                      <a16:colId xmlns:a16="http://schemas.microsoft.com/office/drawing/2014/main" val="3552231590"/>
                    </a:ext>
                  </a:extLst>
                </a:gridCol>
                <a:gridCol w="302105">
                  <a:extLst>
                    <a:ext uri="{9D8B030D-6E8A-4147-A177-3AD203B41FA5}">
                      <a16:colId xmlns:a16="http://schemas.microsoft.com/office/drawing/2014/main" val="630360502"/>
                    </a:ext>
                  </a:extLst>
                </a:gridCol>
                <a:gridCol w="302105">
                  <a:extLst>
                    <a:ext uri="{9D8B030D-6E8A-4147-A177-3AD203B41FA5}">
                      <a16:colId xmlns:a16="http://schemas.microsoft.com/office/drawing/2014/main" val="2226498731"/>
                    </a:ext>
                  </a:extLst>
                </a:gridCol>
                <a:gridCol w="302105">
                  <a:extLst>
                    <a:ext uri="{9D8B030D-6E8A-4147-A177-3AD203B41FA5}">
                      <a16:colId xmlns:a16="http://schemas.microsoft.com/office/drawing/2014/main" val="1757919703"/>
                    </a:ext>
                  </a:extLst>
                </a:gridCol>
                <a:gridCol w="302105">
                  <a:extLst>
                    <a:ext uri="{9D8B030D-6E8A-4147-A177-3AD203B41FA5}">
                      <a16:colId xmlns:a16="http://schemas.microsoft.com/office/drawing/2014/main" val="751987435"/>
                    </a:ext>
                  </a:extLst>
                </a:gridCol>
                <a:gridCol w="302105">
                  <a:extLst>
                    <a:ext uri="{9D8B030D-6E8A-4147-A177-3AD203B41FA5}">
                      <a16:colId xmlns:a16="http://schemas.microsoft.com/office/drawing/2014/main" val="1805437508"/>
                    </a:ext>
                  </a:extLst>
                </a:gridCol>
              </a:tblGrid>
              <a:tr h="361584">
                <a:tc gridSpan="7">
                  <a:txBody>
                    <a:bodyPr/>
                    <a:lstStyle/>
                    <a:p>
                      <a:pPr algn="ctr" fontAlgn="ctr"/>
                      <a:r>
                        <a:rPr lang="nl-NL" sz="1100" b="0" i="0" u="none" strike="noStrike" dirty="0">
                          <a:solidFill>
                            <a:srgbClr val="000000"/>
                          </a:solidFill>
                          <a:effectLst/>
                          <a:latin typeface="Calibri" panose="020F0502020204030204" pitchFamily="34" charset="0"/>
                        </a:rPr>
                        <a:t>Mar ‘22</a:t>
                      </a:r>
                    </a:p>
                  </a:txBody>
                  <a:tcPr marL="0" marR="0" marT="0" marB="0" anchor="ctr">
                    <a:lnL>
                      <a:noFill/>
                    </a:lnL>
                    <a:lnR>
                      <a:noFill/>
                    </a:lnR>
                    <a:lnT>
                      <a:noFill/>
                    </a:lnT>
                    <a:lnB>
                      <a:noFill/>
                    </a:lnB>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tc hMerge="1">
                  <a:txBody>
                    <a:bodyPr/>
                    <a:lstStyle/>
                    <a:p>
                      <a:endParaRPr lang="nl-NL"/>
                    </a:p>
                  </a:txBody>
                  <a:tcPr/>
                </a:tc>
                <a:extLst>
                  <a:ext uri="{0D108BD9-81ED-4DB2-BD59-A6C34878D82A}">
                    <a16:rowId xmlns:a16="http://schemas.microsoft.com/office/drawing/2014/main" val="4215409214"/>
                  </a:ext>
                </a:extLst>
              </a:tr>
              <a:tr h="309929">
                <a:tc>
                  <a:txBody>
                    <a:bodyPr/>
                    <a:lstStyle/>
                    <a:p>
                      <a:pPr algn="ctr" fontAlgn="ctr"/>
                      <a:r>
                        <a:rPr lang="sl-SI" sz="1100" b="1" i="0" u="none" strike="noStrike" dirty="0">
                          <a:solidFill>
                            <a:srgbClr val="808080"/>
                          </a:solidFill>
                          <a:effectLst/>
                          <a:latin typeface="Calibri" panose="020F0502020204030204" pitchFamily="34" charset="0"/>
                        </a:rPr>
                        <a:t>S</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sl-SI" sz="1100" b="1" i="0" u="none" strike="noStrike" dirty="0">
                          <a:solidFill>
                            <a:srgbClr val="808080"/>
                          </a:solidFill>
                          <a:effectLst/>
                          <a:latin typeface="Calibri" panose="020F0502020204030204" pitchFamily="34" charset="0"/>
                        </a:rPr>
                        <a:t>M</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sl-SI" sz="1100" b="1" i="0" u="none" strike="noStrike" dirty="0">
                          <a:solidFill>
                            <a:srgbClr val="808080"/>
                          </a:solidFill>
                          <a:effectLst/>
                          <a:latin typeface="Calibri" panose="020F0502020204030204" pitchFamily="34" charset="0"/>
                        </a:rPr>
                        <a:t>T</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sl-SI" sz="1100" b="1" i="0" u="none" strike="noStrike" dirty="0">
                          <a:solidFill>
                            <a:srgbClr val="808080"/>
                          </a:solidFill>
                          <a:effectLst/>
                          <a:latin typeface="Calibri" panose="020F0502020204030204" pitchFamily="34" charset="0"/>
                        </a:rPr>
                        <a:t>W</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sl-SI" sz="1100" b="1" i="0" u="none" strike="noStrike" dirty="0">
                          <a:solidFill>
                            <a:srgbClr val="808080"/>
                          </a:solidFill>
                          <a:effectLst/>
                          <a:latin typeface="Calibri" panose="020F0502020204030204" pitchFamily="34" charset="0"/>
                        </a:rPr>
                        <a:t>T</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sl-SI" sz="1100" b="1" i="0" u="none" strike="noStrike" dirty="0">
                          <a:solidFill>
                            <a:srgbClr val="808080"/>
                          </a:solidFill>
                          <a:effectLst/>
                          <a:latin typeface="Calibri" panose="020F0502020204030204" pitchFamily="34" charset="0"/>
                        </a:rPr>
                        <a:t>F</a:t>
                      </a:r>
                      <a:endParaRPr lang="nl-NL" sz="1100" b="1" i="0" u="none" strike="noStrike" dirty="0">
                        <a:solidFill>
                          <a:srgbClr val="808080"/>
                        </a:solidFill>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r>
                        <a:rPr lang="nl-NL" sz="1100" b="1" i="0" u="none" strike="noStrike">
                          <a:solidFill>
                            <a:srgbClr val="808080"/>
                          </a:solidFill>
                          <a:effectLst/>
                          <a:latin typeface="Calibri" panose="020F0502020204030204" pitchFamily="34" charset="0"/>
                        </a:rPr>
                        <a:t>S</a:t>
                      </a:r>
                    </a:p>
                  </a:txBody>
                  <a:tcPr marL="0" marR="0" marT="0" marB="0" anchor="ctr">
                    <a:lnL>
                      <a:noFill/>
                    </a:lnL>
                    <a:lnR>
                      <a:noFill/>
                    </a:lnR>
                    <a:lnT>
                      <a:noFill/>
                    </a:lnT>
                    <a:lnB>
                      <a:noFill/>
                    </a:lnB>
                  </a:tcPr>
                </a:tc>
                <a:extLst>
                  <a:ext uri="{0D108BD9-81ED-4DB2-BD59-A6C34878D82A}">
                    <a16:rowId xmlns:a16="http://schemas.microsoft.com/office/drawing/2014/main" val="2926620553"/>
                  </a:ext>
                </a:extLst>
              </a:tr>
              <a:tr h="309929">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5</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3890372053"/>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8</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9</a:t>
                      </a:r>
                    </a:p>
                  </a:txBody>
                  <a:tcPr marL="0" marR="0" marT="0" marB="0" anchor="ctr">
                    <a:lnL>
                      <a:noFill/>
                    </a:lnL>
                    <a:lnR>
                      <a:noFill/>
                    </a:lnR>
                    <a:lnT>
                      <a:noFill/>
                    </a:lnT>
                    <a:lnB>
                      <a:noFill/>
                    </a:lnB>
                    <a:solidFill>
                      <a:srgbClr val="FFFF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12</a:t>
                      </a:r>
                    </a:p>
                  </a:txBody>
                  <a:tcPr marL="0" marR="0" marT="0" marB="0" anchor="ctr">
                    <a:lnL>
                      <a:noFill/>
                    </a:lnL>
                    <a:lnR>
                      <a:noFill/>
                    </a:lnR>
                    <a:lnT>
                      <a:noFill/>
                    </a:lnT>
                    <a:lnB>
                      <a:noFill/>
                    </a:lnB>
                    <a:solidFill>
                      <a:srgbClr val="FFFF00"/>
                    </a:solidFill>
                  </a:tcPr>
                </a:tc>
                <a:extLst>
                  <a:ext uri="{0D108BD9-81ED-4DB2-BD59-A6C34878D82A}">
                    <a16:rowId xmlns:a16="http://schemas.microsoft.com/office/drawing/2014/main" val="316266536"/>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16</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17</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18</a:t>
                      </a:r>
                    </a:p>
                  </a:txBody>
                  <a:tcPr marL="0" marR="0" marT="0" marB="0" anchor="ctr">
                    <a:lnL>
                      <a:noFill/>
                    </a:lnL>
                    <a:lnR>
                      <a:noFill/>
                    </a:lnR>
                    <a:lnT>
                      <a:noFill/>
                    </a:lnT>
                    <a:lnB>
                      <a:noFill/>
                    </a:lnB>
                    <a:solidFill>
                      <a:srgbClr val="FFFF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19</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51416550"/>
                  </a:ext>
                </a:extLst>
              </a:tr>
              <a:tr h="309929">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20</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21</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22</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23</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24</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25</a:t>
                      </a:r>
                    </a:p>
                  </a:txBody>
                  <a:tcPr marL="0" marR="0" marT="0" marB="0" anchor="ctr">
                    <a:lnL>
                      <a:noFill/>
                    </a:lnL>
                    <a:lnR>
                      <a:noFill/>
                    </a:lnR>
                    <a:lnT>
                      <a:noFill/>
                    </a:lnT>
                    <a:lnB>
                      <a:noFill/>
                    </a:lnB>
                    <a:solidFill>
                      <a:srgbClr val="008000"/>
                    </a:solidFill>
                  </a:tcPr>
                </a:tc>
                <a:tc>
                  <a:txBody>
                    <a:bodyPr/>
                    <a:lstStyle/>
                    <a:p>
                      <a:pPr marL="0" algn="ctr" defTabSz="440284" rtl="0" eaLnBrk="1" fontAlgn="ctr" latinLnBrk="0" hangingPunct="1"/>
                      <a:r>
                        <a:rPr lang="nl-NL" sz="1100" b="0" i="0" u="none" strike="noStrike" kern="1200" dirty="0">
                          <a:solidFill>
                            <a:schemeClr val="tx1"/>
                          </a:solidFill>
                          <a:effectLst/>
                          <a:latin typeface="Calibri" panose="020F0502020204030204" pitchFamily="34" charset="0"/>
                          <a:ea typeface="+mn-ea"/>
                          <a:cs typeface="+mn-cs"/>
                        </a:rPr>
                        <a:t>26</a:t>
                      </a:r>
                    </a:p>
                  </a:txBody>
                  <a:tcPr marL="0" marR="0" marT="0" marB="0" anchor="ctr">
                    <a:lnL>
                      <a:noFill/>
                    </a:lnL>
                    <a:lnR>
                      <a:noFill/>
                    </a:lnR>
                    <a:lnT>
                      <a:noFill/>
                    </a:lnT>
                    <a:lnB>
                      <a:noFill/>
                    </a:lnB>
                    <a:solidFill>
                      <a:srgbClr val="008000"/>
                    </a:solidFill>
                  </a:tcPr>
                </a:tc>
                <a:extLst>
                  <a:ext uri="{0D108BD9-81ED-4DB2-BD59-A6C34878D82A}">
                    <a16:rowId xmlns:a16="http://schemas.microsoft.com/office/drawing/2014/main" val="2061687265"/>
                  </a:ext>
                </a:extLst>
              </a:tr>
              <a:tr h="309929">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27</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28</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29</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30</a:t>
                      </a:r>
                    </a:p>
                  </a:txBody>
                  <a:tcPr marL="0" marR="0" marT="0" marB="0" anchor="ctr">
                    <a:lnL>
                      <a:noFill/>
                    </a:lnL>
                    <a:lnR>
                      <a:noFill/>
                    </a:lnR>
                    <a:lnT>
                      <a:noFill/>
                    </a:lnT>
                    <a:lnB>
                      <a:noFill/>
                    </a:lnB>
                    <a:solidFill>
                      <a:srgbClr val="008000"/>
                    </a:solidFill>
                  </a:tcPr>
                </a:tc>
                <a:tc>
                  <a:txBody>
                    <a:bodyPr/>
                    <a:lstStyle/>
                    <a:p>
                      <a:pPr algn="ctr" fontAlgn="ctr"/>
                      <a:r>
                        <a:rPr lang="nl-NL" sz="1100" b="0" i="0" u="none" strike="noStrike" kern="1200" dirty="0">
                          <a:solidFill>
                            <a:schemeClr val="tx1"/>
                          </a:solidFill>
                          <a:effectLst/>
                          <a:latin typeface="Calibri" panose="020F0502020204030204" pitchFamily="34" charset="0"/>
                          <a:ea typeface="+mn-ea"/>
                          <a:cs typeface="+mn-cs"/>
                        </a:rPr>
                        <a:t>31</a:t>
                      </a:r>
                    </a:p>
                  </a:txBody>
                  <a:tcPr marL="0" marR="0" marT="0" marB="0" anchor="ctr">
                    <a:lnL>
                      <a:noFill/>
                    </a:lnL>
                    <a:lnR>
                      <a:noFill/>
                    </a:lnR>
                    <a:lnT>
                      <a:noFill/>
                    </a:lnT>
                    <a:lnB>
                      <a:noFill/>
                    </a:lnB>
                    <a:solidFill>
                      <a:srgbClr val="FFFF00"/>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kern="1200" dirty="0">
                        <a:solidFill>
                          <a:schemeClr val="tx1"/>
                        </a:solidFill>
                        <a:effectLst/>
                        <a:latin typeface="Calibri" panose="020F0502020204030204" pitchFamily="34" charset="0"/>
                        <a:ea typeface="+mn-ea"/>
                        <a:cs typeface="+mn-cs"/>
                      </a:endParaRPr>
                    </a:p>
                  </a:txBody>
                  <a:tcPr marL="0" marR="0" marT="0" marB="0" anchor="ctr">
                    <a:lnL>
                      <a:noFill/>
                    </a:lnL>
                    <a:lnR>
                      <a:noFill/>
                    </a:lnR>
                    <a:lnT>
                      <a:noFill/>
                    </a:lnT>
                    <a:lnB>
                      <a:noFill/>
                    </a:lnB>
                    <a:solidFill>
                      <a:schemeClr val="bg1"/>
                    </a:solidFill>
                  </a:tcPr>
                </a:tc>
                <a:extLst>
                  <a:ext uri="{0D108BD9-81ED-4DB2-BD59-A6C34878D82A}">
                    <a16:rowId xmlns:a16="http://schemas.microsoft.com/office/drawing/2014/main" val="1437683798"/>
                  </a:ext>
                </a:extLst>
              </a:tr>
              <a:tr h="309929">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solidFill>
                      <a:schemeClr val="bg1"/>
                    </a:solidFill>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tc>
                  <a:txBody>
                    <a:bodyPr/>
                    <a:lstStyle/>
                    <a:p>
                      <a:pPr algn="ctr" fontAlgn="ctr"/>
                      <a:endParaRPr lang="nl-NL" sz="1100" b="0" i="0" u="none" strike="noStrike" dirty="0">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694105225"/>
                  </a:ext>
                </a:extLst>
              </a:tr>
            </a:tbl>
          </a:graphicData>
        </a:graphic>
      </p:graphicFrame>
      <p:sp>
        <p:nvSpPr>
          <p:cNvPr id="8" name="TextBox 7">
            <a:extLst>
              <a:ext uri="{FF2B5EF4-FFF2-40B4-BE49-F238E27FC236}">
                <a16:creationId xmlns:a16="http://schemas.microsoft.com/office/drawing/2014/main" id="{C0336535-5950-4BF9-CB65-E058703AC5E9}"/>
              </a:ext>
            </a:extLst>
          </p:cNvPr>
          <p:cNvSpPr txBox="1"/>
          <p:nvPr/>
        </p:nvSpPr>
        <p:spPr>
          <a:xfrm>
            <a:off x="332538" y="5380687"/>
            <a:ext cx="9283410"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pple-system"/>
                <a:ea typeface="ＭＳ Ｐゴシック" charset="0"/>
              </a:rPr>
              <a:t>* These BDs were excluded from the report as these days were simulated in the Euphemia Test environment instead of the Simulation Facility as in the latter (technical) issues were faced when processing these days. We are unable to include in the KPI reports the BDs calculated from Euphemia Test environment as an automatized process is used for the </a:t>
            </a:r>
            <a:r>
              <a:rPr kumimoji="0" lang="en-GB" sz="1200" b="0" i="0" u="none" strike="noStrike" kern="1200" cap="none" spc="0" normalizeH="0" baseline="0" noProof="0" dirty="0" err="1">
                <a:ln>
                  <a:noFill/>
                </a:ln>
                <a:solidFill>
                  <a:srgbClr val="000000"/>
                </a:solidFill>
                <a:effectLst/>
                <a:uLnTx/>
                <a:uFillTx/>
                <a:latin typeface="-apple-system"/>
                <a:ea typeface="ＭＳ Ｐゴシック" charset="0"/>
              </a:rPr>
              <a:t>ext</a:t>
            </a:r>
            <a:r>
              <a:rPr kumimoji="0" lang="en-GB" sz="1200" b="0" i="0" u="none" strike="noStrike" kern="1200" cap="none" spc="0" normalizeH="0" baseline="0" noProof="0" dirty="0">
                <a:ln>
                  <a:noFill/>
                </a:ln>
                <a:solidFill>
                  <a:srgbClr val="000000"/>
                </a:solidFill>
                <a:effectLst/>
                <a:uLnTx/>
                <a:uFillTx/>
                <a:latin typeface="-apple-system"/>
                <a:ea typeface="ＭＳ Ｐゴシック" charset="0"/>
              </a:rPr>
              <a:t>//run and the outputs of the Euphemia Test environment are not completely the same.</a:t>
            </a:r>
            <a:endParaRPr kumimoji="0" lang="nb-NO" sz="1200" b="0" i="0" u="none" strike="noStrike" kern="1200" cap="none" spc="0" normalizeH="0" baseline="0" noProof="0" dirty="0">
              <a:ln>
                <a:noFill/>
              </a:ln>
              <a:solidFill>
                <a:srgbClr val="000000"/>
              </a:solidFill>
              <a:effectLst/>
              <a:uLnTx/>
              <a:uFillTx/>
              <a:latin typeface="Arial Unicode MS" charset="0"/>
              <a:ea typeface="ＭＳ Ｐゴシック" charset="0"/>
            </a:endParaRPr>
          </a:p>
        </p:txBody>
      </p:sp>
    </p:spTree>
    <p:extLst>
      <p:ext uri="{BB962C8B-B14F-4D97-AF65-F5344CB8AC3E}">
        <p14:creationId xmlns:p14="http://schemas.microsoft.com/office/powerpoint/2010/main" val="922144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AT ,B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AT + BE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5283794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Z ,D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CZ+DE</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5805598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FR ,HR.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FR + HR</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30741569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HU ,NL.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HU + NL</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19945658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PL ,RO.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PL + RO</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2137406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clusteredColumnChart ,SI.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SI + SK</a:t>
            </a:r>
          </a:p>
        </p:txBody>
      </p:sp>
      <p:sp>
        <p:nvSpPr>
          <p:cNvPr id="5" name="Title 4">
            <a:extLst>
              <a:ext uri="{FF2B5EF4-FFF2-40B4-BE49-F238E27FC236}">
                <a16:creationId xmlns:a16="http://schemas.microsoft.com/office/drawing/2014/main" id="{E14C2856-3610-4AD3-BCB6-B1ECAE797BB9}"/>
              </a:ext>
            </a:extLst>
          </p:cNvPr>
          <p:cNvSpPr txBox="1">
            <a:spLocks/>
          </p:cNvSpPr>
          <p:nvPr/>
        </p:nvSpPr>
        <p:spPr>
          <a:xfrm>
            <a:off x="85975" y="96872"/>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13: </a:t>
            </a:r>
            <a:r>
              <a:rPr lang="en-US" sz="1600" kern="0" dirty="0">
                <a:latin typeface="Arial"/>
              </a:rPr>
              <a:t>Min &amp; max net positions per BZ hub</a:t>
            </a:r>
            <a:endPar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6944319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a: Highest virtual margins at market balance for CORE TSOs</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6" name="Obraz 5">
            <a:extLst>
              <a:ext uri="{FF2B5EF4-FFF2-40B4-BE49-F238E27FC236}">
                <a16:creationId xmlns:a16="http://schemas.microsoft.com/office/drawing/2014/main" id="{B7EE92A4-C53E-4CC6-B815-31A7BABF696C}"/>
              </a:ext>
            </a:extLst>
          </p:cNvPr>
          <p:cNvPicPr>
            <a:picLocks noChangeAspect="1"/>
          </p:cNvPicPr>
          <p:nvPr/>
        </p:nvPicPr>
        <p:blipFill>
          <a:blip r:embed="rId3"/>
          <a:srcRect/>
          <a:stretch/>
        </p:blipFill>
        <p:spPr>
          <a:xfrm>
            <a:off x="2" y="1942061"/>
            <a:ext cx="4758192" cy="2973870"/>
          </a:xfrm>
          <a:prstGeom prst="rect">
            <a:avLst/>
          </a:prstGeom>
        </p:spPr>
      </p:pic>
      <p:pic>
        <p:nvPicPr>
          <p:cNvPr id="16" name="Obraz 15">
            <a:extLst>
              <a:ext uri="{FF2B5EF4-FFF2-40B4-BE49-F238E27FC236}">
                <a16:creationId xmlns:a16="http://schemas.microsoft.com/office/drawing/2014/main" id="{9A1C449C-52B6-4070-B43E-3BCE5AC9C965}"/>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135178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7" y="98380"/>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AT: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615596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438196" y="80628"/>
            <a:ext cx="8640000" cy="363850"/>
          </a:xfrm>
        </p:spPr>
        <p:txBody>
          <a:bodyPr/>
          <a:lstStyle/>
          <a:p>
            <a:pPr>
              <a:spcBef>
                <a:spcPct val="0"/>
              </a:spcBef>
              <a:defRPr/>
            </a:pPr>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BE: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5389614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CZ: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7387C6A0-EAE6-42B4-9D5D-50B5D603DEB5}"/>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80DB5809-6CF2-453D-B4DC-ECCE3ADF0F7B}"/>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677280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39999" y="970893"/>
            <a:ext cx="9000000" cy="4320000"/>
          </a:xfrm>
        </p:spPr>
        <p:txBody>
          <a:bodyPr vert="horz" lIns="91440" tIns="45720" rIns="91440" bIns="45720" rtlCol="0" anchor="t">
            <a:noAutofit/>
          </a:bodyPr>
          <a:lstStyle/>
          <a:p>
            <a:r>
              <a:rPr lang="en-US" dirty="0"/>
              <a:t>Core project parties maintain an overview on the JAO website with the assumptions and limitations for specific Business days during the parallel run – see JAO website (</a:t>
            </a:r>
            <a:r>
              <a:rPr lang="en-US" dirty="0">
                <a:hlinkClick r:id="rId3"/>
              </a:rPr>
              <a:t>LINK</a:t>
            </a:r>
            <a:r>
              <a:rPr lang="en-US"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lvl="1" indent="0" fontAlgn="ctr">
              <a:buNone/>
              <a:defRPr/>
            </a:pPr>
            <a:endParaRPr lang="en-US" sz="1100" dirty="0">
              <a:solidFill>
                <a:srgbClr val="404040"/>
              </a:solidFill>
            </a:endParaRPr>
          </a:p>
          <a:p>
            <a:pPr marL="0" lvl="1" indent="0" fontAlgn="ctr">
              <a:buNone/>
              <a:defRPr/>
            </a:pPr>
            <a:endParaRPr lang="en-US" sz="1100" dirty="0">
              <a:solidFill>
                <a:srgbClr val="404040"/>
              </a:solidFill>
            </a:endParaRPr>
          </a:p>
          <a:p>
            <a:pPr lvl="0">
              <a:buClr>
                <a:srgbClr val="FFFFFF"/>
              </a:buClr>
              <a:buSzPct val="120000"/>
              <a:defRPr/>
            </a:pPr>
            <a:endParaRPr lang="en-US" kern="1200" dirty="0">
              <a:solidFill>
                <a:srgbClr val="3366FF"/>
              </a:solidFill>
            </a:endParaRPr>
          </a:p>
          <a:p>
            <a:pPr lvl="0">
              <a:buClr>
                <a:srgbClr val="FFFFFF"/>
              </a:buClr>
              <a:buSzPct val="120000"/>
              <a:defRPr/>
            </a:pPr>
            <a:endParaRPr lang="en-US" dirty="0"/>
          </a:p>
          <a:p>
            <a:pPr>
              <a:buClr>
                <a:srgbClr val="FFFFFF"/>
              </a:buClr>
              <a:buSzPct val="120000"/>
              <a:defRPr/>
            </a:pPr>
            <a:endParaRPr lang="en-US" kern="1200" dirty="0">
              <a:solidFill>
                <a:srgbClr val="3366FF"/>
              </a:solidFill>
              <a:latin typeface="Arial"/>
            </a:endParaRPr>
          </a:p>
          <a:p>
            <a:pPr>
              <a:buClr>
                <a:srgbClr val="FFFFFF"/>
              </a:buClr>
              <a:buSzPct val="120000"/>
              <a:defRPr/>
            </a:pPr>
            <a:endParaRPr lang="de-DE" sz="1100" dirty="0">
              <a:solidFill>
                <a:srgbClr val="333333"/>
              </a:solidFill>
              <a:latin typeface="Open Sans"/>
              <a:ea typeface="Arial Unicode MS"/>
              <a:cs typeface="Arial"/>
            </a:endParaRPr>
          </a:p>
          <a:p>
            <a:pPr>
              <a:buClr>
                <a:srgbClr val="FFFFFF"/>
              </a:buClr>
              <a:buSzPct val="120000"/>
              <a:defRPr/>
            </a:pPr>
            <a:r>
              <a:rPr lang="de-DE" sz="1100" dirty="0">
                <a:solidFill>
                  <a:srgbClr val="333333"/>
                </a:solidFill>
                <a:latin typeface="Open Sans"/>
                <a:ea typeface="Arial Unicode MS"/>
                <a:cs typeface="Arial"/>
              </a:rPr>
              <a:t>Note:</a:t>
            </a:r>
            <a:r>
              <a:rPr lang="en-GB" sz="1100" dirty="0">
                <a:solidFill>
                  <a:schemeClr val="tx1">
                    <a:lumMod val="75000"/>
                    <a:lumOff val="25000"/>
                  </a:schemeClr>
                </a:solidFill>
              </a:rPr>
              <a:t>Unknown issues can be present and can be discovered in the future as analysis continues. This might lead to the ex-post conclusion that results for certain BDs are invalid. </a:t>
            </a:r>
            <a:r>
              <a:rPr lang="de-DE" sz="900" kern="1200" dirty="0">
                <a:solidFill>
                  <a:srgbClr val="000000"/>
                </a:solidFill>
                <a:latin typeface="Arial"/>
                <a:ea typeface="+mn-ea"/>
                <a:cs typeface="Arial"/>
              </a:rPr>
              <a:t>German TSO </a:t>
            </a:r>
            <a:r>
              <a:rPr lang="de-DE" sz="900" kern="1200" dirty="0" err="1">
                <a:solidFill>
                  <a:srgbClr val="000000"/>
                </a:solidFill>
                <a:latin typeface="Arial"/>
                <a:ea typeface="+mn-ea"/>
                <a:cs typeface="Arial"/>
              </a:rPr>
              <a:t>names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uses</a:t>
            </a:r>
            <a:r>
              <a:rPr lang="de-DE" sz="900" kern="1200" dirty="0">
                <a:solidFill>
                  <a:srgbClr val="000000"/>
                </a:solidFill>
                <a:latin typeface="Arial"/>
                <a:ea typeface="+mn-ea"/>
                <a:cs typeface="Arial"/>
              </a:rPr>
              <a:t> </a:t>
            </a:r>
            <a:r>
              <a:rPr lang="de-DE" sz="900" kern="1200" dirty="0" err="1">
                <a:solidFill>
                  <a:srgbClr val="000000"/>
                </a:solidFill>
                <a:latin typeface="Arial"/>
                <a:ea typeface="+mn-ea"/>
                <a:cs typeface="Arial"/>
              </a:rPr>
              <a:t>abbreviations</a:t>
            </a:r>
            <a:r>
              <a:rPr lang="de-DE" sz="900" kern="1200" dirty="0">
                <a:solidFill>
                  <a:srgbClr val="000000"/>
                </a:solidFill>
                <a:latin typeface="Arial"/>
                <a:ea typeface="+mn-ea"/>
                <a:cs typeface="Arial"/>
              </a:rPr>
              <a:t>: D2: Tennet GmbH, D4: TransnetBW, D7: Amprion, D8: 50Hertz</a:t>
            </a:r>
            <a:endParaRPr lang="en-US" sz="900" kern="1200" dirty="0">
              <a:solidFill>
                <a:srgbClr val="000000"/>
              </a:solidFill>
              <a:latin typeface="Arial"/>
              <a:ea typeface="+mn-ea"/>
              <a:cs typeface="Arial"/>
            </a:endParaRPr>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282402"/>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graphicFrame>
        <p:nvGraphicFramePr>
          <p:cNvPr id="4" name="Tabelle 3"/>
          <p:cNvGraphicFramePr>
            <a:graphicFrameLocks noGrp="1"/>
          </p:cNvGraphicFramePr>
          <p:nvPr>
            <p:extLst>
              <p:ext uri="{D42A27DB-BD31-4B8C-83A1-F6EECF244321}">
                <p14:modId xmlns:p14="http://schemas.microsoft.com/office/powerpoint/2010/main" val="1549573492"/>
              </p:ext>
            </p:extLst>
          </p:nvPr>
        </p:nvGraphicFramePr>
        <p:xfrm>
          <a:off x="641836" y="1551448"/>
          <a:ext cx="8436328" cy="4268828"/>
        </p:xfrm>
        <a:graphic>
          <a:graphicData uri="http://schemas.openxmlformats.org/drawingml/2006/table">
            <a:tbl>
              <a:tblPr/>
              <a:tblGrid>
                <a:gridCol w="6472966">
                  <a:extLst>
                    <a:ext uri="{9D8B030D-6E8A-4147-A177-3AD203B41FA5}">
                      <a16:colId xmlns:a16="http://schemas.microsoft.com/office/drawing/2014/main" val="2921999368"/>
                    </a:ext>
                  </a:extLst>
                </a:gridCol>
                <a:gridCol w="981681">
                  <a:extLst>
                    <a:ext uri="{9D8B030D-6E8A-4147-A177-3AD203B41FA5}">
                      <a16:colId xmlns:a16="http://schemas.microsoft.com/office/drawing/2014/main" val="123189462"/>
                    </a:ext>
                  </a:extLst>
                </a:gridCol>
                <a:gridCol w="981681">
                  <a:extLst>
                    <a:ext uri="{9D8B030D-6E8A-4147-A177-3AD203B41FA5}">
                      <a16:colId xmlns:a16="http://schemas.microsoft.com/office/drawing/2014/main" val="284481844"/>
                    </a:ext>
                  </a:extLst>
                </a:gridCol>
              </a:tblGrid>
              <a:tr h="85831">
                <a:tc>
                  <a:txBody>
                    <a:bodyPr/>
                    <a:lstStyle/>
                    <a:p>
                      <a:pPr algn="ctr" fontAlgn="ctr"/>
                      <a:r>
                        <a:rPr lang="de-DE" sz="1000" b="1" i="0" u="none" strike="noStrike">
                          <a:solidFill>
                            <a:srgbClr val="FFFFFF"/>
                          </a:solidFill>
                          <a:effectLst/>
                          <a:latin typeface="Arial" panose="020B0604020202020204" pitchFamily="34" charset="0"/>
                        </a:rPr>
                        <a:t>Description of issue / limitation</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1000" b="1" i="0" u="none" strike="noStrike">
                          <a:solidFill>
                            <a:srgbClr val="FFFFFF"/>
                          </a:solidFill>
                          <a:effectLst/>
                          <a:latin typeface="Arial" panose="020B0604020202020204" pitchFamily="34" charset="0"/>
                        </a:rPr>
                        <a:t>FROM BD</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tc>
                  <a:txBody>
                    <a:bodyPr/>
                    <a:lstStyle/>
                    <a:p>
                      <a:pPr algn="ctr" fontAlgn="ctr"/>
                      <a:r>
                        <a:rPr lang="de-DE" sz="1000" b="1" i="0" u="none" strike="noStrike">
                          <a:solidFill>
                            <a:srgbClr val="FFFFFF"/>
                          </a:solidFill>
                          <a:effectLst/>
                          <a:latin typeface="Arial" panose="020B0604020202020204" pitchFamily="34" charset="0"/>
                        </a:rPr>
                        <a:t>TO BD</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8EA9DB"/>
                    </a:solidFill>
                  </a:tcPr>
                </a:tc>
                <a:extLst>
                  <a:ext uri="{0D108BD9-81ED-4DB2-BD59-A6C34878D82A}">
                    <a16:rowId xmlns:a16="http://schemas.microsoft.com/office/drawing/2014/main" val="4231157131"/>
                  </a:ext>
                </a:extLst>
              </a:tr>
              <a:tr h="745845">
                <a:tc>
                  <a:txBody>
                    <a:bodyPr/>
                    <a:lstStyle/>
                    <a:p>
                      <a:pPr algn="l" fontAlgn="ctr"/>
                      <a:r>
                        <a:rPr lang="de-DE" sz="1000" b="0" i="0" u="none" strike="noStrike" dirty="0">
                          <a:solidFill>
                            <a:srgbClr val="000000"/>
                          </a:solidFill>
                          <a:effectLst/>
                          <a:latin typeface="Arial" panose="020B0604020202020204" pitchFamily="34" charset="0"/>
                        </a:rPr>
                        <a:t>An </a:t>
                      </a:r>
                      <a:r>
                        <a:rPr lang="de-DE" sz="1000" b="0" i="0" u="none" strike="noStrike" dirty="0" err="1">
                          <a:solidFill>
                            <a:srgbClr val="000000"/>
                          </a:solidFill>
                          <a:effectLst/>
                          <a:latin typeface="Arial" panose="020B0604020202020204" pitchFamily="34" charset="0"/>
                        </a:rPr>
                        <a:t>issue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occurred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that</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prevented</a:t>
                      </a:r>
                      <a:r>
                        <a:rPr lang="de-DE" sz="1000" b="0" i="0" u="none" strike="noStrike" dirty="0">
                          <a:solidFill>
                            <a:srgbClr val="000000"/>
                          </a:solidFill>
                          <a:effectLst/>
                          <a:latin typeface="Arial" panose="020B0604020202020204" pitchFamily="34" charset="0"/>
                        </a:rPr>
                        <a:t> Elia </a:t>
                      </a:r>
                      <a:r>
                        <a:rPr lang="de-DE" sz="1000" b="0" i="0" u="none" strike="noStrike" dirty="0" err="1">
                          <a:solidFill>
                            <a:srgbClr val="000000"/>
                          </a:solidFill>
                          <a:effectLst/>
                          <a:latin typeface="Arial" panose="020B0604020202020204" pitchFamily="34" charset="0"/>
                        </a:rPr>
                        <a:t>applying</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minRAM</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reduction</a:t>
                      </a:r>
                      <a:r>
                        <a:rPr lang="de-DE" sz="1000" b="0" i="0" u="none" strike="noStrike" dirty="0">
                          <a:solidFill>
                            <a:srgbClr val="000000"/>
                          </a:solidFill>
                          <a:effectLst/>
                          <a:latin typeface="Arial" panose="020B0604020202020204" pitchFamily="34" charset="0"/>
                        </a:rPr>
                        <a:t> on (</a:t>
                      </a:r>
                      <a:r>
                        <a:rPr lang="de-DE" sz="1000" b="0" i="0" u="none" strike="noStrike" dirty="0" err="1">
                          <a:solidFill>
                            <a:srgbClr val="000000"/>
                          </a:solidFill>
                          <a:effectLst/>
                          <a:latin typeface="Arial" panose="020B0604020202020204" pitchFamily="34" charset="0"/>
                        </a:rPr>
                        <a:t>some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of</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its</a:t>
                      </a:r>
                      <a:r>
                        <a:rPr lang="de-DE" sz="1000" b="0" i="0" u="none" strike="noStrike" dirty="0">
                          <a:solidFill>
                            <a:srgbClr val="000000"/>
                          </a:solidFill>
                          <a:effectLst/>
                          <a:latin typeface="Arial" panose="020B0604020202020204" pitchFamily="34" charset="0"/>
                        </a:rPr>
                        <a:t> CNECs in </a:t>
                      </a:r>
                      <a:r>
                        <a:rPr lang="de-DE" sz="1000" b="0" i="0" u="none" strike="noStrike" dirty="0" err="1">
                          <a:solidFill>
                            <a:srgbClr val="000000"/>
                          </a:solidFill>
                          <a:effectLst/>
                          <a:latin typeface="Arial" panose="020B0604020202020204" pitchFamily="34" charset="0"/>
                        </a:rPr>
                        <a:t>relation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to</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excessive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loopflows</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Impacted</a:t>
                      </a:r>
                      <a:r>
                        <a:rPr lang="de-DE" sz="1000" b="0" i="0" u="none" strike="noStrike" dirty="0">
                          <a:solidFill>
                            <a:srgbClr val="000000"/>
                          </a:solidFill>
                          <a:effectLst/>
                          <a:latin typeface="Arial" panose="020B0604020202020204" pitchFamily="34" charset="0"/>
                        </a:rPr>
                        <a:t> BDs: Mar 3, May 30</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01.01.2021</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30.05.2022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689668946"/>
                  </a:ext>
                </a:extLst>
              </a:tr>
              <a:tr h="745845">
                <a:tc>
                  <a:txBody>
                    <a:bodyPr/>
                    <a:lstStyle/>
                    <a:p>
                      <a:pPr algn="l" fontAlgn="ctr"/>
                      <a:r>
                        <a:rPr lang="de-DE" sz="1000" b="0" i="0" u="none" strike="noStrike" dirty="0">
                          <a:solidFill>
                            <a:srgbClr val="000000"/>
                          </a:solidFill>
                          <a:effectLst/>
                          <a:latin typeface="Arial" panose="020B0604020202020204" pitchFamily="34" charset="0"/>
                        </a:rPr>
                        <a:t>An </a:t>
                      </a:r>
                      <a:r>
                        <a:rPr lang="de-DE" sz="1000" b="0" i="0" u="none" strike="noStrike" dirty="0" err="1">
                          <a:solidFill>
                            <a:srgbClr val="000000"/>
                          </a:solidFill>
                          <a:effectLst/>
                          <a:latin typeface="Arial" panose="020B0604020202020204" pitchFamily="34" charset="0"/>
                        </a:rPr>
                        <a:t>issue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occurred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resulting</a:t>
                      </a:r>
                      <a:r>
                        <a:rPr lang="de-DE" sz="1000" b="0" i="0" u="none" strike="noStrike" dirty="0">
                          <a:solidFill>
                            <a:srgbClr val="000000"/>
                          </a:solidFill>
                          <a:effectLst/>
                          <a:latin typeface="Arial" panose="020B0604020202020204" pitchFamily="34" charset="0"/>
                        </a:rPr>
                        <a:t> in </a:t>
                      </a:r>
                      <a:r>
                        <a:rPr lang="de-DE" sz="1000" b="0" i="0" u="none" strike="noStrike" dirty="0" err="1">
                          <a:solidFill>
                            <a:srgbClr val="000000"/>
                          </a:solidFill>
                          <a:effectLst/>
                          <a:latin typeface="Arial" panose="020B0604020202020204" pitchFamily="34" charset="0"/>
                        </a:rPr>
                        <a:t>overestimated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capacities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as</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both</a:t>
                      </a:r>
                      <a:r>
                        <a:rPr lang="de-DE" sz="1000" b="0" i="0" u="none" strike="noStrike" dirty="0">
                          <a:solidFill>
                            <a:srgbClr val="000000"/>
                          </a:solidFill>
                          <a:effectLst/>
                          <a:latin typeface="Arial" panose="020B0604020202020204" pitchFamily="34" charset="0"/>
                        </a:rPr>
                        <a:t> individual </a:t>
                      </a:r>
                      <a:r>
                        <a:rPr lang="de-DE" sz="1000" b="0" i="0" u="none" strike="noStrike" dirty="0" err="1">
                          <a:solidFill>
                            <a:srgbClr val="000000"/>
                          </a:solidFill>
                          <a:effectLst/>
                          <a:latin typeface="Arial" panose="020B0604020202020204" pitchFamily="34" charset="0"/>
                        </a:rPr>
                        <a:t>validation</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and</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the</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fallback</a:t>
                      </a:r>
                      <a:r>
                        <a:rPr lang="de-DE" sz="1000" b="0" i="0" u="none" strike="noStrike" dirty="0">
                          <a:solidFill>
                            <a:srgbClr val="000000"/>
                          </a:solidFill>
                          <a:effectLst/>
                          <a:latin typeface="Arial" panose="020B0604020202020204" pitchFamily="34" charset="0"/>
                        </a:rPr>
                        <a:t> </a:t>
                      </a:r>
                      <a:r>
                        <a:rPr lang="de-DE" sz="1000" b="0" i="0" u="none" strike="noStrike" dirty="0" err="1">
                          <a:solidFill>
                            <a:srgbClr val="000000"/>
                          </a:solidFill>
                          <a:effectLst/>
                          <a:latin typeface="Arial" panose="020B0604020202020204" pitchFamily="34" charset="0"/>
                        </a:rPr>
                        <a:t>for</a:t>
                      </a:r>
                      <a:r>
                        <a:rPr lang="de-DE" sz="1000" b="0" i="0" u="none" strike="noStrike" dirty="0">
                          <a:solidFill>
                            <a:srgbClr val="000000"/>
                          </a:solidFill>
                          <a:effectLst/>
                          <a:latin typeface="Arial" panose="020B0604020202020204" pitchFamily="34" charset="0"/>
                        </a:rPr>
                        <a:t> individual </a:t>
                      </a:r>
                      <a:r>
                        <a:rPr lang="de-DE" sz="1000" b="0" i="0" u="none" strike="noStrike" dirty="0" err="1">
                          <a:solidFill>
                            <a:srgbClr val="000000"/>
                          </a:solidFill>
                          <a:effectLst/>
                          <a:latin typeface="Arial" panose="020B0604020202020204" pitchFamily="34" charset="0"/>
                        </a:rPr>
                        <a:t>validation</a:t>
                      </a:r>
                      <a:r>
                        <a:rPr lang="de-DE" sz="1000" b="0" i="0" u="none" strike="noStrike" dirty="0">
                          <a:solidFill>
                            <a:srgbClr val="000000"/>
                          </a:solidFill>
                          <a:effectLst/>
                          <a:latin typeface="Arial" panose="020B0604020202020204" pitchFamily="34" charset="0"/>
                        </a:rPr>
                        <a:t> was not </a:t>
                      </a:r>
                      <a:r>
                        <a:rPr lang="de-DE" sz="1000" b="0" i="0" u="none" strike="noStrike" dirty="0" err="1">
                          <a:solidFill>
                            <a:srgbClr val="000000"/>
                          </a:solidFill>
                          <a:effectLst/>
                          <a:latin typeface="Arial" panose="020B0604020202020204" pitchFamily="34" charset="0"/>
                        </a:rPr>
                        <a:t>applied</a:t>
                      </a:r>
                      <a:r>
                        <a:rPr lang="de-DE" sz="1000" b="0" i="0" u="none" strike="noStrike" dirty="0">
                          <a:solidFill>
                            <a:srgbClr val="000000"/>
                          </a:solidFill>
                          <a:effectLst/>
                          <a:latin typeface="Arial" panose="020B0604020202020204" pitchFamily="34" charset="0"/>
                        </a:rPr>
                        <a:t>.</a:t>
                      </a:r>
                      <a:br>
                        <a:rPr lang="de-DE" sz="1000" b="0" i="0" u="none" strike="noStrike" dirty="0">
                          <a:solidFill>
                            <a:srgbClr val="000000"/>
                          </a:solidFill>
                          <a:effectLst/>
                          <a:latin typeface="Arial" panose="020B0604020202020204" pitchFamily="34" charset="0"/>
                        </a:rPr>
                      </a:br>
                      <a:br>
                        <a:rPr lang="de-DE" sz="1000" b="0" i="0" u="none" strike="noStrike" dirty="0">
                          <a:solidFill>
                            <a:srgbClr val="000000"/>
                          </a:solidFill>
                          <a:effectLst/>
                          <a:latin typeface="Arial" panose="020B0604020202020204" pitchFamily="34" charset="0"/>
                        </a:rPr>
                      </a:br>
                      <a:r>
                        <a:rPr lang="de-DE" sz="1000" b="0" i="0" u="none" strike="noStrike" dirty="0" err="1">
                          <a:solidFill>
                            <a:srgbClr val="000000"/>
                          </a:solidFill>
                          <a:effectLst/>
                          <a:latin typeface="Arial" panose="020B0604020202020204" pitchFamily="34" charset="0"/>
                        </a:rPr>
                        <a:t>Impacted</a:t>
                      </a:r>
                      <a:r>
                        <a:rPr lang="de-DE" sz="1000" b="0" i="0" u="none" strike="noStrike" dirty="0">
                          <a:solidFill>
                            <a:srgbClr val="000000"/>
                          </a:solidFill>
                          <a:effectLst/>
                          <a:latin typeface="Arial" panose="020B0604020202020204" pitchFamily="34" charset="0"/>
                        </a:rPr>
                        <a:t> BDs (TSOs): Mar 3 (RTE), Mar 3 (Elia)</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01.09.2021</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03.03.2022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716551962"/>
                  </a:ext>
                </a:extLst>
              </a:tr>
              <a:tr h="248615">
                <a:tc>
                  <a:txBody>
                    <a:bodyPr/>
                    <a:lstStyle/>
                    <a:p>
                      <a:pPr algn="l" fontAlgn="ctr"/>
                      <a:r>
                        <a:rPr lang="en-US" sz="1000" b="0" i="0" u="none" strike="noStrike">
                          <a:solidFill>
                            <a:srgbClr val="000000"/>
                          </a:solidFill>
                          <a:effectLst/>
                          <a:latin typeface="Arial" panose="020B0604020202020204" pitchFamily="34" charset="0"/>
                        </a:rPr>
                        <a:t>There is a modelling issue for the power exchange between DE and DK2 via the Combined Grid Solution (HVDC). This issue inhibits all shifts of this net position for loop-flow and Fuaf calculation.</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15.04.2021</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09.04.2022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42601642"/>
                  </a:ext>
                </a:extLst>
              </a:tr>
              <a:tr h="165744">
                <a:tc>
                  <a:txBody>
                    <a:bodyPr/>
                    <a:lstStyle/>
                    <a:p>
                      <a:pPr algn="l" fontAlgn="ctr"/>
                      <a:r>
                        <a:rPr lang="en-US" sz="1000" b="0" i="0" u="none" strike="noStrike">
                          <a:solidFill>
                            <a:srgbClr val="000000"/>
                          </a:solidFill>
                          <a:effectLst/>
                          <a:latin typeface="Arial" panose="020B0604020202020204" pitchFamily="34" charset="0"/>
                        </a:rPr>
                        <a:t>TSOs were not able to validate results for TS 16, which can lead to overestimated capacities for this timestamp</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05.03.2022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05.03.2022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1875470723"/>
                  </a:ext>
                </a:extLst>
              </a:tr>
              <a:tr h="248615">
                <a:tc>
                  <a:txBody>
                    <a:bodyPr/>
                    <a:lstStyle/>
                    <a:p>
                      <a:pPr algn="l" fontAlgn="ctr"/>
                      <a:r>
                        <a:rPr lang="en-US" sz="1000" b="0" i="0" u="none" strike="noStrike">
                          <a:solidFill>
                            <a:srgbClr val="000000"/>
                          </a:solidFill>
                          <a:effectLst/>
                          <a:latin typeface="Arial" panose="020B0604020202020204" pitchFamily="34" charset="0"/>
                        </a:rPr>
                        <a:t>For BD 22/02, one element for which MNEC was not respected in NRAO due to filtering, which can lead to application of more remedial actions than should be applied, leading to larger domains</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22.02.2022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18.03.2022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790593741"/>
                  </a:ext>
                </a:extLst>
              </a:tr>
              <a:tr h="248615">
                <a:tc>
                  <a:txBody>
                    <a:bodyPr/>
                    <a:lstStyle/>
                    <a:p>
                      <a:pPr algn="l" fontAlgn="ctr"/>
                      <a:r>
                        <a:rPr lang="en-US" sz="1000" b="0" i="0" u="none" strike="noStrike">
                          <a:solidFill>
                            <a:srgbClr val="000000"/>
                          </a:solidFill>
                          <a:effectLst/>
                          <a:latin typeface="Arial" panose="020B0604020202020204" pitchFamily="34" charset="0"/>
                        </a:rPr>
                        <a:t>Due to an issue in the process, the results for BD 24/03 were available later than they should have been. In an operational situation, this would have led to application of DFPs</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24.03.2022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24.03.2022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764884258"/>
                  </a:ext>
                </a:extLst>
              </a:tr>
              <a:tr h="331487">
                <a:tc>
                  <a:txBody>
                    <a:bodyPr/>
                    <a:lstStyle/>
                    <a:p>
                      <a:pPr algn="l" fontAlgn="ctr"/>
                      <a:r>
                        <a:rPr lang="en-US" sz="1000" b="0" i="0" u="none" strike="noStrike" dirty="0">
                          <a:solidFill>
                            <a:srgbClr val="000000"/>
                          </a:solidFill>
                          <a:effectLst/>
                          <a:latin typeface="Arial" panose="020B0604020202020204" pitchFamily="34" charset="0"/>
                        </a:rPr>
                        <a:t>Core TSOs recently discovered an inconsistency in the CGM impacting the Net Positions of Germany, Belgium and Poland in the CGM. As a consequence, the zero-balanced flows, RAMs and other relevant parameters of the capacity calculation are affected, especially for CNECs in and close to the affected bidding zones.</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 </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09.04.2022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954137940"/>
                  </a:ext>
                </a:extLst>
              </a:tr>
              <a:tr h="393641">
                <a:tc>
                  <a:txBody>
                    <a:bodyPr/>
                    <a:lstStyle/>
                    <a:p>
                      <a:pPr algn="l" fontAlgn="ctr"/>
                      <a:r>
                        <a:rPr lang="en-US" sz="1000" b="0" i="0" u="none" strike="noStrike">
                          <a:solidFill>
                            <a:srgbClr val="000000"/>
                          </a:solidFill>
                          <a:effectLst/>
                          <a:latin typeface="Arial" panose="020B0604020202020204" pitchFamily="34" charset="0"/>
                        </a:rPr>
                        <a:t>On 16th of March the entire grid of Ukraine and Moldovia  have been synchronized with EU synchronous area. As the new connected TSOs are currently not sending their IGMs on a daily basis, it can lead to the incorrect F0,all and Fuaf flows calculation. Main impact is on the Core CNECs that are located in the vicinity of UA &amp;MD.</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a:solidFill>
                            <a:srgbClr val="000000"/>
                          </a:solidFill>
                          <a:effectLst/>
                          <a:latin typeface="Arial" panose="020B0604020202020204" pitchFamily="34" charset="0"/>
                        </a:rPr>
                        <a:t>16.03.2022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06.04.2022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4262065684"/>
                  </a:ext>
                </a:extLst>
              </a:tr>
              <a:tr h="331487">
                <a:tc>
                  <a:txBody>
                    <a:bodyPr/>
                    <a:lstStyle/>
                    <a:p>
                      <a:pPr algn="l" fontAlgn="ctr"/>
                      <a:r>
                        <a:rPr lang="en-US" sz="1000" b="0" i="0" u="none" strike="noStrike" dirty="0">
                          <a:solidFill>
                            <a:srgbClr val="000000"/>
                          </a:solidFill>
                          <a:effectLst/>
                          <a:latin typeface="Arial" panose="020B0604020202020204" pitchFamily="34" charset="0"/>
                        </a:rPr>
                        <a:t>Application of ultimate fallback by </a:t>
                      </a:r>
                      <a:r>
                        <a:rPr lang="en-US" sz="1000" b="0" i="0" u="none" strike="noStrike" dirty="0" err="1">
                          <a:solidFill>
                            <a:srgbClr val="000000"/>
                          </a:solidFill>
                          <a:effectLst/>
                          <a:latin typeface="Arial" panose="020B0604020202020204" pitchFamily="34" charset="0"/>
                        </a:rPr>
                        <a:t>DAVinCy</a:t>
                      </a:r>
                      <a:r>
                        <a:rPr lang="en-US" sz="1000" b="0" i="0" u="none" strike="noStrike" dirty="0">
                          <a:solidFill>
                            <a:srgbClr val="000000"/>
                          </a:solidFill>
                          <a:effectLst/>
                          <a:latin typeface="Arial" panose="020B0604020202020204" pitchFamily="34" charset="0"/>
                        </a:rPr>
                        <a:t> TSOs leading to reduced capacities with DFP-like results for several hubs</a:t>
                      </a:r>
                      <a:br>
                        <a:rPr lang="en-US" sz="1000" b="0" i="0" u="none" strike="noStrike" dirty="0">
                          <a:solidFill>
                            <a:srgbClr val="000000"/>
                          </a:solidFill>
                          <a:effectLst/>
                          <a:latin typeface="Arial" panose="020B0604020202020204" pitchFamily="34" charset="0"/>
                        </a:rPr>
                      </a:br>
                      <a:br>
                        <a:rPr lang="en-US" sz="1000" b="0" i="0" u="none" strike="noStrike" dirty="0">
                          <a:solidFill>
                            <a:srgbClr val="000000"/>
                          </a:solidFill>
                          <a:effectLst/>
                          <a:latin typeface="Arial" panose="020B0604020202020204" pitchFamily="34" charset="0"/>
                        </a:rPr>
                      </a:br>
                      <a:r>
                        <a:rPr lang="en-US" sz="1000" b="0" i="0" u="none" strike="noStrike" dirty="0">
                          <a:solidFill>
                            <a:srgbClr val="000000"/>
                          </a:solidFill>
                          <a:effectLst/>
                          <a:latin typeface="Arial" panose="020B0604020202020204" pitchFamily="34" charset="0"/>
                        </a:rPr>
                        <a:t>Impacted BDs: Mar 10, Mar 11, Mar 12, Mar 18</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03.03.2022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tc>
                  <a:txBody>
                    <a:bodyPr/>
                    <a:lstStyle/>
                    <a:p>
                      <a:pPr algn="ctr" fontAlgn="ctr"/>
                      <a:r>
                        <a:rPr lang="de-DE" sz="1000" b="0" i="0" u="none" strike="noStrike" dirty="0">
                          <a:solidFill>
                            <a:srgbClr val="000000"/>
                          </a:solidFill>
                          <a:effectLst/>
                          <a:latin typeface="Arial" panose="020B0604020202020204" pitchFamily="34" charset="0"/>
                        </a:rPr>
                        <a:t>20.04.2022</a:t>
                      </a:r>
                    </a:p>
                  </a:txBody>
                  <a:tcPr marL="2942" marR="2942" marT="2942"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3383345600"/>
                  </a:ext>
                </a:extLst>
              </a:tr>
            </a:tbl>
          </a:graphicData>
        </a:graphic>
      </p:graphicFrame>
    </p:spTree>
    <p:extLst>
      <p:ext uri="{BB962C8B-B14F-4D97-AF65-F5344CB8AC3E}">
        <p14:creationId xmlns:p14="http://schemas.microsoft.com/office/powerpoint/2010/main" val="4816332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D2: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15147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D4: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4542187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D7: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330079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313840"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D8: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0547457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FR: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2464975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12286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HR: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0" name="Obraz 9">
            <a:extLst>
              <a:ext uri="{FF2B5EF4-FFF2-40B4-BE49-F238E27FC236}">
                <a16:creationId xmlns:a16="http://schemas.microsoft.com/office/drawing/2014/main" id="{15BC42F5-B254-4E9C-8D6E-A2AB60E1A542}"/>
              </a:ext>
            </a:extLst>
          </p:cNvPr>
          <p:cNvPicPr>
            <a:picLocks noChangeAspect="1"/>
          </p:cNvPicPr>
          <p:nvPr/>
        </p:nvPicPr>
        <p:blipFill>
          <a:blip r:embed="rId3"/>
          <a:srcRect/>
          <a:stretch/>
        </p:blipFill>
        <p:spPr>
          <a:xfrm>
            <a:off x="2" y="1942061"/>
            <a:ext cx="4758192" cy="2973870"/>
          </a:xfrm>
          <a:prstGeom prst="rect">
            <a:avLst/>
          </a:prstGeom>
        </p:spPr>
      </p:pic>
      <p:pic>
        <p:nvPicPr>
          <p:cNvPr id="13" name="Obraz 12">
            <a:extLst>
              <a:ext uri="{FF2B5EF4-FFF2-40B4-BE49-F238E27FC236}">
                <a16:creationId xmlns:a16="http://schemas.microsoft.com/office/drawing/2014/main" id="{3D00E30A-9F04-49C5-889E-40F03C1414C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7692932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HU: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7" name="Obraz 6">
            <a:extLst>
              <a:ext uri="{FF2B5EF4-FFF2-40B4-BE49-F238E27FC236}">
                <a16:creationId xmlns:a16="http://schemas.microsoft.com/office/drawing/2014/main" id="{A7774554-CE52-4E1B-8701-E824B669F8C7}"/>
              </a:ext>
            </a:extLst>
          </p:cNvPr>
          <p:cNvPicPr>
            <a:picLocks noChangeAspect="1"/>
          </p:cNvPicPr>
          <p:nvPr/>
        </p:nvPicPr>
        <p:blipFill>
          <a:blip r:embed="rId3"/>
          <a:srcRect/>
          <a:stretch/>
        </p:blipFill>
        <p:spPr>
          <a:xfrm>
            <a:off x="2" y="1942061"/>
            <a:ext cx="4758192" cy="2973870"/>
          </a:xfrm>
          <a:prstGeom prst="rect">
            <a:avLst/>
          </a:prstGeom>
        </p:spPr>
      </p:pic>
      <p:pic>
        <p:nvPicPr>
          <p:cNvPr id="8" name="Obraz 7">
            <a:extLst>
              <a:ext uri="{FF2B5EF4-FFF2-40B4-BE49-F238E27FC236}">
                <a16:creationId xmlns:a16="http://schemas.microsoft.com/office/drawing/2014/main" id="{6FD97436-303D-4971-81CA-1BCDE6274FFC}"/>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35179282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08969" y="42719"/>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PL: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337009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NL: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42459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98380"/>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RO: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80989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t>Overview limitations &amp; assumptions</a:t>
            </a:r>
            <a:r>
              <a:rPr lang="hu-HU" dirty="0"/>
              <a:t> (part II)</a:t>
            </a:r>
            <a:endParaRPr lang="en-US" dirty="0"/>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r>
              <a:rPr lang="en-US" dirty="0"/>
              <a:t>Core project parties maintain an overview on the JAO website with the assumptions and limitations for specific Business days during the parallel run – see JAO website (</a:t>
            </a:r>
            <a:r>
              <a:rPr lang="en-US" dirty="0">
                <a:solidFill>
                  <a:srgbClr val="FF0000"/>
                </a:solidFill>
                <a:hlinkClick r:id="rId3"/>
              </a:rPr>
              <a:t>LINK</a:t>
            </a:r>
            <a:r>
              <a:rPr lang="en-US" dirty="0"/>
              <a:t>).</a:t>
            </a:r>
          </a:p>
          <a:p>
            <a:r>
              <a:rPr lang="en-US" dirty="0"/>
              <a:t>For the reporting period TSOs apply the following </a:t>
            </a:r>
            <a:r>
              <a:rPr lang="en-US" dirty="0" err="1"/>
              <a:t>Ramr</a:t>
            </a:r>
            <a:r>
              <a:rPr lang="en-US" dirty="0"/>
              <a:t> values:</a:t>
            </a:r>
          </a:p>
          <a:p>
            <a:endParaRPr lang="en-US" dirty="0"/>
          </a:p>
          <a:p>
            <a:endParaRPr lang="en-US" dirty="0"/>
          </a:p>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6</a:t>
            </a:fld>
            <a:endParaRPr lang="en-US" dirty="0">
              <a:solidFill>
                <a:srgbClr val="FFFFFF">
                  <a:lumMod val="50000"/>
                </a:srgbClr>
              </a:solidFill>
              <a:latin typeface="Arial"/>
            </a:endParaRPr>
          </a:p>
        </p:txBody>
      </p:sp>
      <p:graphicFrame>
        <p:nvGraphicFramePr>
          <p:cNvPr id="3" name="Tabelle 2"/>
          <p:cNvGraphicFramePr>
            <a:graphicFrameLocks noGrp="1"/>
          </p:cNvGraphicFramePr>
          <p:nvPr/>
        </p:nvGraphicFramePr>
        <p:xfrm>
          <a:off x="539999" y="1978700"/>
          <a:ext cx="8640001" cy="4716090"/>
        </p:xfrm>
        <a:graphic>
          <a:graphicData uri="http://schemas.openxmlformats.org/drawingml/2006/table">
            <a:tbl>
              <a:tblPr/>
              <a:tblGrid>
                <a:gridCol w="1243854">
                  <a:extLst>
                    <a:ext uri="{9D8B030D-6E8A-4147-A177-3AD203B41FA5}">
                      <a16:colId xmlns:a16="http://schemas.microsoft.com/office/drawing/2014/main" val="976670512"/>
                    </a:ext>
                  </a:extLst>
                </a:gridCol>
                <a:gridCol w="1521329">
                  <a:extLst>
                    <a:ext uri="{9D8B030D-6E8A-4147-A177-3AD203B41FA5}">
                      <a16:colId xmlns:a16="http://schemas.microsoft.com/office/drawing/2014/main" val="3796740080"/>
                    </a:ext>
                  </a:extLst>
                </a:gridCol>
                <a:gridCol w="2937409">
                  <a:extLst>
                    <a:ext uri="{9D8B030D-6E8A-4147-A177-3AD203B41FA5}">
                      <a16:colId xmlns:a16="http://schemas.microsoft.com/office/drawing/2014/main" val="739501657"/>
                    </a:ext>
                  </a:extLst>
                </a:gridCol>
                <a:gridCol w="2937409">
                  <a:extLst>
                    <a:ext uri="{9D8B030D-6E8A-4147-A177-3AD203B41FA5}">
                      <a16:colId xmlns:a16="http://schemas.microsoft.com/office/drawing/2014/main" val="425118423"/>
                    </a:ext>
                  </a:extLst>
                </a:gridCol>
              </a:tblGrid>
              <a:tr h="104413">
                <a:tc rowSpan="2">
                  <a:txBody>
                    <a:bodyPr/>
                    <a:lstStyle/>
                    <a:p>
                      <a:pPr algn="ctr" fontAlgn="ctr"/>
                      <a:r>
                        <a:rPr lang="de-DE" sz="700" b="1" i="0" u="none" strike="noStrike" dirty="0">
                          <a:solidFill>
                            <a:srgbClr val="FFFFFF"/>
                          </a:solidFill>
                          <a:effectLst/>
                          <a:latin typeface="Arial" panose="020B0604020202020204" pitchFamily="34" charset="0"/>
                        </a:rPr>
                        <a:t>TSOs</a:t>
                      </a:r>
                    </a:p>
                  </a:txBody>
                  <a:tcPr marL="4047" marR="4047" marT="4047" marB="0" anchor="ctr">
                    <a:lnL>
                      <a:noFill/>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gridSpan="2">
                  <a:txBody>
                    <a:bodyPr/>
                    <a:lstStyle/>
                    <a:p>
                      <a:pPr algn="ctr" fontAlgn="ctr"/>
                      <a:r>
                        <a:rPr lang="de-DE" sz="700" b="1" i="0" u="none" strike="noStrike">
                          <a:solidFill>
                            <a:srgbClr val="FFFFFF"/>
                          </a:solidFill>
                          <a:effectLst/>
                          <a:latin typeface="Arial" panose="020B0604020202020204" pitchFamily="34" charset="0"/>
                        </a:rPr>
                        <a:t>Ramr values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hMerge="1">
                  <a:txBody>
                    <a:bodyPr/>
                    <a:lstStyle/>
                    <a:p>
                      <a:endParaRPr lang="de-DE"/>
                    </a:p>
                  </a:txBody>
                  <a:tcPr/>
                </a:tc>
                <a:tc rowSpan="2">
                  <a:txBody>
                    <a:bodyPr/>
                    <a:lstStyle/>
                    <a:p>
                      <a:pPr algn="ctr" fontAlgn="ctr"/>
                      <a:r>
                        <a:rPr lang="de-DE" sz="700" b="1" i="0" u="none" strike="noStrike">
                          <a:solidFill>
                            <a:srgbClr val="FFFFFF"/>
                          </a:solidFill>
                          <a:effectLst/>
                          <a:latin typeface="Arial" panose="020B0604020202020204" pitchFamily="34" charset="0"/>
                        </a:rPr>
                        <a:t>Comments</a:t>
                      </a:r>
                    </a:p>
                  </a:txBody>
                  <a:tcPr marL="4047" marR="4047" marT="4047" marB="0" anchor="ctr">
                    <a:lnL w="6350" cap="flat" cmpd="sng" algn="ctr">
                      <a:solidFill>
                        <a:srgbClr val="808080"/>
                      </a:solidFill>
                      <a:prstDash val="solid"/>
                      <a:round/>
                      <a:headEnd type="none" w="med" len="med"/>
                      <a:tailEnd type="none" w="med" len="med"/>
                    </a:lnL>
                    <a:lnR>
                      <a:noFill/>
                    </a:lnR>
                    <a:lnT w="6350" cap="flat" cmpd="sng" algn="ctr">
                      <a:solidFill>
                        <a:srgbClr val="808080"/>
                      </a:solidFill>
                      <a:prstDash val="solid"/>
                      <a:round/>
                      <a:headEnd type="none" w="med" len="med"/>
                      <a:tailEnd type="none" w="med" len="med"/>
                    </a:lnT>
                    <a:lnB>
                      <a:noFill/>
                    </a:lnB>
                    <a:solidFill>
                      <a:srgbClr val="3366FF"/>
                    </a:solidFill>
                  </a:tcPr>
                </a:tc>
                <a:extLst>
                  <a:ext uri="{0D108BD9-81ED-4DB2-BD59-A6C34878D82A}">
                    <a16:rowId xmlns:a16="http://schemas.microsoft.com/office/drawing/2014/main" val="279760397"/>
                  </a:ext>
                </a:extLst>
              </a:tr>
              <a:tr h="88225">
                <a:tc vMerge="1">
                  <a:txBody>
                    <a:bodyPr/>
                    <a:lstStyle/>
                    <a:p>
                      <a:endParaRPr lang="de-DE"/>
                    </a:p>
                  </a:txBody>
                  <a:tcPr/>
                </a:tc>
                <a:tc>
                  <a:txBody>
                    <a:bodyPr/>
                    <a:lstStyle/>
                    <a:p>
                      <a:pPr algn="ctr" fontAlgn="ctr"/>
                      <a:r>
                        <a:rPr lang="de-DE" sz="700" b="1" i="0" u="none" strike="noStrike">
                          <a:solidFill>
                            <a:srgbClr val="FFFFFF"/>
                          </a:solidFill>
                          <a:effectLst/>
                          <a:latin typeface="Arial" panose="020B0604020202020204" pitchFamily="34" charset="0"/>
                        </a:rPr>
                        <a:t>BDs</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a:txBody>
                    <a:bodyPr/>
                    <a:lstStyle/>
                    <a:p>
                      <a:pPr algn="ctr" fontAlgn="ctr"/>
                      <a:r>
                        <a:rPr lang="de-DE" sz="700" b="1" i="0" u="none" strike="noStrike">
                          <a:solidFill>
                            <a:srgbClr val="FFFFFF"/>
                          </a:solidFill>
                          <a:effectLst/>
                          <a:latin typeface="Arial" panose="020B0604020202020204" pitchFamily="34" charset="0"/>
                        </a:rPr>
                        <a:t>Value</a:t>
                      </a:r>
                    </a:p>
                  </a:txBody>
                  <a:tcPr marL="4047" marR="4047" marT="4047" marB="0" anchor="ctr">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808080"/>
                      </a:solidFill>
                      <a:prstDash val="solid"/>
                      <a:round/>
                      <a:headEnd type="none" w="med" len="med"/>
                      <a:tailEnd type="none" w="med" len="med"/>
                    </a:lnB>
                    <a:solidFill>
                      <a:srgbClr val="3366FF"/>
                    </a:solidFill>
                  </a:tcPr>
                </a:tc>
                <a:tc vMerge="1">
                  <a:txBody>
                    <a:bodyPr/>
                    <a:lstStyle/>
                    <a:p>
                      <a:endParaRPr lang="de-DE"/>
                    </a:p>
                  </a:txBody>
                  <a:tcPr/>
                </a:tc>
                <a:extLst>
                  <a:ext uri="{0D108BD9-81ED-4DB2-BD59-A6C34878D82A}">
                    <a16:rowId xmlns:a16="http://schemas.microsoft.com/office/drawing/2014/main" val="3276304934"/>
                  </a:ext>
                </a:extLst>
              </a:tr>
              <a:tr h="108460">
                <a:tc rowSpan="3">
                  <a:txBody>
                    <a:bodyPr/>
                    <a:lstStyle/>
                    <a:p>
                      <a:pPr algn="ctr" fontAlgn="ctr"/>
                      <a:r>
                        <a:rPr lang="de-DE" sz="700" b="0" i="0" u="none" strike="noStrike" dirty="0">
                          <a:solidFill>
                            <a:srgbClr val="000000"/>
                          </a:solidFill>
                          <a:effectLst/>
                          <a:latin typeface="Arial" panose="020B0604020202020204" pitchFamily="34" charset="0"/>
                        </a:rPr>
                        <a:t>APG</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01/12/2021 - 30/11/2022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28.7%</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808080"/>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sng" strike="noStrike">
                          <a:solidFill>
                            <a:srgbClr val="0563C1"/>
                          </a:solidFill>
                          <a:effectLst/>
                          <a:latin typeface="Arial" panose="020B0604020202020204" pitchFamily="34" charset="0"/>
                          <a:hlinkClick r:id="rId4"/>
                        </a:rPr>
                        <a:t>In line with AT Action Plan</a:t>
                      </a:r>
                      <a:endParaRPr lang="en-US"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60332760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37562921"/>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09200927"/>
                  </a:ext>
                </a:extLst>
              </a:tr>
              <a:tr h="133551">
                <a:tc rowSpan="3">
                  <a:txBody>
                    <a:bodyPr/>
                    <a:lstStyle/>
                    <a:p>
                      <a:pPr algn="ctr" fontAlgn="ctr"/>
                      <a:r>
                        <a:rPr lang="de-DE" sz="700" b="0" i="0" u="none" strike="noStrike">
                          <a:solidFill>
                            <a:srgbClr val="000000"/>
                          </a:solidFill>
                          <a:effectLst/>
                          <a:latin typeface="Arial" panose="020B0604020202020204" pitchFamily="34" charset="0"/>
                        </a:rPr>
                        <a:t>CEPS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l" fontAlgn="b"/>
                      <a:r>
                        <a:rPr lang="de-DE" sz="700" b="0" i="0" u="none" strike="noStrike" dirty="0" err="1">
                          <a:solidFill>
                            <a:srgbClr val="000000"/>
                          </a:solidFill>
                          <a:effectLst/>
                          <a:latin typeface="Arial" panose="020B0604020202020204" pitchFamily="34" charset="0"/>
                        </a:rPr>
                        <a:t>Remaining</a:t>
                      </a:r>
                      <a:r>
                        <a:rPr lang="de-DE" sz="700" b="0" i="0" u="none" strike="noStrike" dirty="0">
                          <a:solidFill>
                            <a:srgbClr val="000000"/>
                          </a:solidFill>
                          <a:effectLst/>
                          <a:latin typeface="Arial" panose="020B0604020202020204" pitchFamily="34" charset="0"/>
                        </a:rPr>
                        <a:t> EXT // </a:t>
                      </a:r>
                      <a:r>
                        <a:rPr lang="de-DE" sz="700" b="0" i="0" u="none" strike="noStrike" dirty="0" err="1">
                          <a:solidFill>
                            <a:srgbClr val="000000"/>
                          </a:solidFill>
                          <a:effectLst/>
                          <a:latin typeface="Arial" panose="020B0604020202020204" pitchFamily="34" charset="0"/>
                        </a:rPr>
                        <a:t>run</a:t>
                      </a:r>
                      <a:r>
                        <a:rPr lang="de-DE" sz="700" b="0" i="0" u="none" strike="noStrike" dirty="0">
                          <a:solidFill>
                            <a:srgbClr val="000000"/>
                          </a:solidFill>
                          <a:effectLst/>
                          <a:latin typeface="Arial" panose="020B0604020202020204" pitchFamily="34" charset="0"/>
                        </a:rPr>
                        <a:t> 2022 &amp;</a:t>
                      </a:r>
                    </a:p>
                  </a:txBody>
                  <a:tcPr marL="4047" marR="4047" marT="4047"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239185191"/>
                  </a:ext>
                </a:extLst>
              </a:tr>
              <a:tr h="108460">
                <a:tc vMerge="1">
                  <a:txBody>
                    <a:bodyPr/>
                    <a:lstStyle/>
                    <a:p>
                      <a:endParaRPr lang="de-DE"/>
                    </a:p>
                  </a:txBody>
                  <a:tcPr/>
                </a:tc>
                <a:tc>
                  <a:txBody>
                    <a:bodyPr/>
                    <a:lstStyle/>
                    <a:p>
                      <a:pPr algn="just" fontAlgn="ctr"/>
                      <a:r>
                        <a:rPr lang="en-US" sz="700" b="0" i="0" u="none" strike="noStrike" dirty="0">
                          <a:solidFill>
                            <a:srgbClr val="000000"/>
                          </a:solidFill>
                          <a:effectLst/>
                          <a:latin typeface="Arial" panose="020B0604020202020204" pitchFamily="34" charset="0"/>
                        </a:rPr>
                        <a:t>After Core FBDA Go Live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92210105"/>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95411392"/>
                  </a:ext>
                </a:extLst>
              </a:tr>
              <a:tr h="108460">
                <a:tc rowSpan="3">
                  <a:txBody>
                    <a:bodyPr/>
                    <a:lstStyle/>
                    <a:p>
                      <a:pPr algn="ctr" fontAlgn="ctr"/>
                      <a:r>
                        <a:rPr lang="de-DE" sz="700" b="0" i="0" u="none" strike="noStrike">
                          <a:solidFill>
                            <a:srgbClr val="000000"/>
                          </a:solidFill>
                          <a:effectLst/>
                          <a:latin typeface="Arial" panose="020B0604020202020204" pitchFamily="34" charset="0"/>
                        </a:rPr>
                        <a:t>Eles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now, we are still investigating the possibility to apply for derogation for special cases like validation tool failure or special situations in the grid/market. (decision to be taken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955339579"/>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&amp; After FBMC </a:t>
                      </a:r>
                      <a:r>
                        <a:rPr lang="de-DE" sz="700" b="0" i="0" u="none" strike="noStrike" dirty="0" err="1">
                          <a:solidFill>
                            <a:srgbClr val="000000"/>
                          </a:solidFill>
                          <a:effectLst/>
                          <a:latin typeface="Arial" panose="020B0604020202020204" pitchFamily="34" charset="0"/>
                        </a:rPr>
                        <a:t>go</a:t>
                      </a:r>
                      <a:r>
                        <a:rPr lang="de-DE" sz="700" b="0" i="0" u="none" strike="noStrike" dirty="0">
                          <a:solidFill>
                            <a:srgbClr val="000000"/>
                          </a:solidFill>
                          <a:effectLst/>
                          <a:latin typeface="Arial" panose="020B0604020202020204" pitchFamily="34" charset="0"/>
                        </a:rPr>
                        <a:t>-live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879350826"/>
                  </a:ext>
                </a:extLst>
              </a:tr>
              <a:tr h="108460">
                <a:tc vMerge="1">
                  <a:txBody>
                    <a:bodyPr/>
                    <a:lstStyle/>
                    <a:p>
                      <a:endParaRPr lang="de-DE"/>
                    </a:p>
                  </a:txBody>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96734270"/>
                  </a:ext>
                </a:extLst>
              </a:tr>
              <a:tr h="108460">
                <a:tc rowSpan="3">
                  <a:txBody>
                    <a:bodyPr/>
                    <a:lstStyle/>
                    <a:p>
                      <a:pPr algn="ctr" fontAlgn="ctr"/>
                      <a:r>
                        <a:rPr lang="de-DE" sz="700" b="0" i="0" u="none" strike="noStrike">
                          <a:solidFill>
                            <a:srgbClr val="000000"/>
                          </a:solidFill>
                          <a:effectLst/>
                          <a:latin typeface="Arial" panose="020B0604020202020204" pitchFamily="34" charset="0"/>
                        </a:rPr>
                        <a:t>Elia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 minus </a:t>
                      </a:r>
                      <a:r>
                        <a:rPr lang="de-DE" sz="700" b="0" i="0" u="none" strike="noStrike" dirty="0" err="1">
                          <a:solidFill>
                            <a:srgbClr val="000000"/>
                          </a:solidFill>
                          <a:effectLst/>
                          <a:latin typeface="Arial" panose="020B0604020202020204" pitchFamily="34" charset="0"/>
                        </a:rPr>
                        <a:t>excessive</a:t>
                      </a:r>
                      <a:r>
                        <a:rPr lang="de-DE" sz="700" b="0" i="0" u="none" strike="noStrike" dirty="0">
                          <a:solidFill>
                            <a:srgbClr val="000000"/>
                          </a:solidFill>
                          <a:effectLst/>
                          <a:latin typeface="Arial" panose="020B0604020202020204" pitchFamily="34" charset="0"/>
                        </a:rPr>
                        <a:t> LF</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In line with its derogation on loopflows, Elia defines the Ramr per CNEC per MTU taking 70% as a starting point and reducing in case of excessive loopflows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78759332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39952113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584371995"/>
                  </a:ext>
                </a:extLst>
              </a:tr>
              <a:tr h="108460">
                <a:tc rowSpan="3">
                  <a:txBody>
                    <a:bodyPr/>
                    <a:lstStyle/>
                    <a:p>
                      <a:pPr algn="ctr" fontAlgn="ctr"/>
                      <a:r>
                        <a:rPr lang="de-DE" sz="700" b="0" i="0" u="none" strike="noStrike">
                          <a:solidFill>
                            <a:srgbClr val="000000"/>
                          </a:solidFill>
                          <a:effectLst/>
                          <a:latin typeface="Arial" panose="020B0604020202020204" pitchFamily="34" charset="0"/>
                        </a:rPr>
                        <a:t>German TSOs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until BD 31/12/2021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21.3%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a:solidFill>
                            <a:srgbClr val="000000"/>
                          </a:solidFill>
                          <a:effectLst/>
                          <a:latin typeface="Arial" panose="020B0604020202020204" pitchFamily="34" charset="0"/>
                        </a:rPr>
                        <a:t>According to the German action plan linear trajectory each year:</a:t>
                      </a:r>
                      <a:br>
                        <a:rPr lang="en-US" sz="700" b="0" i="0" u="none" strike="noStrike">
                          <a:solidFill>
                            <a:srgbClr val="000000"/>
                          </a:solidFill>
                          <a:effectLst/>
                          <a:latin typeface="Arial" panose="020B0604020202020204" pitchFamily="34" charset="0"/>
                        </a:rPr>
                      </a:br>
                      <a:r>
                        <a:rPr lang="en-US" sz="700" b="0" i="0" u="none" strike="noStrike">
                          <a:solidFill>
                            <a:srgbClr val="000000"/>
                          </a:solidFill>
                          <a:effectLst/>
                          <a:latin typeface="Arial" panose="020B0604020202020204" pitchFamily="34" charset="0"/>
                        </a:rPr>
                        <a:t>2020: 11,5%, 2021: 21,3%, 2022: 31%, 2023: 40%, 2024: 50,5%, 2025: 60,3%, 2026: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3862068733"/>
                  </a:ext>
                </a:extLst>
              </a:tr>
              <a:tr h="154596">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from BD 01/01/2022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31.0%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4273064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ctr" fontAlgn="ctr"/>
                      <a:r>
                        <a:rPr lang="de-DE" sz="700" b="0" i="0" u="sng" strike="noStrike">
                          <a:solidFill>
                            <a:srgbClr val="0563C1"/>
                          </a:solidFill>
                          <a:effectLst/>
                          <a:latin typeface="Arial" panose="020B0604020202020204" pitchFamily="34" charset="0"/>
                          <a:hlinkClick r:id="rId5"/>
                        </a:rPr>
                        <a:t>German Action Plan </a:t>
                      </a:r>
                      <a:endParaRPr lang="de-DE" sz="700" b="0" i="0" u="sng" strike="noStrike">
                        <a:solidFill>
                          <a:srgbClr val="0563C1"/>
                        </a:solidFill>
                        <a:effectLst/>
                        <a:latin typeface="Arial" panose="020B0604020202020204" pitchFamily="34" charset="0"/>
                      </a:endParaRP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1415212561"/>
                  </a:ext>
                </a:extLst>
              </a:tr>
              <a:tr h="108460">
                <a:tc rowSpan="3">
                  <a:txBody>
                    <a:bodyPr/>
                    <a:lstStyle/>
                    <a:p>
                      <a:pPr algn="ctr" fontAlgn="ctr"/>
                      <a:r>
                        <a:rPr lang="de-DE" sz="700" b="0" i="0" u="none" strike="noStrike">
                          <a:solidFill>
                            <a:srgbClr val="000000"/>
                          </a:solidFill>
                          <a:effectLst/>
                          <a:latin typeface="Arial" panose="020B0604020202020204" pitchFamily="34" charset="0"/>
                        </a:rPr>
                        <a:t>HOPS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For majority of CNECs, while for specific CNECs identified based on internal analysis will be defined differently (20% - 70%). The start of the action plan is still under consideration (not yet defined). Derogation submitted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747658540"/>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22312835"/>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776032008"/>
                  </a:ext>
                </a:extLst>
              </a:tr>
              <a:tr h="129504">
                <a:tc rowSpan="3">
                  <a:txBody>
                    <a:bodyPr/>
                    <a:lstStyle/>
                    <a:p>
                      <a:pPr algn="ctr" fontAlgn="ctr"/>
                      <a:r>
                        <a:rPr lang="de-DE" sz="700" b="0" i="0" u="none" strike="noStrike">
                          <a:solidFill>
                            <a:srgbClr val="000000"/>
                          </a:solidFill>
                          <a:effectLst/>
                          <a:latin typeface="Arial" panose="020B0604020202020204" pitchFamily="34" charset="0"/>
                        </a:rPr>
                        <a:t>MAVIR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70 % (</a:t>
                      </a:r>
                      <a:r>
                        <a:rPr lang="de-DE" sz="700" b="0" i="0" u="none" strike="noStrike" dirty="0" err="1">
                          <a:solidFill>
                            <a:srgbClr val="000000"/>
                          </a:solidFill>
                          <a:effectLst/>
                          <a:latin typeface="Arial" panose="020B0604020202020204" pitchFamily="34" charset="0"/>
                        </a:rPr>
                        <a:t>for</a:t>
                      </a:r>
                      <a:r>
                        <a:rPr lang="de-DE" sz="700" b="0" i="0" u="none" strike="noStrike" dirty="0">
                          <a:solidFill>
                            <a:srgbClr val="000000"/>
                          </a:solidFill>
                          <a:effectLst/>
                          <a:latin typeface="Arial" panose="020B0604020202020204" pitchFamily="34" charset="0"/>
                        </a:rPr>
                        <a:t> </a:t>
                      </a:r>
                      <a:r>
                        <a:rPr lang="de-DE" sz="700" b="0" i="0" u="none" strike="noStrike" dirty="0" err="1">
                          <a:solidFill>
                            <a:srgbClr val="000000"/>
                          </a:solidFill>
                          <a:effectLst/>
                          <a:latin typeface="Arial" panose="020B0604020202020204" pitchFamily="34" charset="0"/>
                        </a:rPr>
                        <a:t>most</a:t>
                      </a:r>
                      <a:r>
                        <a:rPr lang="de-DE" sz="700" b="0" i="0" u="none" strike="noStrike" dirty="0">
                          <a:solidFill>
                            <a:srgbClr val="000000"/>
                          </a:solidFill>
                          <a:effectLst/>
                          <a:latin typeface="Arial" panose="020B0604020202020204" pitchFamily="34" charset="0"/>
                        </a:rPr>
                        <a:t> CNEs)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Action plan to be adapted in Nov-Dec, 2021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3101888924"/>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25-33% for selected CNEs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524477448"/>
                  </a:ext>
                </a:extLst>
              </a:tr>
              <a:tr h="129504">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as described in action plan</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465833043"/>
                  </a:ext>
                </a:extLst>
              </a:tr>
              <a:tr h="108460">
                <a:tc rowSpan="3">
                  <a:txBody>
                    <a:bodyPr/>
                    <a:lstStyle/>
                    <a:p>
                      <a:pPr algn="ctr" fontAlgn="ctr"/>
                      <a:r>
                        <a:rPr lang="de-DE" sz="700" b="0" i="0" u="none" strike="noStrike">
                          <a:solidFill>
                            <a:srgbClr val="000000"/>
                          </a:solidFill>
                          <a:effectLst/>
                          <a:latin typeface="Arial" panose="020B0604020202020204" pitchFamily="34" charset="0"/>
                        </a:rPr>
                        <a:t>PSE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14%-41%</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a:solidFill>
                            <a:srgbClr val="000000"/>
                          </a:solidFill>
                          <a:effectLst/>
                          <a:latin typeface="Arial" panose="020B0604020202020204" pitchFamily="34" charset="0"/>
                        </a:rPr>
                        <a:t>linear trajectory till 2026 (70%). If element is commisioned, its Ramr = 0 for that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98030466"/>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876842155"/>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968169411"/>
                  </a:ext>
                </a:extLst>
              </a:tr>
              <a:tr h="108460">
                <a:tc rowSpan="3">
                  <a:txBody>
                    <a:bodyPr/>
                    <a:lstStyle/>
                    <a:p>
                      <a:pPr algn="ctr" fontAlgn="ctr"/>
                      <a:r>
                        <a:rPr lang="de-DE" sz="700" b="0" i="0" u="none" strike="noStrike">
                          <a:solidFill>
                            <a:srgbClr val="000000"/>
                          </a:solidFill>
                          <a:effectLst/>
                          <a:latin typeface="Arial" panose="020B0604020202020204" pitchFamily="34" charset="0"/>
                        </a:rPr>
                        <a:t>RTE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424765792"/>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65942471"/>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67707994"/>
                  </a:ext>
                </a:extLst>
              </a:tr>
              <a:tr h="108460">
                <a:tc rowSpan="3">
                  <a:txBody>
                    <a:bodyPr/>
                    <a:lstStyle/>
                    <a:p>
                      <a:pPr algn="ctr" fontAlgn="ctr"/>
                      <a:r>
                        <a:rPr lang="de-DE" sz="700" b="0" i="0" u="none" strike="noStrike">
                          <a:solidFill>
                            <a:srgbClr val="000000"/>
                          </a:solidFill>
                          <a:effectLst/>
                          <a:latin typeface="Arial" panose="020B0604020202020204" pitchFamily="34" charset="0"/>
                        </a:rPr>
                        <a:t>SEPS</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During EXT // run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a:solidFill>
                            <a:srgbClr val="000000"/>
                          </a:solidFill>
                          <a:effectLst/>
                          <a:latin typeface="Arial" panose="020B0604020202020204" pitchFamily="34" charset="0"/>
                        </a:rPr>
                        <a:t>40-70% for vast majority of CNECs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a:solidFill>
                            <a:srgbClr val="000000"/>
                          </a:solidFill>
                          <a:effectLst/>
                          <a:latin typeface="Arial" panose="020B0604020202020204" pitchFamily="34" charset="0"/>
                        </a:rPr>
                        <a:t>Derogation submitted and approved for 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93089669"/>
                  </a:ext>
                </a:extLst>
              </a:tr>
              <a:tr h="198303">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&amp; After FBMC go-live</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en-US" sz="700" b="0" i="0" u="none" strike="noStrike" dirty="0">
                          <a:solidFill>
                            <a:srgbClr val="000000"/>
                          </a:solidFill>
                          <a:effectLst/>
                          <a:latin typeface="Arial" panose="020B0604020202020204" pitchFamily="34" charset="0"/>
                        </a:rPr>
                        <a:t>30% for certain CNECs listed in the derogation ( min. 30% applies for at least 80% of all MTUs in 2022 )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2953327233"/>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775244821"/>
                  </a:ext>
                </a:extLst>
              </a:tr>
              <a:tr h="108460">
                <a:tc rowSpan="3">
                  <a:txBody>
                    <a:bodyPr/>
                    <a:lstStyle/>
                    <a:p>
                      <a:pPr algn="ctr" fontAlgn="ctr"/>
                      <a:r>
                        <a:rPr lang="de-DE" sz="700" b="0" i="0" u="none" strike="noStrike">
                          <a:solidFill>
                            <a:srgbClr val="000000"/>
                          </a:solidFill>
                          <a:effectLst/>
                          <a:latin typeface="Arial" panose="020B0604020202020204" pitchFamily="34" charset="0"/>
                        </a:rPr>
                        <a:t>TenneT NL</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Whole year</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20% - 70%</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2">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values of action plan per CNEC per MTU are updated to consider derogation on </a:t>
                      </a:r>
                      <a:r>
                        <a:rPr lang="en-US" sz="700" b="0" i="0" u="none" strike="noStrike" dirty="0" err="1">
                          <a:solidFill>
                            <a:srgbClr val="000000"/>
                          </a:solidFill>
                          <a:effectLst/>
                          <a:latin typeface="Arial" panose="020B0604020202020204" pitchFamily="34" charset="0"/>
                        </a:rPr>
                        <a:t>loopflows</a:t>
                      </a:r>
                      <a:r>
                        <a:rPr lang="en-US"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tcPr>
                </a:tc>
                <a:extLst>
                  <a:ext uri="{0D108BD9-81ED-4DB2-BD59-A6C34878D82A}">
                    <a16:rowId xmlns:a16="http://schemas.microsoft.com/office/drawing/2014/main" val="1188894118"/>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129392273"/>
                  </a:ext>
                </a:extLst>
              </a:tr>
              <a:tr h="133551">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l" fontAlgn="ctr"/>
                      <a:r>
                        <a:rPr lang="en-US" sz="700" b="0" i="0" u="none" strike="noStrike" dirty="0">
                          <a:solidFill>
                            <a:srgbClr val="000000"/>
                          </a:solidFill>
                          <a:effectLst/>
                          <a:latin typeface="Arial" panose="020B0604020202020204" pitchFamily="34" charset="0"/>
                        </a:rPr>
                        <a:t>From BD16/12/2021 the linear trajectory values of 2022 will be used</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2717563976"/>
                  </a:ext>
                </a:extLst>
              </a:tr>
              <a:tr h="108460">
                <a:tc rowSpan="3">
                  <a:txBody>
                    <a:bodyPr/>
                    <a:lstStyle/>
                    <a:p>
                      <a:pPr algn="ctr" fontAlgn="ctr"/>
                      <a:r>
                        <a:rPr lang="de-DE" sz="700" b="0" i="0" u="none" strike="noStrike">
                          <a:solidFill>
                            <a:srgbClr val="000000"/>
                          </a:solidFill>
                          <a:effectLst/>
                          <a:latin typeface="Arial" panose="020B0604020202020204" pitchFamily="34" charset="0"/>
                        </a:rPr>
                        <a:t>Transelectrica</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2F2F2"/>
                    </a:solidFill>
                  </a:tcPr>
                </a:tc>
                <a:tc>
                  <a:txBody>
                    <a:bodyPr/>
                    <a:lstStyle/>
                    <a:p>
                      <a:pPr algn="just" fontAlgn="ctr"/>
                      <a:r>
                        <a:rPr lang="de-DE" sz="700" b="0" i="0" u="none" strike="noStrike">
                          <a:solidFill>
                            <a:srgbClr val="000000"/>
                          </a:solidFill>
                          <a:effectLst/>
                          <a:latin typeface="Arial" panose="020B0604020202020204" pitchFamily="34" charset="0"/>
                        </a:rPr>
                        <a:t>01.01.2022-31.12.2022</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a:solidFill>
                            <a:srgbClr val="000000"/>
                          </a:solidFill>
                          <a:effectLst/>
                          <a:latin typeface="Arial" panose="020B0604020202020204" pitchFamily="34" charset="0"/>
                        </a:rPr>
                        <a:t>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6350" cap="flat" cmpd="sng" algn="ctr">
                      <a:solidFill>
                        <a:srgbClr val="000000"/>
                      </a:solidFill>
                      <a:prstDash val="dot"/>
                      <a:round/>
                      <a:headEnd type="none" w="med" len="med"/>
                      <a:tailEnd type="none" w="med" len="med"/>
                    </a:lnB>
                  </a:tcPr>
                </a:tc>
                <a:tc rowSpan="3">
                  <a:txBody>
                    <a:bodyPr/>
                    <a:lstStyle/>
                    <a:p>
                      <a:pPr algn="ctr" fontAlgn="ctr"/>
                      <a:r>
                        <a:rPr lang="en-US" sz="700" b="0" i="0" u="none" strike="noStrike" dirty="0" err="1">
                          <a:solidFill>
                            <a:srgbClr val="000000"/>
                          </a:solidFill>
                          <a:effectLst/>
                          <a:latin typeface="Arial" panose="020B0604020202020204" pitchFamily="34" charset="0"/>
                        </a:rPr>
                        <a:t>Ramr</a:t>
                      </a:r>
                      <a:r>
                        <a:rPr lang="en-US" sz="700" b="0" i="0" u="none" strike="noStrike" dirty="0">
                          <a:solidFill>
                            <a:srgbClr val="000000"/>
                          </a:solidFill>
                          <a:effectLst/>
                          <a:latin typeface="Arial" panose="020B0604020202020204" pitchFamily="34" charset="0"/>
                        </a:rPr>
                        <a:t> value is updated each year taking into consideration our Action Plan. For 2022 </a:t>
                      </a:r>
                      <a:r>
                        <a:rPr lang="en-US" sz="700" b="0" i="0" u="none" strike="noStrike" dirty="0" err="1">
                          <a:solidFill>
                            <a:srgbClr val="000000"/>
                          </a:solidFill>
                          <a:effectLst/>
                          <a:latin typeface="Arial" panose="020B0604020202020204" pitchFamily="34" charset="0"/>
                        </a:rPr>
                        <a:t>Transelectrica</a:t>
                      </a:r>
                      <a:r>
                        <a:rPr lang="en-US" sz="700" b="0" i="0" u="none" strike="noStrike" dirty="0">
                          <a:solidFill>
                            <a:srgbClr val="000000"/>
                          </a:solidFill>
                          <a:effectLst/>
                          <a:latin typeface="Arial" panose="020B0604020202020204" pitchFamily="34" charset="0"/>
                        </a:rPr>
                        <a:t> will have a derogation for keeping the minimum capacity that is stated for the year 2021 in the Action Plan, which is 33%.</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tcPr>
                </a:tc>
                <a:extLst>
                  <a:ext uri="{0D108BD9-81ED-4DB2-BD59-A6C34878D82A}">
                    <a16:rowId xmlns:a16="http://schemas.microsoft.com/office/drawing/2014/main" val="4279853549"/>
                  </a:ext>
                </a:extLst>
              </a:tr>
              <a:tr h="108460">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3786640886"/>
                  </a:ext>
                </a:extLst>
              </a:tr>
              <a:tr h="110888">
                <a:tc vMerge="1">
                  <a:txBody>
                    <a:bodyPr/>
                    <a:lstStyle/>
                    <a:p>
                      <a:endParaRPr lang="de-DE"/>
                    </a:p>
                  </a:txBody>
                  <a:tcPr/>
                </a:tc>
                <a:tc>
                  <a:txBody>
                    <a:bodyPr/>
                    <a:lstStyle/>
                    <a:p>
                      <a:pPr algn="just" fontAlgn="ctr"/>
                      <a:r>
                        <a:rPr lang="de-DE" sz="700" b="0" i="0" u="none" strike="noStrike">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a:txBody>
                    <a:bodyPr/>
                    <a:lstStyle/>
                    <a:p>
                      <a:pPr algn="just" fontAlgn="ctr"/>
                      <a:r>
                        <a:rPr lang="de-DE" sz="700" b="0" i="0" u="none" strike="noStrike" dirty="0">
                          <a:solidFill>
                            <a:srgbClr val="000000"/>
                          </a:solidFill>
                          <a:effectLst/>
                          <a:latin typeface="Arial" panose="020B0604020202020204" pitchFamily="34" charset="0"/>
                        </a:rPr>
                        <a:t> </a:t>
                      </a:r>
                    </a:p>
                  </a:txBody>
                  <a:tcPr marL="4047" marR="4047" marT="4047"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6350" cap="flat" cmpd="sng" algn="ctr">
                      <a:solidFill>
                        <a:srgbClr val="000000"/>
                      </a:solidFill>
                      <a:prstDash val="dot"/>
                      <a:round/>
                      <a:headEnd type="none" w="med" len="med"/>
                      <a:tailEnd type="none" w="med" len="med"/>
                    </a:lnT>
                    <a:lnB w="12700" cap="flat" cmpd="sng" algn="ctr">
                      <a:solidFill>
                        <a:srgbClr val="7F7F7F"/>
                      </a:solidFill>
                      <a:prstDash val="solid"/>
                      <a:round/>
                      <a:headEnd type="none" w="med" len="med"/>
                      <a:tailEnd type="none" w="med" len="med"/>
                    </a:lnB>
                  </a:tcPr>
                </a:tc>
                <a:tc vMerge="1">
                  <a:txBody>
                    <a:bodyPr/>
                    <a:lstStyle/>
                    <a:p>
                      <a:endParaRPr lang="de-DE"/>
                    </a:p>
                  </a:txBody>
                  <a:tcPr/>
                </a:tc>
                <a:extLst>
                  <a:ext uri="{0D108BD9-81ED-4DB2-BD59-A6C34878D82A}">
                    <a16:rowId xmlns:a16="http://schemas.microsoft.com/office/drawing/2014/main" val="4019935226"/>
                  </a:ext>
                </a:extLst>
              </a:tr>
            </a:tbl>
          </a:graphicData>
        </a:graphic>
      </p:graphicFrame>
    </p:spTree>
    <p:extLst>
      <p:ext uri="{BB962C8B-B14F-4D97-AF65-F5344CB8AC3E}">
        <p14:creationId xmlns:p14="http://schemas.microsoft.com/office/powerpoint/2010/main" val="414955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45527"/>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SI: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13" name="Obraz 12">
            <a:extLst>
              <a:ext uri="{FF2B5EF4-FFF2-40B4-BE49-F238E27FC236}">
                <a16:creationId xmlns:a16="http://schemas.microsoft.com/office/drawing/2014/main" id="{7AFAEB91-2516-475A-B60E-B01A8C1AE456}"/>
              </a:ext>
            </a:extLst>
          </p:cNvPr>
          <p:cNvPicPr>
            <a:picLocks noChangeAspect="1"/>
          </p:cNvPicPr>
          <p:nvPr/>
        </p:nvPicPr>
        <p:blipFill>
          <a:blip r:embed="rId3"/>
          <a:srcRect/>
          <a:stretch/>
        </p:blipFill>
        <p:spPr>
          <a:xfrm>
            <a:off x="2" y="1942061"/>
            <a:ext cx="4758192" cy="2973870"/>
          </a:xfrm>
          <a:prstGeom prst="rect">
            <a:avLst/>
          </a:prstGeom>
        </p:spPr>
      </p:pic>
      <p:pic>
        <p:nvPicPr>
          <p:cNvPr id="14" name="Obraz 13">
            <a:extLst>
              <a:ext uri="{FF2B5EF4-FFF2-40B4-BE49-F238E27FC236}">
                <a16:creationId xmlns:a16="http://schemas.microsoft.com/office/drawing/2014/main" id="{4520A249-1E4A-45A8-BBF7-19C9D9612938}"/>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22916574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a:xfrm>
            <a:off x="527596" y="80628"/>
            <a:ext cx="8640000" cy="363850"/>
          </a:xfrm>
        </p:spPr>
        <p:txBody>
          <a:bodyPr/>
          <a:lstStyle/>
          <a:p>
            <a:r>
              <a:rPr lang="en-US" sz="1600" b="1" dirty="0">
                <a:solidFill>
                  <a:srgbClr val="3366FF"/>
                </a:solidFill>
                <a:latin typeface="Arial"/>
              </a:rPr>
              <a:t>KPI </a:t>
            </a:r>
            <a:r>
              <a:rPr lang="pl-PL" sz="1600" b="1" dirty="0">
                <a:solidFill>
                  <a:srgbClr val="3366FF"/>
                </a:solidFill>
                <a:latin typeface="Arial"/>
              </a:rPr>
              <a:t>1</a:t>
            </a:r>
            <a:r>
              <a:rPr lang="de-DE" sz="1600" b="1" dirty="0">
                <a:solidFill>
                  <a:srgbClr val="3366FF"/>
                </a:solidFill>
                <a:latin typeface="Arial"/>
              </a:rPr>
              <a:t>4</a:t>
            </a:r>
            <a:r>
              <a:rPr lang="pl-PL" sz="1600" b="1" dirty="0">
                <a:solidFill>
                  <a:srgbClr val="3366FF"/>
                </a:solidFill>
                <a:latin typeface="Arial"/>
              </a:rPr>
              <a:t>b: SK: Virtual margins at market balance</a:t>
            </a:r>
            <a:endParaRPr lang="en-US" sz="1600" b="1" dirty="0">
              <a:solidFill>
                <a:srgbClr val="3366FF"/>
              </a:solidFill>
              <a:latin typeface="Aria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37" name="Rounded Rectangle 36">
            <a:extLst>
              <a:ext uri="{FF2B5EF4-FFF2-40B4-BE49-F238E27FC236}">
                <a16:creationId xmlns:a16="http://schemas.microsoft.com/office/drawing/2014/main" id="{529B86CB-775E-6C44-82D7-0534FE9FA126}"/>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TSOs</a:t>
            </a:r>
          </a:p>
        </p:txBody>
      </p:sp>
      <p:pic>
        <p:nvPicPr>
          <p:cNvPr id="8" name="Obraz 7">
            <a:extLst>
              <a:ext uri="{FF2B5EF4-FFF2-40B4-BE49-F238E27FC236}">
                <a16:creationId xmlns:a16="http://schemas.microsoft.com/office/drawing/2014/main" id="{AEB26870-E9DA-4CB6-89BF-43D9425E4989}"/>
              </a:ext>
            </a:extLst>
          </p:cNvPr>
          <p:cNvPicPr>
            <a:picLocks noChangeAspect="1"/>
          </p:cNvPicPr>
          <p:nvPr/>
        </p:nvPicPr>
        <p:blipFill>
          <a:blip r:embed="rId3"/>
          <a:srcRect/>
          <a:stretch/>
        </p:blipFill>
        <p:spPr>
          <a:xfrm>
            <a:off x="2" y="1942061"/>
            <a:ext cx="4758192" cy="2973870"/>
          </a:xfrm>
          <a:prstGeom prst="rect">
            <a:avLst/>
          </a:prstGeom>
        </p:spPr>
      </p:pic>
      <p:pic>
        <p:nvPicPr>
          <p:cNvPr id="10" name="Obraz 9">
            <a:extLst>
              <a:ext uri="{FF2B5EF4-FFF2-40B4-BE49-F238E27FC236}">
                <a16:creationId xmlns:a16="http://schemas.microsoft.com/office/drawing/2014/main" id="{550C3A70-86A1-4128-81EB-A2C3A0E5F0F6}"/>
              </a:ext>
            </a:extLst>
          </p:cNvPr>
          <p:cNvPicPr>
            <a:picLocks noChangeAspect="1"/>
          </p:cNvPicPr>
          <p:nvPr/>
        </p:nvPicPr>
        <p:blipFill>
          <a:blip r:embed="rId4"/>
          <a:srcRect/>
          <a:stretch/>
        </p:blipFill>
        <p:spPr>
          <a:xfrm>
            <a:off x="5147804" y="1942061"/>
            <a:ext cx="4758192" cy="2973870"/>
          </a:xfrm>
          <a:prstGeom prst="rect">
            <a:avLst/>
          </a:prstGeom>
        </p:spPr>
      </p:pic>
    </p:spTree>
    <p:extLst>
      <p:ext uri="{BB962C8B-B14F-4D97-AF65-F5344CB8AC3E}">
        <p14:creationId xmlns:p14="http://schemas.microsoft.com/office/powerpoint/2010/main" val="1511360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5"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20301</a:t>
            </a:r>
            <a:r>
              <a:rPr lang="fr-FR" kern="0" dirty="0"/>
              <a:t> – BD202</a:t>
            </a:r>
            <a:r>
              <a:rPr lang="hu-HU" kern="0" dirty="0"/>
              <a:t>30331</a:t>
            </a:r>
            <a:endParaRPr lang="fr-FR" kern="0" dirty="0"/>
          </a:p>
          <a:p>
            <a:endParaRPr lang="fr-FR" kern="0" dirty="0"/>
          </a:p>
        </p:txBody>
      </p:sp>
      <p:sp>
        <p:nvSpPr>
          <p:cNvPr id="7"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9" name="Kép 8">
            <a:extLst>
              <a:ext uri="{FF2B5EF4-FFF2-40B4-BE49-F238E27FC236}">
                <a16:creationId xmlns:a16="http://schemas.microsoft.com/office/drawing/2014/main" id="{A51317FD-FC5F-415C-8115-5860EAFE7F64}"/>
              </a:ext>
            </a:extLst>
          </p:cNvPr>
          <p:cNvPicPr>
            <a:picLocks noChangeAspect="1"/>
          </p:cNvPicPr>
          <p:nvPr/>
        </p:nvPicPr>
        <p:blipFill>
          <a:blip r:embed="rId2"/>
          <a:stretch>
            <a:fillRect/>
          </a:stretch>
        </p:blipFill>
        <p:spPr>
          <a:xfrm>
            <a:off x="550321" y="1147050"/>
            <a:ext cx="8484347" cy="5580090"/>
          </a:xfrm>
          <a:prstGeom prst="rect">
            <a:avLst/>
          </a:prstGeom>
        </p:spPr>
      </p:pic>
    </p:spTree>
    <p:extLst>
      <p:ext uri="{BB962C8B-B14F-4D97-AF65-F5344CB8AC3E}">
        <p14:creationId xmlns:p14="http://schemas.microsoft.com/office/powerpoint/2010/main" val="10115468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ZoneTexte 26"/>
          <p:cNvSpPr txBox="1"/>
          <p:nvPr/>
        </p:nvSpPr>
        <p:spPr>
          <a:xfrm>
            <a:off x="156718" y="945786"/>
            <a:ext cx="3762045" cy="307777"/>
          </a:xfrm>
          <a:prstGeom prst="rect">
            <a:avLst/>
          </a:prstGeom>
          <a:solidFill>
            <a:schemeClr val="bg1"/>
          </a:solidFill>
        </p:spPr>
        <p:txBody>
          <a:bodyPr wrap="square" rtlCol="0">
            <a:spAutoFit/>
          </a:bodyPr>
          <a:lstStyle/>
          <a:p>
            <a:pPr algn="l"/>
            <a:endParaRPr lang="fr-FR" sz="1400" dirty="0">
              <a:solidFill>
                <a:schemeClr val="tx2"/>
              </a:solidFill>
              <a:latin typeface="Arial" panose="020B0604020202020204" pitchFamily="34" charset="0"/>
              <a:cs typeface="Arial" panose="020B0604020202020204" pitchFamily="34" charset="0"/>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166145" y="450726"/>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20301</a:t>
            </a:r>
            <a:r>
              <a:rPr lang="fr-FR" kern="0" dirty="0"/>
              <a:t> – BD202</a:t>
            </a:r>
            <a:r>
              <a:rPr lang="hu-HU" kern="0" dirty="0"/>
              <a:t>20331</a:t>
            </a:r>
            <a:endParaRPr lang="fr-FR" kern="0" dirty="0"/>
          </a:p>
          <a:p>
            <a:endParaRPr lang="fr-FR" kern="0" dirty="0"/>
          </a:p>
        </p:txBody>
      </p:sp>
      <p:sp>
        <p:nvSpPr>
          <p:cNvPr id="8" name="Title 4"/>
          <p:cNvSpPr txBox="1">
            <a:spLocks/>
          </p:cNvSpPr>
          <p:nvPr/>
        </p:nvSpPr>
        <p:spPr>
          <a:xfrm>
            <a:off x="158998" y="130860"/>
            <a:ext cx="7704841"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lang="en-US" sz="1600" b="1" kern="0">
                <a:solidFill>
                  <a:srgbClr val="3366FF"/>
                </a:solidFill>
                <a:latin typeface="Arial"/>
              </a:rPr>
              <a:t>KPI </a:t>
            </a:r>
            <a:r>
              <a:rPr lang="hu-HU" sz="1600" b="1" kern="0">
                <a:solidFill>
                  <a:srgbClr val="3366FF"/>
                </a:solidFill>
                <a:latin typeface="Arial"/>
              </a:rPr>
              <a:t>1</a:t>
            </a:r>
            <a:r>
              <a:rPr lang="de-DE" sz="1600" b="1" kern="0">
                <a:solidFill>
                  <a:srgbClr val="3366FF"/>
                </a:solidFill>
                <a:latin typeface="Arial"/>
              </a:rPr>
              <a:t>5</a:t>
            </a:r>
            <a:r>
              <a:rPr lang="en-US" sz="1600" b="1" kern="0">
                <a:solidFill>
                  <a:srgbClr val="3366FF"/>
                </a:solidFill>
                <a:latin typeface="Arial"/>
              </a:rPr>
              <a:t>: </a:t>
            </a:r>
            <a:r>
              <a:rPr lang="hu-HU" sz="1600" b="1" kern="0">
                <a:solidFill>
                  <a:srgbClr val="3366FF"/>
                </a:solidFill>
                <a:latin typeface="Arial"/>
              </a:rPr>
              <a:t>N</a:t>
            </a:r>
            <a:r>
              <a:rPr lang="de-DE" sz="1600" b="1" kern="0">
                <a:solidFill>
                  <a:srgbClr val="3366FF"/>
                </a:solidFill>
                <a:latin typeface="Arial"/>
              </a:rPr>
              <a:t>on-Core exchanges </a:t>
            </a:r>
            <a:r>
              <a:rPr lang="hu-HU" sz="1600" b="1" kern="0">
                <a:solidFill>
                  <a:srgbClr val="3366FF"/>
                </a:solidFill>
                <a:latin typeface="Arial"/>
              </a:rPr>
              <a:t>delta flow</a:t>
            </a:r>
            <a:endParaRPr lang="en-US" sz="1600" b="1" kern="0" dirty="0">
              <a:solidFill>
                <a:srgbClr val="3366FF"/>
              </a:solidFill>
              <a:latin typeface="Arial"/>
            </a:endParaRPr>
          </a:p>
        </p:txBody>
      </p:sp>
      <p:pic>
        <p:nvPicPr>
          <p:cNvPr id="11" name="Kép 10">
            <a:extLst>
              <a:ext uri="{FF2B5EF4-FFF2-40B4-BE49-F238E27FC236}">
                <a16:creationId xmlns:a16="http://schemas.microsoft.com/office/drawing/2014/main" id="{E0F4D5F6-827D-4257-A93D-37E5A406631E}"/>
              </a:ext>
            </a:extLst>
          </p:cNvPr>
          <p:cNvPicPr>
            <a:picLocks noChangeAspect="1"/>
          </p:cNvPicPr>
          <p:nvPr/>
        </p:nvPicPr>
        <p:blipFill>
          <a:blip r:embed="rId2"/>
          <a:stretch>
            <a:fillRect/>
          </a:stretch>
        </p:blipFill>
        <p:spPr>
          <a:xfrm>
            <a:off x="596347" y="945786"/>
            <a:ext cx="8564217" cy="5792451"/>
          </a:xfrm>
          <a:prstGeom prst="rect">
            <a:avLst/>
          </a:prstGeom>
        </p:spPr>
      </p:pic>
    </p:spTree>
    <p:extLst>
      <p:ext uri="{BB962C8B-B14F-4D97-AF65-F5344CB8AC3E}">
        <p14:creationId xmlns:p14="http://schemas.microsoft.com/office/powerpoint/2010/main" val="27847768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4">
            <a:extLst>
              <a:ext uri="{FF2B5EF4-FFF2-40B4-BE49-F238E27FC236}">
                <a16:creationId xmlns:a16="http://schemas.microsoft.com/office/drawing/2014/main" id="{3ED92AD6-F158-4747-9358-0164C6AECE6D}"/>
              </a:ext>
            </a:extLst>
          </p:cNvPr>
          <p:cNvSpPr>
            <a:spLocks noGrp="1"/>
          </p:cNvSpPr>
          <p:nvPr>
            <p:ph type="title"/>
          </p:nvPr>
        </p:nvSpPr>
        <p:spPr>
          <a:xfrm>
            <a:off x="539999" y="108000"/>
            <a:ext cx="7044142" cy="336550"/>
          </a:xfrm>
        </p:spPr>
        <p:txBody>
          <a:bodyPr/>
          <a:lstStyle/>
          <a:p>
            <a:r>
              <a:rPr lang="en-US" sz="1600" b="1" dirty="0">
                <a:solidFill>
                  <a:srgbClr val="3366FF"/>
                </a:solidFill>
                <a:latin typeface="Arial"/>
              </a:rPr>
              <a:t>KPI 1</a:t>
            </a:r>
            <a:r>
              <a:rPr lang="de-DE" sz="1600" b="1" dirty="0">
                <a:solidFill>
                  <a:srgbClr val="3366FF"/>
                </a:solidFill>
                <a:latin typeface="Arial"/>
              </a:rPr>
              <a:t>5</a:t>
            </a:r>
            <a:r>
              <a:rPr lang="en-US" sz="1600" b="1" dirty="0">
                <a:solidFill>
                  <a:srgbClr val="3366FF"/>
                </a:solidFill>
                <a:latin typeface="Arial"/>
              </a:rPr>
              <a:t>: </a:t>
            </a:r>
            <a:r>
              <a:rPr lang="hu-HU" sz="1600" b="1" dirty="0">
                <a:solidFill>
                  <a:srgbClr val="3366FF"/>
                </a:solidFill>
                <a:latin typeface="Arial"/>
              </a:rPr>
              <a:t>N</a:t>
            </a:r>
            <a:r>
              <a:rPr lang="de-DE" sz="1600" b="1" dirty="0">
                <a:solidFill>
                  <a:srgbClr val="3366FF"/>
                </a:solidFill>
                <a:latin typeface="Arial"/>
              </a:rPr>
              <a:t>on-Core </a:t>
            </a:r>
            <a:r>
              <a:rPr lang="de-DE" sz="1600" b="1" dirty="0" err="1">
                <a:solidFill>
                  <a:srgbClr val="3366FF"/>
                </a:solidFill>
                <a:latin typeface="Arial"/>
              </a:rPr>
              <a:t>delta</a:t>
            </a:r>
            <a:r>
              <a:rPr lang="de-DE" sz="1600" b="1" dirty="0">
                <a:solidFill>
                  <a:srgbClr val="3366FF"/>
                </a:solidFill>
                <a:latin typeface="Arial"/>
              </a:rPr>
              <a:t> </a:t>
            </a:r>
            <a:r>
              <a:rPr lang="de-DE" sz="1600" b="1" dirty="0" err="1">
                <a:solidFill>
                  <a:srgbClr val="3366FF"/>
                </a:solidFill>
                <a:latin typeface="Arial"/>
              </a:rPr>
              <a:t>exchanges</a:t>
            </a:r>
            <a:endParaRPr lang="en-US" sz="1600" b="1" dirty="0">
              <a:solidFill>
                <a:srgbClr val="3366FF"/>
              </a:solidFill>
              <a:latin typeface="Arial"/>
            </a:endParaRPr>
          </a:p>
        </p:txBody>
      </p:sp>
      <p:sp>
        <p:nvSpPr>
          <p:cNvPr id="7" name="Espace réservé du texte 3">
            <a:extLst>
              <a:ext uri="{FF2B5EF4-FFF2-40B4-BE49-F238E27FC236}">
                <a16:creationId xmlns:a16="http://schemas.microsoft.com/office/drawing/2014/main" id="{07C3A045-A2B7-4BAA-93FB-A26D083ABA7C}"/>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fr-FR" kern="0" dirty="0"/>
              <a:t>BD202</a:t>
            </a:r>
            <a:r>
              <a:rPr lang="hu-HU" kern="0" dirty="0"/>
              <a:t>20301</a:t>
            </a:r>
            <a:r>
              <a:rPr lang="fr-FR" kern="0" dirty="0"/>
              <a:t> – BD202</a:t>
            </a:r>
            <a:r>
              <a:rPr lang="hu-HU" kern="0" dirty="0"/>
              <a:t>20331</a:t>
            </a:r>
            <a:endParaRPr lang="fr-FR" kern="0" dirty="0"/>
          </a:p>
          <a:p>
            <a:endParaRPr lang="fr-FR" kern="0" dirty="0"/>
          </a:p>
        </p:txBody>
      </p:sp>
      <p:pic>
        <p:nvPicPr>
          <p:cNvPr id="9" name="Kép 8">
            <a:extLst>
              <a:ext uri="{FF2B5EF4-FFF2-40B4-BE49-F238E27FC236}">
                <a16:creationId xmlns:a16="http://schemas.microsoft.com/office/drawing/2014/main" id="{4C0AB11E-A5D5-47C7-9DC8-3EBBDD12FA09}"/>
              </a:ext>
            </a:extLst>
          </p:cNvPr>
          <p:cNvPicPr>
            <a:picLocks noChangeAspect="1"/>
          </p:cNvPicPr>
          <p:nvPr/>
        </p:nvPicPr>
        <p:blipFill>
          <a:blip r:embed="rId2"/>
          <a:stretch>
            <a:fillRect/>
          </a:stretch>
        </p:blipFill>
        <p:spPr>
          <a:xfrm>
            <a:off x="397565" y="948320"/>
            <a:ext cx="9110870" cy="5599661"/>
          </a:xfrm>
          <a:prstGeom prst="rect">
            <a:avLst/>
          </a:prstGeom>
        </p:spPr>
      </p:pic>
    </p:spTree>
    <p:extLst>
      <p:ext uri="{BB962C8B-B14F-4D97-AF65-F5344CB8AC3E}">
        <p14:creationId xmlns:p14="http://schemas.microsoft.com/office/powerpoint/2010/main" val="6104655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65</a:t>
            </a:fld>
            <a:endParaRPr lang="en-US" dirty="0"/>
          </a:p>
        </p:txBody>
      </p:sp>
      <p:sp>
        <p:nvSpPr>
          <p:cNvPr id="9" name="Rechteck 8"/>
          <p:cNvSpPr/>
          <p:nvPr/>
        </p:nvSpPr>
        <p:spPr>
          <a:xfrm>
            <a:off x="208313" y="204115"/>
            <a:ext cx="8460674" cy="369332"/>
          </a:xfrm>
          <a:prstGeom prst="rect">
            <a:avLst/>
          </a:prstGeom>
        </p:spPr>
        <p:txBody>
          <a:bodyPr wrap="square">
            <a:spAutoFit/>
          </a:bodyPr>
          <a:lstStyle/>
          <a:p>
            <a:pPr>
              <a:defRPr/>
            </a:pPr>
            <a:r>
              <a:rPr lang="en-US" kern="0" dirty="0">
                <a:solidFill>
                  <a:srgbClr val="0100FE"/>
                </a:solidFill>
                <a:latin typeface="Arial"/>
                <a:ea typeface="Arial Unicode MS" panose="020B0604020202020204" pitchFamily="34" charset="-128"/>
                <a:cs typeface="Arial" panose="020B0604020202020204" pitchFamily="34" charset="0"/>
              </a:rPr>
              <a:t>Overview</a:t>
            </a:r>
            <a:endParaRPr lang="en-US" dirty="0">
              <a:solidFill>
                <a:srgbClr val="0100FE"/>
              </a:solidFill>
            </a:endParaRPr>
          </a:p>
        </p:txBody>
      </p:sp>
      <p:sp>
        <p:nvSpPr>
          <p:cNvPr id="10" name="Espace réservé du texte 3">
            <a:extLst>
              <a:ext uri="{FF2B5EF4-FFF2-40B4-BE49-F238E27FC236}">
                <a16:creationId xmlns:a16="http://schemas.microsoft.com/office/drawing/2014/main" id="{42FEC194-5AAD-50F6-E56D-52AE7E503242}"/>
              </a:ext>
            </a:extLst>
          </p:cNvPr>
          <p:cNvSpPr txBox="1">
            <a:spLocks/>
          </p:cNvSpPr>
          <p:nvPr/>
        </p:nvSpPr>
        <p:spPr>
          <a:xfrm>
            <a:off x="208313" y="526099"/>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3366FF"/>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100FE"/>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kern="0" dirty="0"/>
              <a:t>NRAO – Applied Remedial Actions</a:t>
            </a:r>
            <a:endParaRPr lang="fr-FR" kern="0" dirty="0"/>
          </a:p>
          <a:p>
            <a:endParaRPr lang="fr-FR" kern="0" dirty="0"/>
          </a:p>
        </p:txBody>
      </p:sp>
      <p:pic>
        <p:nvPicPr>
          <p:cNvPr id="8" name="Picture 7">
            <a:extLst>
              <a:ext uri="{FF2B5EF4-FFF2-40B4-BE49-F238E27FC236}">
                <a16:creationId xmlns:a16="http://schemas.microsoft.com/office/drawing/2014/main" id="{C7679067-0B37-ED86-E6C4-038D0C9FA563}"/>
              </a:ext>
            </a:extLst>
          </p:cNvPr>
          <p:cNvPicPr>
            <a:picLocks noChangeAspect="1"/>
          </p:cNvPicPr>
          <p:nvPr/>
        </p:nvPicPr>
        <p:blipFill>
          <a:blip r:embed="rId2"/>
          <a:stretch>
            <a:fillRect/>
          </a:stretch>
        </p:blipFill>
        <p:spPr>
          <a:xfrm>
            <a:off x="2156290" y="836612"/>
            <a:ext cx="7647568" cy="5735676"/>
          </a:xfrm>
          <a:prstGeom prst="rect">
            <a:avLst/>
          </a:prstGeom>
        </p:spPr>
      </p:pic>
      <p:sp>
        <p:nvSpPr>
          <p:cNvPr id="11" name="Inhaltsplatzhalter 3">
            <a:extLst>
              <a:ext uri="{FF2B5EF4-FFF2-40B4-BE49-F238E27FC236}">
                <a16:creationId xmlns:a16="http://schemas.microsoft.com/office/drawing/2014/main" id="{0FA17643-F9D5-33F9-C0D1-F8BE4E4752D3}"/>
              </a:ext>
            </a:extLst>
          </p:cNvPr>
          <p:cNvSpPr>
            <a:spLocks noGrp="1"/>
          </p:cNvSpPr>
          <p:nvPr>
            <p:ph sz="quarter" idx="17"/>
          </p:nvPr>
        </p:nvSpPr>
        <p:spPr>
          <a:xfrm>
            <a:off x="145773" y="1080000"/>
            <a:ext cx="3797431" cy="4320000"/>
          </a:xfrm>
        </p:spPr>
        <p:txBody>
          <a:bodyPr vert="horz" lIns="91440" tIns="45720" rIns="91440" bIns="45720" rtlCol="0" anchor="t">
            <a:noAutofit/>
          </a:bodyPr>
          <a:lstStyle/>
          <a:p>
            <a:pPr marL="285750" indent="-285750">
              <a:buFont typeface="Arial" panose="020B0604020202020204" pitchFamily="34" charset="0"/>
              <a:buChar char="•"/>
            </a:pPr>
            <a:r>
              <a:rPr lang="en-US" dirty="0">
                <a:solidFill>
                  <a:srgbClr val="0100FE"/>
                </a:solidFill>
              </a:rPr>
              <a:t>On the analysis:</a:t>
            </a:r>
          </a:p>
          <a:p>
            <a:pPr marL="571500" lvl="1">
              <a:buFont typeface="Arial" panose="020B0604020202020204" pitchFamily="34" charset="0"/>
              <a:buChar char="•"/>
            </a:pPr>
            <a:r>
              <a:rPr lang="en-US" dirty="0">
                <a:ea typeface="Arial Unicode MS"/>
                <a:cs typeface="Arial"/>
              </a:rPr>
              <a:t>The total number of MTUs (744 hours)</a:t>
            </a:r>
            <a:br>
              <a:rPr lang="en-US" dirty="0"/>
            </a:br>
            <a:r>
              <a:rPr lang="en-US" dirty="0">
                <a:ea typeface="Arial Unicode MS"/>
                <a:cs typeface="Arial"/>
              </a:rPr>
              <a:t>was distributed as shown in the pie chart</a:t>
            </a:r>
          </a:p>
          <a:p>
            <a:pPr marL="571500" lvl="1">
              <a:buFont typeface="Arial" panose="020B0604020202020204" pitchFamily="34" charset="0"/>
              <a:buChar char="•"/>
            </a:pPr>
            <a:r>
              <a:rPr lang="en-US" dirty="0">
                <a:ea typeface="Arial Unicode MS"/>
                <a:cs typeface="Arial"/>
              </a:rPr>
              <a:t>In the following plots, the relative time share</a:t>
            </a:r>
            <a:br>
              <a:rPr lang="en-US" dirty="0"/>
            </a:br>
            <a:r>
              <a:rPr lang="en-US" dirty="0">
                <a:ea typeface="Arial Unicode MS"/>
                <a:cs typeface="Arial"/>
              </a:rPr>
              <a:t>relates to the hours labeled</a:t>
            </a:r>
            <a:br>
              <a:rPr lang="en-US" dirty="0"/>
            </a:br>
            <a:r>
              <a:rPr lang="en-US" dirty="0">
                <a:ea typeface="Arial Unicode MS"/>
                <a:cs typeface="Arial"/>
              </a:rPr>
              <a:t>‘</a:t>
            </a:r>
            <a:r>
              <a:rPr lang="en-US" i="1" dirty="0">
                <a:ea typeface="Arial Unicode MS"/>
                <a:cs typeface="Arial"/>
              </a:rPr>
              <a:t>NRAO Ran and Applied RAs</a:t>
            </a:r>
            <a:r>
              <a:rPr lang="en-US" dirty="0">
                <a:ea typeface="Arial Unicode MS"/>
                <a:cs typeface="Arial"/>
              </a:rPr>
              <a:t>’ (708 hours)</a:t>
            </a:r>
          </a:p>
        </p:txBody>
      </p:sp>
    </p:spTree>
    <p:extLst>
      <p:ext uri="{BB962C8B-B14F-4D97-AF65-F5344CB8AC3E}">
        <p14:creationId xmlns:p14="http://schemas.microsoft.com/office/powerpoint/2010/main" val="28003605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p:cNvSpPr>
            <a:spLocks noGrp="1"/>
          </p:cNvSpPr>
          <p:nvPr>
            <p:ph type="sldNum" sz="quarter" idx="4"/>
          </p:nvPr>
        </p:nvSpPr>
        <p:spPr/>
        <p:txBody>
          <a:bodyPr/>
          <a:lstStyle/>
          <a:p>
            <a:fld id="{F551322C-20B2-48C3-B63D-68158FEBF630}" type="slidenum">
              <a:rPr lang="en-US" smtClean="0"/>
              <a:pPr/>
              <a:t>66</a:t>
            </a:fld>
            <a:endParaRPr lang="en-US" dirty="0"/>
          </a:p>
        </p:txBody>
      </p:sp>
      <p:sp>
        <p:nvSpPr>
          <p:cNvPr id="9" name="Rechteck 8"/>
          <p:cNvSpPr/>
          <p:nvPr/>
        </p:nvSpPr>
        <p:spPr>
          <a:xfrm>
            <a:off x="208313" y="204115"/>
            <a:ext cx="8460674" cy="369332"/>
          </a:xfrm>
          <a:prstGeom prst="rect">
            <a:avLst/>
          </a:prstGeom>
        </p:spPr>
        <p:txBody>
          <a:bodyPr wrap="square">
            <a:spAutoFit/>
          </a:bodyPr>
          <a:lstStyle/>
          <a:p>
            <a:pPr>
              <a:defRPr/>
            </a:pPr>
            <a:r>
              <a:rPr lang="en-US" b="1" kern="0" dirty="0">
                <a:solidFill>
                  <a:srgbClr val="0100FE"/>
                </a:solidFill>
                <a:latin typeface="Arial"/>
                <a:ea typeface="Arial Unicode MS" panose="020B0604020202020204" pitchFamily="34" charset="-128"/>
                <a:cs typeface="Arial" panose="020B0604020202020204" pitchFamily="34" charset="0"/>
              </a:rPr>
              <a:t>KPI 16: </a:t>
            </a:r>
            <a:r>
              <a:rPr lang="en-US" dirty="0">
                <a:solidFill>
                  <a:srgbClr val="0100FE"/>
                </a:solidFill>
              </a:rPr>
              <a:t>Relative Time Share of Applied RAs, by TSO, Type and Mode</a:t>
            </a:r>
          </a:p>
        </p:txBody>
      </p:sp>
      <p:pic>
        <p:nvPicPr>
          <p:cNvPr id="3" name="Picture 2">
            <a:extLst>
              <a:ext uri="{FF2B5EF4-FFF2-40B4-BE49-F238E27FC236}">
                <a16:creationId xmlns:a16="http://schemas.microsoft.com/office/drawing/2014/main" id="{B9B86FA7-3C18-06D0-F275-3E6B69352419}"/>
              </a:ext>
            </a:extLst>
          </p:cNvPr>
          <p:cNvPicPr>
            <a:picLocks noChangeAspect="1"/>
          </p:cNvPicPr>
          <p:nvPr/>
        </p:nvPicPr>
        <p:blipFill>
          <a:blip r:embed="rId2"/>
          <a:stretch>
            <a:fillRect/>
          </a:stretch>
        </p:blipFill>
        <p:spPr>
          <a:xfrm>
            <a:off x="14740" y="948267"/>
            <a:ext cx="9466990" cy="5604933"/>
          </a:xfrm>
          <a:prstGeom prst="rect">
            <a:avLst/>
          </a:prstGeom>
        </p:spPr>
      </p:pic>
    </p:spTree>
    <p:extLst>
      <p:ext uri="{BB962C8B-B14F-4D97-AF65-F5344CB8AC3E}">
        <p14:creationId xmlns:p14="http://schemas.microsoft.com/office/powerpoint/2010/main" val="5497126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67</a:t>
            </a:fld>
            <a:endParaRPr lang="en-US"/>
          </a:p>
        </p:txBody>
      </p:sp>
      <p:sp>
        <p:nvSpPr>
          <p:cNvPr id="10"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Preventive Mode</a:t>
            </a:r>
            <a:endParaRPr lang="de-AT" dirty="0">
              <a:solidFill>
                <a:srgbClr val="3266FF"/>
              </a:solidFill>
            </a:endParaRPr>
          </a:p>
        </p:txBody>
      </p:sp>
      <p:sp>
        <p:nvSpPr>
          <p:cNvPr id="11" name="Title 4">
            <a:extLst>
              <a:ext uri="{FF2B5EF4-FFF2-40B4-BE49-F238E27FC236}">
                <a16:creationId xmlns:a16="http://schemas.microsoft.com/office/drawing/2014/main" id="{E14C2856-3610-4AD3-BCB6-B1ECAE797BB9}"/>
              </a:ext>
            </a:extLst>
          </p:cNvPr>
          <p:cNvSpPr txBox="1">
            <a:spLocks/>
          </p:cNvSpPr>
          <p:nvPr/>
        </p:nvSpPr>
        <p:spPr>
          <a:xfrm>
            <a:off x="132947" y="108001"/>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E4F207C1-2493-DC22-8715-261F090D6C1F}"/>
              </a:ext>
            </a:extLst>
          </p:cNvPr>
          <p:cNvPicPr>
            <a:picLocks noChangeAspect="1"/>
          </p:cNvPicPr>
          <p:nvPr/>
        </p:nvPicPr>
        <p:blipFill rotWithShape="1">
          <a:blip r:embed="rId2"/>
          <a:srcRect b="5278"/>
          <a:stretch/>
        </p:blipFill>
        <p:spPr>
          <a:xfrm>
            <a:off x="922715" y="833967"/>
            <a:ext cx="8119687" cy="5768344"/>
          </a:xfrm>
          <a:prstGeom prst="rect">
            <a:avLst/>
          </a:prstGeom>
        </p:spPr>
      </p:pic>
    </p:spTree>
    <p:extLst>
      <p:ext uri="{BB962C8B-B14F-4D97-AF65-F5344CB8AC3E}">
        <p14:creationId xmlns:p14="http://schemas.microsoft.com/office/powerpoint/2010/main" val="34992591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68</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Preventive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68732" y="106388"/>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A2FF2A9F-BBE2-5B21-C76D-244567E9B079}"/>
              </a:ext>
            </a:extLst>
          </p:cNvPr>
          <p:cNvPicPr>
            <a:picLocks noChangeAspect="1"/>
          </p:cNvPicPr>
          <p:nvPr/>
        </p:nvPicPr>
        <p:blipFill rotWithShape="1">
          <a:blip r:embed="rId2"/>
          <a:srcRect b="5998"/>
          <a:stretch/>
        </p:blipFill>
        <p:spPr>
          <a:xfrm>
            <a:off x="911274" y="839670"/>
            <a:ext cx="8181891" cy="5768344"/>
          </a:xfrm>
          <a:prstGeom prst="rect">
            <a:avLst/>
          </a:prstGeom>
        </p:spPr>
      </p:pic>
    </p:spTree>
    <p:extLst>
      <p:ext uri="{BB962C8B-B14F-4D97-AF65-F5344CB8AC3E}">
        <p14:creationId xmlns:p14="http://schemas.microsoft.com/office/powerpoint/2010/main" val="3703929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69</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PSTs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872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F32364C9-EBC5-FA6F-6C79-6C412780B579}"/>
              </a:ext>
            </a:extLst>
          </p:cNvPr>
          <p:cNvPicPr>
            <a:picLocks noChangeAspect="1"/>
          </p:cNvPicPr>
          <p:nvPr/>
        </p:nvPicPr>
        <p:blipFill rotWithShape="1">
          <a:blip r:embed="rId2"/>
          <a:srcRect b="4928"/>
          <a:stretch/>
        </p:blipFill>
        <p:spPr>
          <a:xfrm>
            <a:off x="960332" y="833967"/>
            <a:ext cx="8089774" cy="5768344"/>
          </a:xfrm>
          <a:prstGeom prst="rect">
            <a:avLst/>
          </a:prstGeom>
        </p:spPr>
      </p:pic>
    </p:spTree>
    <p:extLst>
      <p:ext uri="{BB962C8B-B14F-4D97-AF65-F5344CB8AC3E}">
        <p14:creationId xmlns:p14="http://schemas.microsoft.com/office/powerpoint/2010/main" val="3599240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+2_1</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184257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4"/>
          </p:nvPr>
        </p:nvSpPr>
        <p:spPr/>
        <p:txBody>
          <a:bodyPr/>
          <a:lstStyle/>
          <a:p>
            <a:fld id="{F551322C-20B2-48C3-B63D-68158FEBF630}" type="slidenum">
              <a:rPr lang="en-US" smtClean="0"/>
              <a:pPr/>
              <a:t>70</a:t>
            </a:fld>
            <a:endParaRPr lang="en-US"/>
          </a:p>
        </p:txBody>
      </p:sp>
      <p:sp>
        <p:nvSpPr>
          <p:cNvPr id="8" name="Textplatzhalter 2"/>
          <p:cNvSpPr>
            <a:spLocks noGrp="1"/>
          </p:cNvSpPr>
          <p:nvPr>
            <p:ph type="body" sz="quarter" idx="16"/>
          </p:nvPr>
        </p:nvSpPr>
        <p:spPr>
          <a:xfrm>
            <a:off x="540000" y="461650"/>
            <a:ext cx="8376894" cy="363850"/>
          </a:xfrm>
        </p:spPr>
        <p:txBody>
          <a:bodyPr/>
          <a:lstStyle/>
          <a:p>
            <a:r>
              <a:rPr lang="en-US" dirty="0">
                <a:solidFill>
                  <a:srgbClr val="3266FF"/>
                </a:solidFill>
              </a:rPr>
              <a:t>Relative Time Share of Applied Topological RAs in Curative Mode</a:t>
            </a:r>
            <a:endParaRPr lang="de-AT" dirty="0">
              <a:solidFill>
                <a:srgbClr val="3266FF"/>
              </a:solidFill>
            </a:endParaRPr>
          </a:p>
        </p:txBody>
      </p:sp>
      <p:sp>
        <p:nvSpPr>
          <p:cNvPr id="9" name="Title 4">
            <a:extLst>
              <a:ext uri="{FF2B5EF4-FFF2-40B4-BE49-F238E27FC236}">
                <a16:creationId xmlns:a16="http://schemas.microsoft.com/office/drawing/2014/main" id="{E14C2856-3610-4AD3-BCB6-B1ECAE797BB9}"/>
              </a:ext>
            </a:extLst>
          </p:cNvPr>
          <p:cNvSpPr txBox="1">
            <a:spLocks/>
          </p:cNvSpPr>
          <p:nvPr/>
        </p:nvSpPr>
        <p:spPr>
          <a:xfrm>
            <a:off x="125327" y="125100"/>
            <a:ext cx="892443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16: </a:t>
            </a:r>
            <a:r>
              <a:rPr lang="en-US" sz="1600" dirty="0"/>
              <a:t>Relative Time Share of Applied RAs, by TSO, Type and Mode</a:t>
            </a:r>
          </a:p>
        </p:txBody>
      </p:sp>
      <p:pic>
        <p:nvPicPr>
          <p:cNvPr id="2" name="Picture 1">
            <a:extLst>
              <a:ext uri="{FF2B5EF4-FFF2-40B4-BE49-F238E27FC236}">
                <a16:creationId xmlns:a16="http://schemas.microsoft.com/office/drawing/2014/main" id="{156D8F6E-0572-5AAD-49E7-48565BB61083}"/>
              </a:ext>
            </a:extLst>
          </p:cNvPr>
          <p:cNvPicPr>
            <a:picLocks noChangeAspect="1"/>
          </p:cNvPicPr>
          <p:nvPr/>
        </p:nvPicPr>
        <p:blipFill rotWithShape="1">
          <a:blip r:embed="rId2"/>
          <a:srcRect b="4677"/>
          <a:stretch/>
        </p:blipFill>
        <p:spPr>
          <a:xfrm>
            <a:off x="960332" y="854497"/>
            <a:ext cx="8089428" cy="5783332"/>
          </a:xfrm>
          <a:prstGeom prst="rect">
            <a:avLst/>
          </a:prstGeom>
        </p:spPr>
      </p:pic>
    </p:spTree>
    <p:extLst>
      <p:ext uri="{BB962C8B-B14F-4D97-AF65-F5344CB8AC3E}">
        <p14:creationId xmlns:p14="http://schemas.microsoft.com/office/powerpoint/2010/main" val="2792554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9EFD7-4339-654C-A251-71DD35DAF1B5}"/>
              </a:ext>
            </a:extLst>
          </p:cNvPr>
          <p:cNvSpPr>
            <a:spLocks noGrp="1"/>
          </p:cNvSpPr>
          <p:nvPr>
            <p:ph type="title"/>
          </p:nvPr>
        </p:nvSpPr>
        <p:spPr/>
        <p:txBody>
          <a:bodyPr/>
          <a:lstStyle/>
          <a:p>
            <a:r>
              <a:rPr lang="en-US" b="1" dirty="0">
                <a:solidFill>
                  <a:srgbClr val="3266FF"/>
                </a:solidFill>
              </a:rPr>
              <a:t>KPI 17: Most limiting CNEC per TSO (NRAO)</a:t>
            </a:r>
            <a:endParaRPr lang="en-US" dirty="0"/>
          </a:p>
        </p:txBody>
      </p:sp>
      <p:sp>
        <p:nvSpPr>
          <p:cNvPr id="4" name="Slide Number Placeholder 3">
            <a:extLst>
              <a:ext uri="{FF2B5EF4-FFF2-40B4-BE49-F238E27FC236}">
                <a16:creationId xmlns:a16="http://schemas.microsoft.com/office/drawing/2014/main" id="{8A13EDF0-5DC1-BC45-A29E-B466ADA4F9E3}"/>
              </a:ext>
            </a:extLst>
          </p:cNvPr>
          <p:cNvSpPr>
            <a:spLocks noGrp="1"/>
          </p:cNvSpPr>
          <p:nvPr>
            <p:ph type="sldNum" sz="quarter" idx="4"/>
          </p:nvPr>
        </p:nvSpPr>
        <p:spPr/>
        <p:txBody>
          <a:bodyPr/>
          <a:lstStyle/>
          <a:p>
            <a:fld id="{F551322C-20B2-48C3-B63D-68158FEBF630}" type="slidenum">
              <a:rPr lang="en-US" smtClean="0"/>
              <a:pPr/>
              <a:t>71</a:t>
            </a:fld>
            <a:endParaRPr lang="en-US" dirty="0"/>
          </a:p>
        </p:txBody>
      </p:sp>
      <p:sp>
        <p:nvSpPr>
          <p:cNvPr id="8" name="Tekstvak 8">
            <a:extLst>
              <a:ext uri="{FF2B5EF4-FFF2-40B4-BE49-F238E27FC236}">
                <a16:creationId xmlns:a16="http://schemas.microsoft.com/office/drawing/2014/main" id="{68B0240A-3C59-4F4E-9681-16DBA4EA36C8}"/>
              </a:ext>
            </a:extLst>
          </p:cNvPr>
          <p:cNvSpPr txBox="1"/>
          <p:nvPr/>
        </p:nvSpPr>
        <p:spPr>
          <a:xfrm>
            <a:off x="539999" y="951247"/>
            <a:ext cx="9014309" cy="859210"/>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below shows the distribution of CNECs which are the most limiting from NRAO perspective, these are the CNECs with lowest relative RAM per MTUs.</a:t>
            </a: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7" name="Tekstvak 8">
            <a:extLst>
              <a:ext uri="{FF2B5EF4-FFF2-40B4-BE49-F238E27FC236}">
                <a16:creationId xmlns:a16="http://schemas.microsoft.com/office/drawing/2014/main" id="{EE28EDD3-2D04-FD43-A107-9224F6D3C0E7}"/>
              </a:ext>
            </a:extLst>
          </p:cNvPr>
          <p:cNvSpPr txBox="1"/>
          <p:nvPr/>
        </p:nvSpPr>
        <p:spPr>
          <a:xfrm>
            <a:off x="632578" y="5765742"/>
            <a:ext cx="9014309" cy="1279838"/>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ea typeface="Arial Unicode MS" panose="020B0604020202020204" pitchFamily="34" charset="-128"/>
                <a:cs typeface="Arial" panose="020B0604020202020204" pitchFamily="34" charset="0"/>
              </a:rPr>
              <a:t>As expected, there is redistributing of the most limiting CNECs. This is because the application of Remedial Actions does not eliminate flows but re-routes, reducing the flows on some limiting CNECs and increasing the load on others, which at the end impacts also the RAM values.</a:t>
            </a:r>
          </a:p>
          <a:p>
            <a:pPr marL="0" lvl="1">
              <a:spcBef>
                <a:spcPts val="400"/>
              </a:spcBef>
              <a:buClr>
                <a:srgbClr val="0100FE"/>
              </a:buClr>
              <a:buSzPct val="70000"/>
            </a:pPr>
            <a:r>
              <a:rPr lang="en-GB" sz="1200" dirty="0">
                <a:solidFill>
                  <a:schemeClr val="tx1">
                    <a:lumMod val="65000"/>
                    <a:lumOff val="35000"/>
                  </a:schemeClr>
                </a:solidFill>
                <a:ea typeface="Arial Unicode MS" panose="020B0604020202020204" pitchFamily="34" charset="-128"/>
                <a:cs typeface="Arial" panose="020B0604020202020204" pitchFamily="34" charset="0"/>
              </a:rPr>
              <a:t>In case of CZ and SI, there were no most limiting elements from NRAO perspective.</a:t>
            </a:r>
          </a:p>
          <a:p>
            <a:pPr marL="0" lvl="1">
              <a:spcBef>
                <a:spcPts val="400"/>
              </a:spcBef>
              <a:buClr>
                <a:srgbClr val="0100FE"/>
              </a:buClr>
              <a:buSzPct val="70000"/>
            </a:pPr>
            <a:r>
              <a:rPr lang="en-GB" sz="1200" dirty="0">
                <a:solidFill>
                  <a:schemeClr val="tx1">
                    <a:lumMod val="65000"/>
                    <a:lumOff val="35000"/>
                  </a:schemeClr>
                </a:solidFill>
                <a:ea typeface="Arial Unicode MS" panose="020B0604020202020204" pitchFamily="34" charset="-128"/>
                <a:cs typeface="Arial" panose="020B0604020202020204" pitchFamily="34" charset="0"/>
              </a:rPr>
              <a:t>In case of FR, there are 2 most limiting elements from NRAO perspective after the NRAO step.</a:t>
            </a: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p:sp>
        <p:nvSpPr>
          <p:cNvPr id="9" name="Rounded Rectangle 8">
            <a:extLst>
              <a:ext uri="{FF2B5EF4-FFF2-40B4-BE49-F238E27FC236}">
                <a16:creationId xmlns:a16="http://schemas.microsoft.com/office/drawing/2014/main" id="{4C26704C-CC97-B444-AE40-09A574046F0A}"/>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12" name="Chart 11">
            <a:extLst>
              <a:ext uri="{FF2B5EF4-FFF2-40B4-BE49-F238E27FC236}">
                <a16:creationId xmlns:a16="http://schemas.microsoft.com/office/drawing/2014/main" id="{8037A230-BB2D-AEA4-3660-116FCD2EBF53}"/>
              </a:ext>
            </a:extLst>
          </p:cNvPr>
          <p:cNvGraphicFramePr>
            <a:graphicFrameLocks/>
          </p:cNvGraphicFramePr>
          <p:nvPr>
            <p:extLst>
              <p:ext uri="{D42A27DB-BD31-4B8C-83A1-F6EECF244321}">
                <p14:modId xmlns:p14="http://schemas.microsoft.com/office/powerpoint/2010/main" val="4147406276"/>
              </p:ext>
            </p:extLst>
          </p:nvPr>
        </p:nvGraphicFramePr>
        <p:xfrm>
          <a:off x="669925" y="1484415"/>
          <a:ext cx="8566150" cy="418613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201700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7ECB17A-4945-BA47-9C36-7BF77BA2EABF}"/>
              </a:ext>
            </a:extLst>
          </p:cNvPr>
          <p:cNvSpPr>
            <a:spLocks noGrp="1"/>
          </p:cNvSpPr>
          <p:nvPr>
            <p:ph type="sldNum" sz="quarter" idx="4"/>
          </p:nvPr>
        </p:nvSpPr>
        <p:spPr/>
        <p:txBody>
          <a:bodyPr/>
          <a:lstStyle/>
          <a:p>
            <a:fld id="{F551322C-20B2-48C3-B63D-68158FEBF630}" type="slidenum">
              <a:rPr lang="en-US" smtClean="0"/>
              <a:pPr/>
              <a:t>72</a:t>
            </a:fld>
            <a:endParaRPr lang="en-US" dirty="0"/>
          </a:p>
        </p:txBody>
      </p:sp>
      <p:sp>
        <p:nvSpPr>
          <p:cNvPr id="5" name="Title 1">
            <a:extLst>
              <a:ext uri="{FF2B5EF4-FFF2-40B4-BE49-F238E27FC236}">
                <a16:creationId xmlns:a16="http://schemas.microsoft.com/office/drawing/2014/main" id="{5ECAB085-B116-9840-B99F-A90E20F107DD}"/>
              </a:ext>
            </a:extLst>
          </p:cNvPr>
          <p:cNvSpPr>
            <a:spLocks noGrp="1"/>
          </p:cNvSpPr>
          <p:nvPr>
            <p:ph type="title"/>
          </p:nvPr>
        </p:nvSpPr>
        <p:spPr/>
        <p:txBody>
          <a:bodyPr/>
          <a:lstStyle/>
          <a:p>
            <a:r>
              <a:rPr lang="en-US" b="1" dirty="0">
                <a:solidFill>
                  <a:srgbClr val="3266FF"/>
                </a:solidFill>
              </a:rPr>
              <a:t>KPI 18: Average variation of relative RAM before and after NRAO</a:t>
            </a:r>
            <a:br>
              <a:rPr lang="en-US" b="1" dirty="0">
                <a:solidFill>
                  <a:srgbClr val="3266FF"/>
                </a:solidFill>
              </a:rPr>
            </a:br>
            <a:endParaRPr lang="en-US" dirty="0"/>
          </a:p>
        </p:txBody>
      </p:sp>
      <mc:AlternateContent xmlns:mc="http://schemas.openxmlformats.org/markup-compatibility/2006" xmlns:a14="http://schemas.microsoft.com/office/drawing/2010/main">
        <mc:Choice Requires="a14">
          <p:sp>
            <p:nvSpPr>
              <p:cNvPr id="7" name="Tekstvak 8">
                <a:extLst>
                  <a:ext uri="{FF2B5EF4-FFF2-40B4-BE49-F238E27FC236}">
                    <a16:creationId xmlns:a16="http://schemas.microsoft.com/office/drawing/2014/main" id="{D1D03287-F426-4348-8CCC-B5EB03A76AEE}"/>
                  </a:ext>
                </a:extLst>
              </p:cNvPr>
              <p:cNvSpPr txBox="1"/>
              <p:nvPr/>
            </p:nvSpPr>
            <p:spPr>
              <a:xfrm>
                <a:off x="539997" y="793948"/>
                <a:ext cx="9014309" cy="2831609"/>
              </a:xfrm>
              <a:prstGeom prst="rect">
                <a:avLst/>
              </a:prstGeom>
              <a:noFill/>
            </p:spPr>
            <p:txBody>
              <a:bodyPr wrap="square" rtlCol="0">
                <a:spAutoFit/>
              </a:bodyPr>
              <a:lstStyle/>
              <a:p>
                <a:pPr marL="0" lvl="1">
                  <a:spcBef>
                    <a:spcPts val="400"/>
                  </a:spcBef>
                  <a:buClr>
                    <a:srgbClr val="0100FE"/>
                  </a:buClr>
                  <a:buSzPct val="70000"/>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graph shows average values of relative RAM before and after NRAO, </a:t>
                </a:r>
                <a:r>
                  <a:rPr lang="en-GB" sz="1200" dirty="0">
                    <a:solidFill>
                      <a:schemeClr val="tx1">
                        <a:lumMod val="65000"/>
                        <a:lumOff val="35000"/>
                      </a:schemeClr>
                    </a:solidFill>
                    <a:ea typeface="Arial Unicode MS" panose="020B0604020202020204" pitchFamily="34" charset="-128"/>
                    <a:cs typeface="Arial" panose="020B0604020202020204" pitchFamily="34" charset="0"/>
                  </a:rPr>
                  <a:t>per TSO </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on the most limiting CNECs from NRAO perspective. Selected CNECs before RAO are the same as after RAO, and average computed for MTUs when NRAO was used further in the process. </a:t>
                </a:r>
              </a:p>
              <a:p>
                <a:pPr marL="285750" lvl="1" indent="-285750">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Most limiting element from NRAO perspective is the one which has the lowest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per MTU. </a:t>
                </a:r>
              </a:p>
              <a:p>
                <a:pPr marL="285750" lvl="1" indent="-285750">
                  <a:spcBef>
                    <a:spcPts val="400"/>
                  </a:spcBef>
                  <a:buClr>
                    <a:srgbClr val="0100FE"/>
                  </a:buClr>
                  <a:buSzPct val="70000"/>
                  <a:buFont typeface="Wingdings" panose="05000000000000000000" pitchFamily="2" charset="2"/>
                  <a:buChar char="l"/>
                </a:pPr>
                <a:r>
                  <a:rPr lang="en-GB" sz="1100" dirty="0">
                    <a:solidFill>
                      <a:schemeClr val="tx1">
                        <a:lumMod val="65000"/>
                        <a:lumOff val="35000"/>
                      </a:schemeClr>
                    </a:solidFill>
                    <a:ea typeface="Arial Unicode MS" panose="020B0604020202020204" pitchFamily="34" charset="-128"/>
                    <a:cs typeface="Arial" panose="020B0604020202020204" pitchFamily="34" charset="0"/>
                  </a:rPr>
                  <a:t>To determent value of relative RAM, the following formula was used: </a:t>
                </a:r>
              </a:p>
              <a:p>
                <a:pPr marL="0" lvl="1">
                  <a:spcBef>
                    <a:spcPts val="400"/>
                  </a:spcBef>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f>
                        <m:fPr>
                          <m:ctrlPr>
                            <a:rPr lang="en-GB" sz="1050" i="1">
                              <a:latin typeface="Cambria Math" panose="02040503050406030204" pitchFamily="18" charset="0"/>
                            </a:rPr>
                          </m:ctrlPr>
                        </m:fPr>
                        <m:num>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num>
                        <m:den>
                          <m:nary>
                            <m:naryPr>
                              <m:chr m:val="∑"/>
                              <m:limLoc m:val="undOvr"/>
                              <m:supHide m:val="on"/>
                              <m:ctrlPr>
                                <a:rPr lang="en-GB" sz="1050" i="1">
                                  <a:latin typeface="Cambria Math" panose="02040503050406030204" pitchFamily="18" charset="0"/>
                                </a:rPr>
                              </m:ctrlPr>
                            </m:naryPr>
                            <m:sub>
                              <m:d>
                                <m:dPr>
                                  <m:ctrlPr>
                                    <a:rPr lang="en-GB" sz="1050" i="1">
                                      <a:latin typeface="Cambria Math" panose="02040503050406030204" pitchFamily="18" charset="0"/>
                                    </a:rPr>
                                  </m:ctrlPr>
                                </m:dPr>
                                <m:e>
                                  <m:r>
                                    <a:rPr lang="en-US" sz="1050" i="1">
                                      <a:latin typeface="Cambria Math" panose="02040503050406030204" pitchFamily="18" charset="0"/>
                                    </a:rPr>
                                    <m:t>𝐴</m:t>
                                  </m:r>
                                  <m:r>
                                    <a:rPr lang="en-US" sz="1050" i="1">
                                      <a:latin typeface="Cambria Math" panose="02040503050406030204" pitchFamily="18" charset="0"/>
                                    </a:rPr>
                                    <m:t>, </m:t>
                                  </m:r>
                                  <m:r>
                                    <a:rPr lang="en-US" sz="1050" i="1">
                                      <a:latin typeface="Cambria Math" panose="02040503050406030204" pitchFamily="18" charset="0"/>
                                    </a:rPr>
                                    <m:t>𝐵</m:t>
                                  </m:r>
                                </m:e>
                              </m:d>
                              <m:r>
                                <a:rPr lang="en-US" sz="1050" i="1">
                                  <a:latin typeface="Cambria Math" panose="02040503050406030204" pitchFamily="18" charset="0"/>
                                </a:rPr>
                                <m:t> ∈ </m:t>
                              </m:r>
                              <m:r>
                                <a:rPr lang="en-US" sz="1050" i="1">
                                  <a:latin typeface="Cambria Math" panose="02040503050406030204" pitchFamily="18" charset="0"/>
                                </a:rPr>
                                <m:t>𝑛𝑒𝑖𝑔h𝑏𝑜𝑢𝑟𝑖𝑛𝑔</m:t>
                              </m:r>
                              <m:r>
                                <a:rPr lang="en-US" sz="1050" i="1">
                                  <a:latin typeface="Cambria Math" panose="02040503050406030204" pitchFamily="18" charset="0"/>
                                </a:rPr>
                                <m:t> </m:t>
                              </m:r>
                              <m:r>
                                <a:rPr lang="en-US" sz="1050" i="1">
                                  <a:latin typeface="Cambria Math" panose="02040503050406030204" pitchFamily="18" charset="0"/>
                                </a:rPr>
                                <m:t>𝐶𝑜𝑟𝑒</m:t>
                              </m:r>
                              <m:r>
                                <a:rPr lang="en-US" sz="1050" i="1">
                                  <a:latin typeface="Cambria Math" panose="02040503050406030204" pitchFamily="18" charset="0"/>
                                </a:rPr>
                                <m:t> </m:t>
                              </m:r>
                              <m:r>
                                <a:rPr lang="en-US" sz="1050" i="1">
                                  <a:latin typeface="Cambria Math" panose="02040503050406030204" pitchFamily="18" charset="0"/>
                                </a:rPr>
                                <m:t>𝑏𝑖𝑑𝑑𝑖𝑛𝑔</m:t>
                              </m:r>
                              <m:r>
                                <a:rPr lang="en-US" sz="1050" i="1">
                                  <a:latin typeface="Cambria Math" panose="02040503050406030204" pitchFamily="18" charset="0"/>
                                </a:rPr>
                                <m:t> </m:t>
                              </m:r>
                              <m:r>
                                <a:rPr lang="en-US" sz="1050" i="1">
                                  <a:latin typeface="Cambria Math" panose="02040503050406030204" pitchFamily="18" charset="0"/>
                                </a:rPr>
                                <m:t>𝑧𝑜𝑛𝑒𝑠</m:t>
                              </m:r>
                              <m:r>
                                <a:rPr lang="en-US" sz="1050" i="1">
                                  <a:latin typeface="Cambria Math" panose="02040503050406030204" pitchFamily="18" charset="0"/>
                                </a:rPr>
                                <m:t> </m:t>
                              </m:r>
                              <m:r>
                                <a:rPr lang="en-US" sz="1050" i="1">
                                  <a:latin typeface="Cambria Math" panose="02040503050406030204" pitchFamily="18" charset="0"/>
                                </a:rPr>
                                <m:t>𝑝𝑎𝑖𝑟𝑠</m:t>
                              </m:r>
                              <m:r>
                                <a:rPr lang="en-US" sz="1050" i="1">
                                  <a:latin typeface="Cambria Math" panose="02040503050406030204" pitchFamily="18" charset="0"/>
                                </a:rPr>
                                <m:t> </m:t>
                              </m:r>
                            </m:sub>
                            <m:sup/>
                            <m:e>
                              <m:d>
                                <m:dPr>
                                  <m:begChr m:val="|"/>
                                  <m:endChr m:val="|"/>
                                  <m:ctrlPr>
                                    <a:rPr lang="en-GB" sz="1050" i="1">
                                      <a:latin typeface="Cambria Math" panose="02040503050406030204" pitchFamily="18" charset="0"/>
                                    </a:rPr>
                                  </m:ctrlPr>
                                </m:dPr>
                                <m:e>
                                  <m:sSub>
                                    <m:sSubPr>
                                      <m:ctrlPr>
                                        <a:rPr lang="en-GB" sz="1050" i="1">
                                          <a:latin typeface="Cambria Math" panose="02040503050406030204" pitchFamily="18" charset="0"/>
                                        </a:rPr>
                                      </m:ctrlPr>
                                    </m:sSubPr>
                                    <m:e>
                                      <m:r>
                                        <a:rPr lang="en-US" sz="1050" i="1">
                                          <a:latin typeface="Cambria Math" panose="02040503050406030204" pitchFamily="18" charset="0"/>
                                        </a:rPr>
                                        <m:t>𝑃𝑇𝐷𝐹</m:t>
                                      </m:r>
                                    </m:e>
                                    <m:sub>
                                      <m:r>
                                        <a:rPr lang="en-US" sz="1050" i="1">
                                          <a:latin typeface="Cambria Math" panose="02040503050406030204" pitchFamily="18" charset="0"/>
                                        </a:rPr>
                                        <m:t>𝐴</m:t>
                                      </m:r>
                                      <m:r>
                                        <a:rPr lang="en-US" sz="1050" i="1">
                                          <a:latin typeface="Cambria Math" panose="02040503050406030204" pitchFamily="18" charset="0"/>
                                        </a:rPr>
                                        <m:t>→</m:t>
                                      </m:r>
                                      <m:r>
                                        <a:rPr lang="en-US" sz="1050" i="1">
                                          <a:latin typeface="Cambria Math" panose="02040503050406030204" pitchFamily="18" charset="0"/>
                                        </a:rPr>
                                        <m:t>𝐵</m:t>
                                      </m:r>
                                      <m:r>
                                        <a:rPr lang="en-US" sz="1050" i="1">
                                          <a:latin typeface="Cambria Math" panose="02040503050406030204" pitchFamily="18" charset="0"/>
                                        </a:rPr>
                                        <m:t>, </m:t>
                                      </m:r>
                                      <m:r>
                                        <a:rPr lang="en-US" sz="1050" i="1">
                                          <a:latin typeface="Cambria Math" panose="02040503050406030204" pitchFamily="18" charset="0"/>
                                        </a:rPr>
                                        <m:t>𝑛𝑟𝑎𝑜</m:t>
                                      </m:r>
                                    </m:sub>
                                  </m:sSub>
                                </m:e>
                              </m:d>
                            </m:e>
                          </m:nary>
                        </m:den>
                      </m:f>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≥0</m:t>
                      </m:r>
                    </m:oMath>
                  </m:oMathPara>
                </a14:m>
                <a:endParaRPr lang="en-GB" sz="1050" i="1" dirty="0">
                  <a:latin typeface="Cambria Math" panose="02040503050406030204" pitchFamily="18" charset="0"/>
                </a:endParaRPr>
              </a:p>
              <a:p>
                <a:pPr marL="0" lvl="1">
                  <a:spcBef>
                    <a:spcPts val="400"/>
                  </a:spcBef>
                  <a:spcAft>
                    <a:spcPts val="600"/>
                  </a:spcAft>
                  <a:buClr>
                    <a:srgbClr val="0100FE"/>
                  </a:buClr>
                  <a:buSzPct val="70000"/>
                </a:pPr>
                <a14:m>
                  <m:oMathPara xmlns:m="http://schemas.openxmlformats.org/officeDocument/2006/math">
                    <m:oMathParaPr>
                      <m:jc m:val="centerGroup"/>
                    </m:oMathParaPr>
                    <m:oMath xmlns:m="http://schemas.openxmlformats.org/officeDocument/2006/math">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𝑟𝑒𝑙</m:t>
                          </m:r>
                        </m:sub>
                      </m:sSub>
                      <m:r>
                        <a:rPr lang="en-US" sz="1050" i="1">
                          <a:latin typeface="Cambria Math" panose="02040503050406030204" pitchFamily="18" charset="0"/>
                        </a:rPr>
                        <m:t>=</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 </m:t>
                      </m:r>
                      <m:r>
                        <a:rPr lang="en-US" sz="1050" i="1">
                          <a:latin typeface="Cambria Math" panose="02040503050406030204" pitchFamily="18" charset="0"/>
                        </a:rPr>
                        <m:t>𝑖𝑓</m:t>
                      </m:r>
                      <m:r>
                        <a:rPr lang="en-US" sz="1050" i="1">
                          <a:latin typeface="Cambria Math" panose="02040503050406030204" pitchFamily="18" charset="0"/>
                        </a:rPr>
                        <m:t> </m:t>
                      </m:r>
                      <m:sSub>
                        <m:sSubPr>
                          <m:ctrlPr>
                            <a:rPr lang="en-GB" sz="1050" i="1">
                              <a:latin typeface="Cambria Math" panose="02040503050406030204" pitchFamily="18" charset="0"/>
                            </a:rPr>
                          </m:ctrlPr>
                        </m:sSubPr>
                        <m:e>
                          <m:r>
                            <a:rPr lang="en-US" sz="1050" i="1">
                              <a:latin typeface="Cambria Math" panose="02040503050406030204" pitchFamily="18" charset="0"/>
                            </a:rPr>
                            <m:t>𝑅𝐴𝑀</m:t>
                          </m:r>
                        </m:e>
                        <m:sub>
                          <m:r>
                            <a:rPr lang="en-US" sz="1050" i="1">
                              <a:latin typeface="Cambria Math" panose="02040503050406030204" pitchFamily="18" charset="0"/>
                            </a:rPr>
                            <m:t>𝑛𝑟𝑎𝑜</m:t>
                          </m:r>
                        </m:sub>
                      </m:sSub>
                      <m:r>
                        <a:rPr lang="en-US" sz="1050" i="1">
                          <a:latin typeface="Cambria Math" panose="02040503050406030204" pitchFamily="18" charset="0"/>
                        </a:rPr>
                        <m:t>&lt; 0</m:t>
                      </m:r>
                    </m:oMath>
                  </m:oMathPara>
                </a14:m>
                <a:endParaRPr lang="en-GB" sz="1050" i="1" dirty="0">
                  <a:latin typeface="Cambria Math" panose="02040503050406030204" pitchFamily="18" charset="0"/>
                </a:endParaRPr>
              </a:p>
              <a:p>
                <a:pPr marL="285750" lvl="1" indent="-285750">
                  <a:spcBef>
                    <a:spcPts val="400"/>
                  </a:spcBef>
                  <a:buClr>
                    <a:srgbClr val="0100FE"/>
                  </a:buClr>
                  <a:buSzPct val="70000"/>
                  <a:buFont typeface="Wingdings" panose="05000000000000000000" pitchFamily="2" charset="2"/>
                  <a:buChar char="l"/>
                </a:pPr>
                <a:endParaRPr lang="en-GB" sz="11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ea typeface="Arial Unicode MS" panose="020B0604020202020204" pitchFamily="34" charset="-128"/>
                  <a:cs typeface="Arial" panose="020B0604020202020204" pitchFamily="34" charset="0"/>
                </a:endParaRPr>
              </a:p>
              <a:p>
                <a:pPr marL="285750" lvl="1" indent="-285750">
                  <a:spcBef>
                    <a:spcPts val="400"/>
                  </a:spcBef>
                  <a:buClr>
                    <a:srgbClr val="0100FE"/>
                  </a:buClr>
                  <a:buSzPct val="70000"/>
                  <a:buFont typeface="Wingdings" panose="05000000000000000000" pitchFamily="2" charset="2"/>
                  <a:buChar char="l"/>
                </a:pPr>
                <a:endParaRPr lang="en-GB" sz="1200" dirty="0">
                  <a:latin typeface="Times New Roman" panose="02020603050405020304" pitchFamily="18" charset="0"/>
                  <a:ea typeface="Calibri" panose="020F0502020204030204" pitchFamily="34" charset="0"/>
                </a:endParaRPr>
              </a:p>
              <a:p>
                <a:pPr marL="0" lvl="1">
                  <a:spcBef>
                    <a:spcPts val="400"/>
                  </a:spcBef>
                  <a:buClr>
                    <a:srgbClr val="0100FE"/>
                  </a:buClr>
                  <a:buSzPct val="70000"/>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endParaRPr lang="en-US" sz="1050" dirty="0">
                  <a:solidFill>
                    <a:schemeClr val="tx2"/>
                  </a:solidFill>
                  <a:latin typeface="Arial" panose="020B0604020202020204" pitchFamily="34" charset="0"/>
                  <a:cs typeface="Arial" panose="020B0604020202020204" pitchFamily="34" charset="0"/>
                  <a:sym typeface="Wingdings" pitchFamily="2" charset="2"/>
                </a:endParaRPr>
              </a:p>
            </p:txBody>
          </p:sp>
        </mc:Choice>
        <mc:Fallback xmlns="">
          <p:sp>
            <p:nvSpPr>
              <p:cNvPr id="7" name="Tekstvak 8">
                <a:extLst>
                  <a:ext uri="{FF2B5EF4-FFF2-40B4-BE49-F238E27FC236}">
                    <a16:creationId xmlns:a16="http://schemas.microsoft.com/office/drawing/2014/main" id="{D1D03287-F426-4348-8CCC-B5EB03A76AEE}"/>
                  </a:ext>
                </a:extLst>
              </p:cNvPr>
              <p:cNvSpPr txBox="1">
                <a:spLocks noRot="1" noChangeAspect="1" noMove="1" noResize="1" noEditPoints="1" noAdjustHandles="1" noChangeArrowheads="1" noChangeShapeType="1" noTextEdit="1"/>
              </p:cNvSpPr>
              <p:nvPr/>
            </p:nvSpPr>
            <p:spPr>
              <a:xfrm>
                <a:off x="539997" y="793948"/>
                <a:ext cx="9014309" cy="2831609"/>
              </a:xfrm>
              <a:prstGeom prst="rect">
                <a:avLst/>
              </a:prstGeom>
              <a:blipFill>
                <a:blip r:embed="rId2"/>
                <a:stretch>
                  <a:fillRect/>
                </a:stretch>
              </a:blipFill>
            </p:spPr>
            <p:txBody>
              <a:bodyPr/>
              <a:lstStyle/>
              <a:p>
                <a:r>
                  <a:rPr lang="en-DE">
                    <a:noFill/>
                  </a:rPr>
                  <a:t> </a:t>
                </a:r>
              </a:p>
            </p:txBody>
          </p:sp>
        </mc:Fallback>
      </mc:AlternateContent>
      <p:sp>
        <p:nvSpPr>
          <p:cNvPr id="8" name="Rounded Rectangle 7">
            <a:extLst>
              <a:ext uri="{FF2B5EF4-FFF2-40B4-BE49-F238E27FC236}">
                <a16:creationId xmlns:a16="http://schemas.microsoft.com/office/drawing/2014/main" id="{18258F7B-F565-674F-A342-F268CE690DB0}"/>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algn="ctr" eaLnBrk="0" hangingPunct="0"/>
            <a:r>
              <a:rPr lang="en-US" sz="1000" dirty="0">
                <a:solidFill>
                  <a:prstClr val="black">
                    <a:lumMod val="50000"/>
                    <a:lumOff val="50000"/>
                  </a:prstClr>
                </a:solidFill>
                <a:latin typeface="Arial" panose="020B0604020202020204" pitchFamily="34" charset="0"/>
                <a:cs typeface="Arial" panose="020B0604020202020204" pitchFamily="34" charset="0"/>
              </a:rPr>
              <a:t>TSCNET</a:t>
            </a:r>
          </a:p>
        </p:txBody>
      </p:sp>
      <p:graphicFrame>
        <p:nvGraphicFramePr>
          <p:cNvPr id="9" name="Chart 8">
            <a:extLst>
              <a:ext uri="{FF2B5EF4-FFF2-40B4-BE49-F238E27FC236}">
                <a16:creationId xmlns:a16="http://schemas.microsoft.com/office/drawing/2014/main" id="{628529BF-A424-6661-643E-89265DF9E7B8}"/>
              </a:ext>
            </a:extLst>
          </p:cNvPr>
          <p:cNvGraphicFramePr>
            <a:graphicFrameLocks/>
          </p:cNvGraphicFramePr>
          <p:nvPr>
            <p:extLst>
              <p:ext uri="{D42A27DB-BD31-4B8C-83A1-F6EECF244321}">
                <p14:modId xmlns:p14="http://schemas.microsoft.com/office/powerpoint/2010/main" val="3249850360"/>
              </p:ext>
            </p:extLst>
          </p:nvPr>
        </p:nvGraphicFramePr>
        <p:xfrm>
          <a:off x="361950" y="2517570"/>
          <a:ext cx="9182100" cy="2940604"/>
        </p:xfrm>
        <a:graphic>
          <a:graphicData uri="http://schemas.openxmlformats.org/drawingml/2006/chart">
            <c:chart xmlns:c="http://schemas.openxmlformats.org/drawingml/2006/chart" xmlns:r="http://schemas.openxmlformats.org/officeDocument/2006/relationships" r:id="rId3"/>
          </a:graphicData>
        </a:graphic>
      </p:graphicFrame>
      <p:sp>
        <p:nvSpPr>
          <p:cNvPr id="12" name="Tekstvak 8">
            <a:extLst>
              <a:ext uri="{FF2B5EF4-FFF2-40B4-BE49-F238E27FC236}">
                <a16:creationId xmlns:a16="http://schemas.microsoft.com/office/drawing/2014/main" id="{19C910D5-0FAB-BB09-4C3F-889103376D72}"/>
              </a:ext>
            </a:extLst>
          </p:cNvPr>
          <p:cNvSpPr txBox="1"/>
          <p:nvPr/>
        </p:nvSpPr>
        <p:spPr>
          <a:xfrm>
            <a:off x="494562" y="5498814"/>
            <a:ext cx="9366004" cy="1590179"/>
          </a:xfrm>
          <a:prstGeom prst="rect">
            <a:avLst/>
          </a:prstGeom>
          <a:noFill/>
        </p:spPr>
        <p:txBody>
          <a:bodyPr wrap="square" rtlCol="0">
            <a:spAutoFit/>
          </a:bodyPr>
          <a:lstStyle/>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The increment of </a:t>
            </a:r>
            <a:r>
              <a:rPr lang="en-GB" sz="1200" dirty="0" err="1">
                <a:solidFill>
                  <a:schemeClr val="tx1">
                    <a:lumMod val="65000"/>
                    <a:lumOff val="35000"/>
                  </a:schemeClr>
                </a:solidFill>
                <a:latin typeface="+mn-lt"/>
                <a:ea typeface="Arial Unicode MS" panose="020B0604020202020204" pitchFamily="34" charset="-128"/>
                <a:cs typeface="Arial" panose="020B0604020202020204" pitchFamily="34" charset="0"/>
              </a:rPr>
              <a:t>relRAM</a:t>
            </a: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 values after RAO shows that the optimization performed did increase the capacity on some areas.</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In case of NL, it can be seen that RAM before RAO was negative and therefore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negativeRAM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After application of RAs, the flow on the element decreased leading to an increased RAM (equal or above 0), and this results in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no longer being absolute (RAM) but calculated relative value.</a:t>
            </a: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rPr>
              <a:t>In case of CZ and SI, there were no most limiting elements from NRAO perspective.</a:t>
            </a:r>
          </a:p>
          <a:p>
            <a:pPr marL="285750" lvl="1" indent="-285750" algn="just">
              <a:spcBef>
                <a:spcPts val="400"/>
              </a:spcBef>
              <a:buClr>
                <a:srgbClr val="0100FE"/>
              </a:buClr>
              <a:buSzPct val="70000"/>
              <a:buFont typeface="Wingdings" panose="05000000000000000000" pitchFamily="2" charset="2"/>
              <a:buChar char="l"/>
            </a:pP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In case of PL, </a:t>
            </a:r>
            <a:r>
              <a:rPr lang="en-GB" sz="1200" dirty="0" err="1">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relRAM</a:t>
            </a:r>
            <a:r>
              <a:rPr lang="en-GB" sz="1200" dirty="0">
                <a:solidFill>
                  <a:schemeClr val="tx1">
                    <a:lumMod val="65000"/>
                    <a:lumOff val="35000"/>
                  </a:schemeClr>
                </a:solidFill>
                <a:ea typeface="Arial Unicode MS" panose="020B0604020202020204" pitchFamily="34" charset="-128"/>
                <a:cs typeface="Arial" panose="020B0604020202020204" pitchFamily="34" charset="0"/>
                <a:sym typeface="Wingdings" pitchFamily="2" charset="2"/>
              </a:rPr>
              <a:t> after RAO is not 0, but a small positive value (thus it cannot be properly viewed on the graph).</a:t>
            </a:r>
          </a:p>
          <a:p>
            <a:pPr marL="285750" lvl="1" indent="-285750" algn="just">
              <a:spcBef>
                <a:spcPts val="400"/>
              </a:spcBef>
              <a:buClr>
                <a:srgbClr val="0100FE"/>
              </a:buClr>
              <a:buSzPct val="70000"/>
              <a:buFont typeface="Wingdings" panose="05000000000000000000" pitchFamily="2" charset="2"/>
              <a:buChar char="l"/>
            </a:pPr>
            <a:endParaRPr lang="en-GB" sz="1200" dirty="0">
              <a:solidFill>
                <a:schemeClr val="tx1">
                  <a:lumMod val="65000"/>
                  <a:lumOff val="35000"/>
                </a:schemeClr>
              </a:solidFill>
              <a:latin typeface="+mn-lt"/>
              <a:ea typeface="Arial Unicode MS" panose="020B0604020202020204" pitchFamily="34" charset="-128"/>
              <a:cs typeface="Arial" panose="020B0604020202020204" pitchFamily="34" charset="0"/>
            </a:endParaRPr>
          </a:p>
        </p:txBody>
      </p:sp>
    </p:spTree>
    <p:extLst>
      <p:ext uri="{BB962C8B-B14F-4D97-AF65-F5344CB8AC3E}">
        <p14:creationId xmlns:p14="http://schemas.microsoft.com/office/powerpoint/2010/main" val="973037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nb-NO" dirty="0">
                <a:solidFill>
                  <a:srgbClr val="008000"/>
                </a:solidFill>
              </a:rPr>
              <a:t>7</a:t>
            </a:r>
            <a:r>
              <a:rPr lang="en-GB" altLang="en-US" dirty="0">
                <a:solidFill>
                  <a:srgbClr val="008000"/>
                </a:solidFill>
              </a:rPr>
              <a:t>: </a:t>
            </a:r>
            <a:r>
              <a:rPr lang="en-GB" altLang="hu-HU" dirty="0">
                <a:solidFill>
                  <a:srgbClr val="008000"/>
                </a:solidFill>
              </a:rPr>
              <a:t>Most often </a:t>
            </a:r>
            <a:r>
              <a:rPr lang="en-GB" altLang="hu-HU" dirty="0" err="1">
                <a:solidFill>
                  <a:srgbClr val="008000"/>
                </a:solidFill>
              </a:rPr>
              <a:t>presolved</a:t>
            </a:r>
            <a:r>
              <a:rPr lang="en-GB" altLang="hu-HU" dirty="0">
                <a:solidFill>
                  <a:srgbClr val="008000"/>
                </a:solidFill>
              </a:rPr>
              <a:t> CNEs (TOP 20</a:t>
            </a:r>
            <a:r>
              <a:rPr lang="hu-HU" altLang="hu-HU" dirty="0">
                <a:solidFill>
                  <a:srgbClr val="008000"/>
                </a:solidFill>
              </a:rPr>
              <a:t>)    202</a:t>
            </a:r>
            <a:r>
              <a:rPr lang="en-GB" altLang="hu-HU" dirty="0">
                <a:solidFill>
                  <a:srgbClr val="008000"/>
                </a:solidFill>
              </a:rPr>
              <a:t>203</a:t>
            </a:r>
            <a:r>
              <a:rPr lang="hu-HU" altLang="hu-HU" dirty="0">
                <a:solidFill>
                  <a:srgbClr val="008000"/>
                </a:solidFill>
              </a:rPr>
              <a:t> </a:t>
            </a:r>
            <a:endParaRPr lang="en-US" dirty="0">
              <a:solidFill>
                <a:srgbClr val="008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73</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4" name="Obdélník 3">
            <a:extLst>
              <a:ext uri="{FF2B5EF4-FFF2-40B4-BE49-F238E27FC236}">
                <a16:creationId xmlns:a16="http://schemas.microsoft.com/office/drawing/2014/main" id="{C96A98F6-A317-49A6-976E-8E28E2FA59BD}"/>
              </a:ext>
            </a:extLst>
          </p:cNvPr>
          <p:cNvSpPr/>
          <p:nvPr/>
        </p:nvSpPr>
        <p:spPr>
          <a:xfrm>
            <a:off x="878924" y="1390060"/>
            <a:ext cx="280083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 27 (647 hours)</a:t>
            </a:r>
          </a:p>
        </p:txBody>
      </p:sp>
      <p:sp>
        <p:nvSpPr>
          <p:cNvPr id="12" name="Rectangle 1"/>
          <p:cNvSpPr>
            <a:spLocks noChangeArrowheads="1"/>
          </p:cNvSpPr>
          <p:nvPr/>
        </p:nvSpPr>
        <p:spPr bwMode="auto">
          <a:xfrm>
            <a:off x="449198" y="5829936"/>
            <a:ext cx="918551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*Please note that the shown z2zPTDF values do</a:t>
            </a:r>
            <a:r>
              <a:rPr kumimoji="0" lang="en-US" altLang="de-DE" sz="1000" b="1" i="0" u="none" strike="noStrike" cap="none" normalizeH="0" baseline="0" dirty="0">
                <a:ln>
                  <a:noFill/>
                </a:ln>
                <a:effectLst/>
                <a:latin typeface="Arial" panose="020B0604020202020204" pitchFamily="34" charset="0"/>
                <a:ea typeface="Calibri" panose="020F0502020204030204" pitchFamily="34" charset="0"/>
              </a:rPr>
              <a:t> not</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correspond to the maximum zone-to-zone PTDFs according to equation 5 of the Day-ahead CCM and hence are not the ones used for the CNEC Selection. The z2zPTDFs are calculated only between </a:t>
            </a:r>
            <a:r>
              <a:rPr kumimoji="0" lang="en-US" altLang="de-DE" sz="1000" b="0" i="0" u="none" strike="noStrike" cap="none" normalizeH="0" baseline="0" dirty="0" err="1">
                <a:ln>
                  <a:noFill/>
                </a:ln>
                <a:effectLst/>
                <a:latin typeface="Arial" panose="020B0604020202020204" pitchFamily="34" charset="0"/>
                <a:ea typeface="Calibri" panose="020F0502020204030204" pitchFamily="34" charset="0"/>
              </a:rPr>
              <a:t>neighbouring</a:t>
            </a:r>
            <a:r>
              <a:rPr kumimoji="0" lang="en-US" altLang="de-DE" sz="1000" b="0" i="0" u="none" strike="noStrike" cap="none" normalizeH="0" baseline="0" dirty="0">
                <a:ln>
                  <a:noFill/>
                </a:ln>
                <a:effectLst/>
                <a:latin typeface="Arial" panose="020B0604020202020204" pitchFamily="34" charset="0"/>
                <a:ea typeface="Calibri" panose="020F0502020204030204" pitchFamily="34" charset="0"/>
              </a:rPr>
              <a:t> BZs by the scripts used for external parallel run reporting. See KPI reading guide on JAO. </a:t>
            </a:r>
            <a:endParaRPr kumimoji="0" lang="en-US" altLang="de-DE" sz="1400" b="0" i="0" u="none" strike="noStrike" cap="none" normalizeH="0" baseline="0" dirty="0">
              <a:ln>
                <a:noFill/>
              </a:ln>
              <a:effectLst/>
              <a:latin typeface="Arial" panose="020B0604020202020204" pitchFamily="34" charset="0"/>
            </a:endParaRPr>
          </a:p>
        </p:txBody>
      </p:sp>
      <p:graphicFrame>
        <p:nvGraphicFramePr>
          <p:cNvPr id="13" name="Table 12">
            <a:extLst>
              <a:ext uri="{FF2B5EF4-FFF2-40B4-BE49-F238E27FC236}">
                <a16:creationId xmlns:a16="http://schemas.microsoft.com/office/drawing/2014/main" id="{FA3FE649-9515-DC92-F660-BB44D1B7DFE8}"/>
              </a:ext>
            </a:extLst>
          </p:cNvPr>
          <p:cNvGraphicFramePr>
            <a:graphicFrameLocks noGrp="1"/>
          </p:cNvGraphicFramePr>
          <p:nvPr>
            <p:extLst>
              <p:ext uri="{D42A27DB-BD31-4B8C-83A1-F6EECF244321}">
                <p14:modId xmlns:p14="http://schemas.microsoft.com/office/powerpoint/2010/main" val="2765762981"/>
              </p:ext>
            </p:extLst>
          </p:nvPr>
        </p:nvGraphicFramePr>
        <p:xfrm>
          <a:off x="1270000" y="2043589"/>
          <a:ext cx="7620000" cy="2804160"/>
        </p:xfrm>
        <a:graphic>
          <a:graphicData uri="http://schemas.openxmlformats.org/drawingml/2006/table">
            <a:tbl>
              <a:tblPr/>
              <a:tblGrid>
                <a:gridCol w="2654133">
                  <a:extLst>
                    <a:ext uri="{9D8B030D-6E8A-4147-A177-3AD203B41FA5}">
                      <a16:colId xmlns:a16="http://schemas.microsoft.com/office/drawing/2014/main" val="3523173003"/>
                    </a:ext>
                  </a:extLst>
                </a:gridCol>
                <a:gridCol w="603986">
                  <a:extLst>
                    <a:ext uri="{9D8B030D-6E8A-4147-A177-3AD203B41FA5}">
                      <a16:colId xmlns:a16="http://schemas.microsoft.com/office/drawing/2014/main" val="2309328023"/>
                    </a:ext>
                  </a:extLst>
                </a:gridCol>
                <a:gridCol w="1091002">
                  <a:extLst>
                    <a:ext uri="{9D8B030D-6E8A-4147-A177-3AD203B41FA5}">
                      <a16:colId xmlns:a16="http://schemas.microsoft.com/office/drawing/2014/main" val="3591490874"/>
                    </a:ext>
                  </a:extLst>
                </a:gridCol>
                <a:gridCol w="603986">
                  <a:extLst>
                    <a:ext uri="{9D8B030D-6E8A-4147-A177-3AD203B41FA5}">
                      <a16:colId xmlns:a16="http://schemas.microsoft.com/office/drawing/2014/main" val="1555866637"/>
                    </a:ext>
                  </a:extLst>
                </a:gridCol>
                <a:gridCol w="529551">
                  <a:extLst>
                    <a:ext uri="{9D8B030D-6E8A-4147-A177-3AD203B41FA5}">
                      <a16:colId xmlns:a16="http://schemas.microsoft.com/office/drawing/2014/main" val="116165335"/>
                    </a:ext>
                  </a:extLst>
                </a:gridCol>
                <a:gridCol w="504030">
                  <a:extLst>
                    <a:ext uri="{9D8B030D-6E8A-4147-A177-3AD203B41FA5}">
                      <a16:colId xmlns:a16="http://schemas.microsoft.com/office/drawing/2014/main" val="3943522354"/>
                    </a:ext>
                  </a:extLst>
                </a:gridCol>
                <a:gridCol w="706067">
                  <a:extLst>
                    <a:ext uri="{9D8B030D-6E8A-4147-A177-3AD203B41FA5}">
                      <a16:colId xmlns:a16="http://schemas.microsoft.com/office/drawing/2014/main" val="876571649"/>
                    </a:ext>
                  </a:extLst>
                </a:gridCol>
                <a:gridCol w="927245">
                  <a:extLst>
                    <a:ext uri="{9D8B030D-6E8A-4147-A177-3AD203B41FA5}">
                      <a16:colId xmlns:a16="http://schemas.microsoft.com/office/drawing/2014/main" val="2910517479"/>
                    </a:ext>
                  </a:extLst>
                </a:gridCol>
              </a:tblGrid>
              <a:tr h="220870">
                <a:tc>
                  <a:txBody>
                    <a:bodyPr/>
                    <a:lstStyle/>
                    <a:p>
                      <a:pPr algn="l" fontAlgn="b"/>
                      <a:r>
                        <a:rPr lang="sl-SI" sz="800" b="1" i="0" u="none" strike="noStrike" dirty="0">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Hours CNE was presolved</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Average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8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8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771907948"/>
                  </a:ext>
                </a:extLst>
              </a:tr>
              <a:tr h="110435">
                <a:tc>
                  <a:txBody>
                    <a:bodyPr/>
                    <a:lstStyle/>
                    <a:p>
                      <a:pPr algn="l" fontAlgn="b"/>
                      <a:r>
                        <a:rPr lang="sl-SI" sz="800" b="0" i="0" u="none" strike="noStrike">
                          <a:solidFill>
                            <a:srgbClr val="000000"/>
                          </a:solidFill>
                          <a:effectLst/>
                          <a:latin typeface="Arial" panose="020B0604020202020204" pitchFamily="34" charset="0"/>
                        </a:rPr>
                        <a:t>[CZ-SK] Nosovice - Varin [DIR] [SK]</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629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1185</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0,33966</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1,64767</a:t>
                      </a:r>
                    </a:p>
                  </a:txBody>
                  <a:tcPr marL="0" marR="0" marT="0" marB="0" anchor="b">
                    <a:lnL>
                      <a:noFill/>
                    </a:lnL>
                    <a:lnR>
                      <a:noFill/>
                    </a:lnR>
                    <a:lnT w="6350" cap="flat" cmpd="sng" algn="ctr">
                      <a:solidFill>
                        <a:srgbClr val="9BC2E6"/>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3898469397"/>
                  </a:ext>
                </a:extLst>
              </a:tr>
              <a:tr h="110435">
                <a:tc>
                  <a:txBody>
                    <a:bodyPr/>
                    <a:lstStyle/>
                    <a:p>
                      <a:pPr algn="l" fontAlgn="b"/>
                      <a:r>
                        <a:rPr lang="sl-SI" sz="800" b="0" i="0" u="none" strike="noStrike">
                          <a:solidFill>
                            <a:srgbClr val="000000"/>
                          </a:solidFill>
                          <a:effectLst/>
                          <a:latin typeface="Arial" panose="020B0604020202020204" pitchFamily="34" charset="0"/>
                        </a:rPr>
                        <a:t>[SK-HU] Gabcikovo - Gonyu [OPP] [HU]</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0,1706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1,04996</a:t>
                      </a:r>
                    </a:p>
                  </a:txBody>
                  <a:tcPr marL="0" marR="0" marT="0" marB="0" anchor="b">
                    <a:lnL>
                      <a:noFill/>
                    </a:lnL>
                    <a:lnR>
                      <a:noFill/>
                    </a:lnR>
                    <a:lnT>
                      <a:noFill/>
                    </a:lnT>
                    <a:lnB>
                      <a:noFill/>
                    </a:lnB>
                  </a:tcPr>
                </a:tc>
                <a:extLst>
                  <a:ext uri="{0D108BD9-81ED-4DB2-BD59-A6C34878D82A}">
                    <a16:rowId xmlns:a16="http://schemas.microsoft.com/office/drawing/2014/main" val="3722566820"/>
                  </a:ext>
                </a:extLst>
              </a:tr>
              <a:tr h="110435">
                <a:tc>
                  <a:txBody>
                    <a:bodyPr/>
                    <a:lstStyle/>
                    <a:p>
                      <a:pPr algn="l" fontAlgn="b"/>
                      <a:r>
                        <a:rPr lang="sl-SI" sz="800" b="0" i="0" u="none" strike="noStrike">
                          <a:solidFill>
                            <a:srgbClr val="000000"/>
                          </a:solidFill>
                          <a:effectLst/>
                          <a:latin typeface="Arial" panose="020B0604020202020204" pitchFamily="34" charset="0"/>
                        </a:rPr>
                        <a:t>[AT-AT] Westtirol 1 - Westtirol 2 WTRHU41 [OPP]</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610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1481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0,27892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1,17922</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192363071"/>
                  </a:ext>
                </a:extLst>
              </a:tr>
              <a:tr h="110435">
                <a:tc>
                  <a:txBody>
                    <a:bodyPr/>
                    <a:lstStyle/>
                    <a:p>
                      <a:pPr algn="l" fontAlgn="b"/>
                      <a:r>
                        <a:rPr lang="fr-FR" sz="800" b="0" i="0" u="none" strike="noStrike">
                          <a:solidFill>
                            <a:srgbClr val="000000"/>
                          </a:solidFill>
                          <a:effectLst/>
                          <a:latin typeface="Arial" panose="020B0604020202020204" pitchFamily="34" charset="0"/>
                        </a:rPr>
                        <a:t>[CZ-PL] Wielopole - Nosovice [DIR] [PL]</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1,29742</a:t>
                      </a:r>
                    </a:p>
                  </a:txBody>
                  <a:tcPr marL="0" marR="0" marT="0" marB="0" anchor="b">
                    <a:lnL>
                      <a:noFill/>
                    </a:lnL>
                    <a:lnR>
                      <a:noFill/>
                    </a:lnR>
                    <a:lnT>
                      <a:noFill/>
                    </a:lnT>
                    <a:lnB>
                      <a:noFill/>
                    </a:lnB>
                  </a:tcPr>
                </a:tc>
                <a:extLst>
                  <a:ext uri="{0D108BD9-81ED-4DB2-BD59-A6C34878D82A}">
                    <a16:rowId xmlns:a16="http://schemas.microsoft.com/office/drawing/2014/main" val="3541952534"/>
                  </a:ext>
                </a:extLst>
              </a:tr>
              <a:tr h="110435">
                <a:tc>
                  <a:txBody>
                    <a:bodyPr/>
                    <a:lstStyle/>
                    <a:p>
                      <a:pPr algn="l" fontAlgn="b"/>
                      <a:r>
                        <a:rPr lang="sl-SI" sz="800" b="0" i="0" u="none" strike="noStrike">
                          <a:solidFill>
                            <a:srgbClr val="000000"/>
                          </a:solidFill>
                          <a:effectLst/>
                          <a:latin typeface="Arial" panose="020B0604020202020204" pitchFamily="34" charset="0"/>
                        </a:rPr>
                        <a:t>[CZ-SK] Nosovice - Varin [OPP] [SK]</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599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1211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132%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0,45678</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1,63763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966360330"/>
                  </a:ext>
                </a:extLst>
              </a:tr>
              <a:tr h="110435">
                <a:tc>
                  <a:txBody>
                    <a:bodyPr/>
                    <a:lstStyle/>
                    <a:p>
                      <a:pPr algn="l" fontAlgn="b"/>
                      <a:r>
                        <a:rPr lang="sl-SI" sz="800" b="0" i="0" u="none" strike="noStrike">
                          <a:solidFill>
                            <a:srgbClr val="000000"/>
                          </a:solidFill>
                          <a:effectLst/>
                          <a:latin typeface="Arial" panose="020B0604020202020204" pitchFamily="34" charset="0"/>
                        </a:rPr>
                        <a:t>[HU-HU] Gonyu - Gyor [DIR]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594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0,17797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1,3433</a:t>
                      </a:r>
                    </a:p>
                  </a:txBody>
                  <a:tcPr marL="0" marR="0" marT="0" marB="0" anchor="b">
                    <a:lnL>
                      <a:noFill/>
                    </a:lnL>
                    <a:lnR>
                      <a:noFill/>
                    </a:lnR>
                    <a:lnT>
                      <a:noFill/>
                    </a:lnT>
                    <a:lnB>
                      <a:noFill/>
                    </a:lnB>
                  </a:tcPr>
                </a:tc>
                <a:extLst>
                  <a:ext uri="{0D108BD9-81ED-4DB2-BD59-A6C34878D82A}">
                    <a16:rowId xmlns:a16="http://schemas.microsoft.com/office/drawing/2014/main" val="1979874280"/>
                  </a:ext>
                </a:extLst>
              </a:tr>
              <a:tr h="110435">
                <a:tc>
                  <a:txBody>
                    <a:bodyPr/>
                    <a:lstStyle/>
                    <a:p>
                      <a:pPr algn="l" fontAlgn="b"/>
                      <a:r>
                        <a:rPr lang="sl-SI" sz="800" b="0" i="0" u="none" strike="noStrike">
                          <a:solidFill>
                            <a:srgbClr val="000000"/>
                          </a:solidFill>
                          <a:effectLst/>
                          <a:latin typeface="Arial" panose="020B0604020202020204" pitchFamily="34" charset="0"/>
                        </a:rPr>
                        <a:t>[HR-HR] 400kV Zerjavinec - Tumbri [OPP]</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591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1130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103%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0,28752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1,15697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774464330"/>
                  </a:ext>
                </a:extLst>
              </a:tr>
              <a:tr h="110435">
                <a:tc>
                  <a:txBody>
                    <a:bodyPr/>
                    <a:lstStyle/>
                    <a:p>
                      <a:pPr algn="l" fontAlgn="b"/>
                      <a:r>
                        <a:rPr lang="sl-SI" sz="800" b="0" i="0" u="none" strike="noStrike">
                          <a:solidFill>
                            <a:srgbClr val="000000"/>
                          </a:solidFill>
                          <a:effectLst/>
                          <a:latin typeface="Arial" panose="020B0604020202020204" pitchFamily="34" charset="0"/>
                        </a:rPr>
                        <a:t>[HR-SI] 220kV Pehlin - Divaca [OPP] [HR]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563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874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98%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0,03071</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0,47536</a:t>
                      </a:r>
                    </a:p>
                  </a:txBody>
                  <a:tcPr marL="0" marR="0" marT="0" marB="0" anchor="b">
                    <a:lnL>
                      <a:noFill/>
                    </a:lnL>
                    <a:lnR>
                      <a:noFill/>
                    </a:lnR>
                    <a:lnT>
                      <a:noFill/>
                    </a:lnT>
                    <a:lnB>
                      <a:noFill/>
                    </a:lnB>
                  </a:tcPr>
                </a:tc>
                <a:extLst>
                  <a:ext uri="{0D108BD9-81ED-4DB2-BD59-A6C34878D82A}">
                    <a16:rowId xmlns:a16="http://schemas.microsoft.com/office/drawing/2014/main" val="1539201697"/>
                  </a:ext>
                </a:extLst>
              </a:tr>
              <a:tr h="110435">
                <a:tc>
                  <a:txBody>
                    <a:bodyPr/>
                    <a:lstStyle/>
                    <a:p>
                      <a:pPr algn="l" fontAlgn="b"/>
                      <a:r>
                        <a:rPr lang="en-US" sz="800" b="0" i="0" u="none" strike="noStrike">
                          <a:solidFill>
                            <a:srgbClr val="000000"/>
                          </a:solidFill>
                          <a:effectLst/>
                          <a:latin typeface="Arial" panose="020B0604020202020204" pitchFamily="34" charset="0"/>
                        </a:rPr>
                        <a:t>[BE-BE] PST Van Eyck 2 [DIR] [BE]</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558</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1489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94%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0,13763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0,87976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351658182"/>
                  </a:ext>
                </a:extLst>
              </a:tr>
              <a:tr h="110435">
                <a:tc>
                  <a:txBody>
                    <a:bodyPr/>
                    <a:lstStyle/>
                    <a:p>
                      <a:pPr algn="l" fontAlgn="b"/>
                      <a:r>
                        <a:rPr lang="en-US" sz="800" b="0" i="0" u="none" strike="noStrike">
                          <a:solidFill>
                            <a:srgbClr val="000000"/>
                          </a:solidFill>
                          <a:effectLst/>
                          <a:latin typeface="Arial" panose="020B0604020202020204" pitchFamily="34" charset="0"/>
                        </a:rPr>
                        <a:t>[BE-BE] PST Van Eyck 2 [OPP] [BE]</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1828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0,38529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0,90778</a:t>
                      </a:r>
                    </a:p>
                  </a:txBody>
                  <a:tcPr marL="0" marR="0" marT="0" marB="0" anchor="b">
                    <a:lnL>
                      <a:noFill/>
                    </a:lnL>
                    <a:lnR>
                      <a:noFill/>
                    </a:lnR>
                    <a:lnT>
                      <a:noFill/>
                    </a:lnT>
                    <a:lnB>
                      <a:noFill/>
                    </a:lnB>
                  </a:tcPr>
                </a:tc>
                <a:extLst>
                  <a:ext uri="{0D108BD9-81ED-4DB2-BD59-A6C34878D82A}">
                    <a16:rowId xmlns:a16="http://schemas.microsoft.com/office/drawing/2014/main" val="3825909489"/>
                  </a:ext>
                </a:extLst>
              </a:tr>
              <a:tr h="110435">
                <a:tc>
                  <a:txBody>
                    <a:bodyPr/>
                    <a:lstStyle/>
                    <a:p>
                      <a:pPr algn="l" fontAlgn="b"/>
                      <a:r>
                        <a:rPr lang="sl-SI" sz="800" b="0" i="0" u="none" strike="noStrike">
                          <a:solidFill>
                            <a:srgbClr val="000000"/>
                          </a:solidFill>
                          <a:effectLst/>
                          <a:latin typeface="Arial" panose="020B0604020202020204" pitchFamily="34" charset="0"/>
                        </a:rPr>
                        <a:t>[SI-HR] 220kV Podlog - Zerjavinec [DIR] [SI]</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542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1281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99%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0,05339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0,38036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1817343489"/>
                  </a:ext>
                </a:extLst>
              </a:tr>
              <a:tr h="110435">
                <a:tc>
                  <a:txBody>
                    <a:bodyPr/>
                    <a:lstStyle/>
                    <a:p>
                      <a:pPr algn="l" fontAlgn="b"/>
                      <a:r>
                        <a:rPr lang="de-DE" sz="800" b="0" i="0" u="none" strike="noStrike">
                          <a:solidFill>
                            <a:srgbClr val="000000"/>
                          </a:solidFill>
                          <a:effectLst/>
                          <a:latin typeface="Arial" panose="020B0604020202020204" pitchFamily="34" charset="0"/>
                        </a:rPr>
                        <a:t>[D4-D7] Daxlanden - Weingarten GERMHM S [OPP] [D7]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537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0,07469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0,42005</a:t>
                      </a:r>
                    </a:p>
                  </a:txBody>
                  <a:tcPr marL="0" marR="0" marT="0" marB="0" anchor="b">
                    <a:lnL>
                      <a:noFill/>
                    </a:lnL>
                    <a:lnR>
                      <a:noFill/>
                    </a:lnR>
                    <a:lnT>
                      <a:noFill/>
                    </a:lnT>
                    <a:lnB>
                      <a:noFill/>
                    </a:lnB>
                  </a:tcPr>
                </a:tc>
                <a:extLst>
                  <a:ext uri="{0D108BD9-81ED-4DB2-BD59-A6C34878D82A}">
                    <a16:rowId xmlns:a16="http://schemas.microsoft.com/office/drawing/2014/main" val="4219488892"/>
                  </a:ext>
                </a:extLst>
              </a:tr>
              <a:tr h="110435">
                <a:tc>
                  <a:txBody>
                    <a:bodyPr/>
                    <a:lstStyle/>
                    <a:p>
                      <a:pPr algn="l" fontAlgn="b"/>
                      <a:r>
                        <a:rPr lang="sl-SI" sz="800" b="0" i="0" u="none" strike="noStrike">
                          <a:solidFill>
                            <a:srgbClr val="000000"/>
                          </a:solidFill>
                          <a:effectLst/>
                          <a:latin typeface="Arial" panose="020B0604020202020204" pitchFamily="34" charset="0"/>
                        </a:rPr>
                        <a:t>[HU-HU] Dunamenti - Oroszlany [DIR]</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525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913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123%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0,02159</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0,29976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098302531"/>
                  </a:ext>
                </a:extLst>
              </a:tr>
              <a:tr h="110435">
                <a:tc>
                  <a:txBody>
                    <a:bodyPr/>
                    <a:lstStyle/>
                    <a:p>
                      <a:pPr algn="l" fontAlgn="b"/>
                      <a:r>
                        <a:rPr lang="en-US" sz="800" b="0" i="0" u="none" strike="noStrike">
                          <a:solidFill>
                            <a:srgbClr val="000000"/>
                          </a:solidFill>
                          <a:effectLst/>
                          <a:latin typeface="Arial" panose="020B0604020202020204" pitchFamily="34" charset="0"/>
                        </a:rPr>
                        <a:t>[BE-BE] Achene - Gramme 380.10 [OPP]</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509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1150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76%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126%</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52%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0,35329</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0,83475</a:t>
                      </a:r>
                    </a:p>
                  </a:txBody>
                  <a:tcPr marL="0" marR="0" marT="0" marB="0" anchor="b">
                    <a:lnL>
                      <a:noFill/>
                    </a:lnL>
                    <a:lnR>
                      <a:noFill/>
                    </a:lnR>
                    <a:lnT>
                      <a:noFill/>
                    </a:lnT>
                    <a:lnB>
                      <a:noFill/>
                    </a:lnB>
                  </a:tcPr>
                </a:tc>
                <a:extLst>
                  <a:ext uri="{0D108BD9-81ED-4DB2-BD59-A6C34878D82A}">
                    <a16:rowId xmlns:a16="http://schemas.microsoft.com/office/drawing/2014/main" val="1226123376"/>
                  </a:ext>
                </a:extLst>
              </a:tr>
              <a:tr h="110435">
                <a:tc>
                  <a:txBody>
                    <a:bodyPr/>
                    <a:lstStyle/>
                    <a:p>
                      <a:pPr algn="l" fontAlgn="b"/>
                      <a:r>
                        <a:rPr lang="sl-SI" sz="800" b="0" i="0" u="none" strike="noStrike">
                          <a:solidFill>
                            <a:srgbClr val="000000"/>
                          </a:solidFill>
                          <a:effectLst/>
                          <a:latin typeface="Arial" panose="020B0604020202020204" pitchFamily="34" charset="0"/>
                        </a:rPr>
                        <a:t>[SI-HR] 220kV Podlog - Zerjavinec [OPP] [SI]</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407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803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156%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0,14146</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0,38255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555764748"/>
                  </a:ext>
                </a:extLst>
              </a:tr>
              <a:tr h="220870">
                <a:tc>
                  <a:txBody>
                    <a:bodyPr/>
                    <a:lstStyle/>
                    <a:p>
                      <a:pPr algn="l" fontAlgn="b"/>
                      <a:r>
                        <a:rPr lang="de-DE" sz="800" b="0" i="0" u="none" strike="noStrike">
                          <a:solidFill>
                            <a:srgbClr val="000000"/>
                          </a:solidFill>
                          <a:effectLst/>
                          <a:latin typeface="Arial" panose="020B0604020202020204" pitchFamily="34" charset="0"/>
                        </a:rPr>
                        <a:t>[D4-D7] Daxlanden - Weingarten ge (Germersheim Sued) [OPP] [D4]</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402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1488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0,06927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0,42444</a:t>
                      </a:r>
                    </a:p>
                  </a:txBody>
                  <a:tcPr marL="0" marR="0" marT="0" marB="0" anchor="b">
                    <a:lnL>
                      <a:noFill/>
                    </a:lnL>
                    <a:lnR>
                      <a:noFill/>
                    </a:lnR>
                    <a:lnT>
                      <a:noFill/>
                    </a:lnT>
                    <a:lnB>
                      <a:noFill/>
                    </a:lnB>
                  </a:tcPr>
                </a:tc>
                <a:extLst>
                  <a:ext uri="{0D108BD9-81ED-4DB2-BD59-A6C34878D82A}">
                    <a16:rowId xmlns:a16="http://schemas.microsoft.com/office/drawing/2014/main" val="3573641554"/>
                  </a:ext>
                </a:extLst>
              </a:tr>
              <a:tr h="110435">
                <a:tc>
                  <a:txBody>
                    <a:bodyPr/>
                    <a:lstStyle/>
                    <a:p>
                      <a:pPr algn="l" fontAlgn="b"/>
                      <a:r>
                        <a:rPr lang="de-DE" sz="800" b="0" i="0" u="none" strike="noStrike">
                          <a:solidFill>
                            <a:srgbClr val="000000"/>
                          </a:solidFill>
                          <a:effectLst/>
                          <a:latin typeface="Arial" panose="020B0604020202020204" pitchFamily="34" charset="0"/>
                        </a:rPr>
                        <a:t>[D2-D7] Oberbachern - Meitingen OBACHE S [DIR] [D7]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313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975</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72%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0,11472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0,5283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571202280"/>
                  </a:ext>
                </a:extLst>
              </a:tr>
              <a:tr h="110435">
                <a:tc>
                  <a:txBody>
                    <a:bodyPr/>
                    <a:lstStyle/>
                    <a:p>
                      <a:pPr algn="l" fontAlgn="b"/>
                      <a:r>
                        <a:rPr lang="sl-SI" sz="800" b="0" i="0" u="none" strike="noStrike">
                          <a:solidFill>
                            <a:srgbClr val="000000"/>
                          </a:solidFill>
                          <a:effectLst/>
                          <a:latin typeface="Arial" panose="020B0604020202020204" pitchFamily="34" charset="0"/>
                        </a:rPr>
                        <a:t>[D4-D7] Herbertingen - Tiengen TIENGN N [DIR] [D7]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842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0,06153</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0,23511</a:t>
                      </a:r>
                    </a:p>
                  </a:txBody>
                  <a:tcPr marL="0" marR="0" marT="0" marB="0" anchor="b">
                    <a:lnL>
                      <a:noFill/>
                    </a:lnL>
                    <a:lnR>
                      <a:noFill/>
                    </a:lnR>
                    <a:lnT>
                      <a:noFill/>
                    </a:lnT>
                    <a:lnB>
                      <a:noFill/>
                    </a:lnB>
                  </a:tcPr>
                </a:tc>
                <a:extLst>
                  <a:ext uri="{0D108BD9-81ED-4DB2-BD59-A6C34878D82A}">
                    <a16:rowId xmlns:a16="http://schemas.microsoft.com/office/drawing/2014/main" val="380126579"/>
                  </a:ext>
                </a:extLst>
              </a:tr>
              <a:tr h="110435">
                <a:tc>
                  <a:txBody>
                    <a:bodyPr/>
                    <a:lstStyle/>
                    <a:p>
                      <a:pPr algn="l" fontAlgn="b"/>
                      <a:r>
                        <a:rPr lang="sl-SI" sz="800" b="0" i="0" u="none" strike="noStrike">
                          <a:solidFill>
                            <a:srgbClr val="000000"/>
                          </a:solidFill>
                          <a:effectLst/>
                          <a:latin typeface="Arial" panose="020B0604020202020204" pitchFamily="34" charset="0"/>
                        </a:rPr>
                        <a:t>[FR-D7] Vigy - Ensdorf VIGY2 S [DIR] [D7]</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1154</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2%</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63%</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0,14971</a:t>
                      </a:r>
                    </a:p>
                  </a:txBody>
                  <a:tcPr marL="0" marR="0" marT="0" marB="0" anchor="b">
                    <a:lnL>
                      <a:noFill/>
                    </a:lnL>
                    <a:lnR>
                      <a:noFill/>
                    </a:lnR>
                    <a:lnT>
                      <a:noFill/>
                    </a:lnT>
                    <a:lnB>
                      <a:noFill/>
                    </a:lnB>
                    <a:solidFill>
                      <a:srgbClr val="D9D9D9"/>
                    </a:solidFill>
                  </a:tcPr>
                </a:tc>
                <a:tc>
                  <a:txBody>
                    <a:bodyPr/>
                    <a:lstStyle/>
                    <a:p>
                      <a:pPr algn="r" fontAlgn="b"/>
                      <a:r>
                        <a:rPr lang="sl-SI" sz="800" b="0" i="0" u="none" strike="noStrike">
                          <a:solidFill>
                            <a:srgbClr val="000000"/>
                          </a:solidFill>
                          <a:effectLst/>
                          <a:latin typeface="Arial" panose="020B0604020202020204" pitchFamily="34" charset="0"/>
                        </a:rPr>
                        <a:t>0,55417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725783734"/>
                  </a:ext>
                </a:extLst>
              </a:tr>
              <a:tr h="110435">
                <a:tc>
                  <a:txBody>
                    <a:bodyPr/>
                    <a:lstStyle/>
                    <a:p>
                      <a:pPr algn="l" fontAlgn="b"/>
                      <a:r>
                        <a:rPr lang="sl-SI" sz="800" b="0" i="0" u="none" strike="noStrike" dirty="0">
                          <a:solidFill>
                            <a:srgbClr val="000000"/>
                          </a:solidFill>
                          <a:effectLst/>
                          <a:latin typeface="Arial" panose="020B0604020202020204" pitchFamily="34" charset="0"/>
                        </a:rPr>
                        <a:t>[D7-D7] Lambsheim - Weingarten LAMBSH W [DIR]</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1027</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800" b="0" i="0" u="none" strike="noStrike">
                          <a:solidFill>
                            <a:srgbClr val="000000"/>
                          </a:solidFill>
                          <a:effectLst/>
                          <a:latin typeface="Arial" panose="020B0604020202020204" pitchFamily="34" charset="0"/>
                        </a:rPr>
                        <a:t>0,05998</a:t>
                      </a:r>
                    </a:p>
                  </a:txBody>
                  <a:tcPr marL="0" marR="0" marT="0" marB="0" anchor="b">
                    <a:lnL>
                      <a:noFill/>
                    </a:lnL>
                    <a:lnR>
                      <a:noFill/>
                    </a:lnR>
                    <a:lnT>
                      <a:noFill/>
                    </a:lnT>
                    <a:lnB>
                      <a:noFill/>
                    </a:lnB>
                  </a:tcPr>
                </a:tc>
                <a:tc>
                  <a:txBody>
                    <a:bodyPr/>
                    <a:lstStyle/>
                    <a:p>
                      <a:pPr algn="r" fontAlgn="b"/>
                      <a:r>
                        <a:rPr lang="sl-SI" sz="800" b="0" i="0" u="none" strike="noStrike" dirty="0">
                          <a:solidFill>
                            <a:srgbClr val="000000"/>
                          </a:solidFill>
                          <a:effectLst/>
                          <a:latin typeface="Arial" panose="020B0604020202020204" pitchFamily="34" charset="0"/>
                        </a:rPr>
                        <a:t>0,35689</a:t>
                      </a:r>
                    </a:p>
                  </a:txBody>
                  <a:tcPr marL="0" marR="0" marT="0" marB="0" anchor="b">
                    <a:lnL>
                      <a:noFill/>
                    </a:lnL>
                    <a:lnR>
                      <a:noFill/>
                    </a:lnR>
                    <a:lnT>
                      <a:noFill/>
                    </a:lnT>
                    <a:lnB>
                      <a:noFill/>
                    </a:lnB>
                  </a:tcPr>
                </a:tc>
                <a:extLst>
                  <a:ext uri="{0D108BD9-81ED-4DB2-BD59-A6C34878D82A}">
                    <a16:rowId xmlns:a16="http://schemas.microsoft.com/office/drawing/2014/main" val="982341869"/>
                  </a:ext>
                </a:extLst>
              </a:tr>
            </a:tbl>
          </a:graphicData>
        </a:graphic>
      </p:graphicFrame>
    </p:spTree>
    <p:extLst>
      <p:ext uri="{BB962C8B-B14F-4D97-AF65-F5344CB8AC3E}">
        <p14:creationId xmlns:p14="http://schemas.microsoft.com/office/powerpoint/2010/main" val="23258234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8a</a:t>
            </a:r>
            <a:r>
              <a:rPr lang="en-GB" altLang="en-US" dirty="0">
                <a:solidFill>
                  <a:srgbClr val="008000"/>
                </a:solidFill>
              </a:rPr>
              <a:t>: </a:t>
            </a:r>
            <a:r>
              <a:rPr lang="en-GB" altLang="hu-HU" dirty="0">
                <a:solidFill>
                  <a:srgbClr val="008000"/>
                </a:solidFill>
              </a:rPr>
              <a:t>Most limiting CNEs (TOP 20)</a:t>
            </a:r>
            <a:r>
              <a:rPr lang="sl-SI" altLang="hu-HU" dirty="0">
                <a:solidFill>
                  <a:srgbClr val="008000"/>
                </a:solidFill>
              </a:rPr>
              <a:t>    </a:t>
            </a:r>
            <a:r>
              <a:rPr lang="cs-CZ" altLang="hu-HU" dirty="0">
                <a:solidFill>
                  <a:srgbClr val="008000"/>
                </a:solidFill>
              </a:rPr>
              <a:t>202</a:t>
            </a:r>
            <a:r>
              <a:rPr lang="en-GB" altLang="hu-HU" dirty="0">
                <a:solidFill>
                  <a:srgbClr val="008000"/>
                </a:solidFill>
              </a:rPr>
              <a:t>203</a:t>
            </a:r>
          </a:p>
          <a:p>
            <a:endParaRPr lang="en-US" dirty="0">
              <a:solidFill>
                <a:srgbClr val="FF0000"/>
              </a:solidFill>
            </a:endParaRPr>
          </a:p>
        </p:txBody>
      </p:sp>
      <p:sp>
        <p:nvSpPr>
          <p:cNvPr id="36" name="Content Placeholder 15">
            <a:extLst>
              <a:ext uri="{FF2B5EF4-FFF2-40B4-BE49-F238E27FC236}">
                <a16:creationId xmlns:a16="http://schemas.microsoft.com/office/drawing/2014/main" id="{E358852D-FA22-564B-8FF1-4D41EAF68204}"/>
              </a:ext>
            </a:extLst>
          </p:cNvPr>
          <p:cNvSpPr>
            <a:spLocks noGrp="1"/>
          </p:cNvSpPr>
          <p:nvPr>
            <p:ph sz="quarter" idx="17"/>
          </p:nvPr>
        </p:nvSpPr>
        <p:spPr>
          <a:xfrm>
            <a:off x="541953" y="1080000"/>
            <a:ext cx="9000000" cy="4320000"/>
          </a:xfrm>
        </p:spPr>
        <p:txBody>
          <a:bodyPr/>
          <a:lstStyle/>
          <a:p>
            <a:endParaRPr lang="en-US" dirty="0"/>
          </a:p>
          <a:p>
            <a:endParaRPr lang="en-US" dirty="0"/>
          </a:p>
          <a:p>
            <a:endParaRPr lang="en-US" dirty="0"/>
          </a:p>
          <a:p>
            <a:pPr lvl="1"/>
            <a:endParaRPr lang="en-US" dirty="0"/>
          </a:p>
          <a:p>
            <a:pPr lvl="1"/>
            <a:endParaRPr lang="en-US" dirty="0"/>
          </a:p>
        </p:txBody>
      </p:sp>
      <p:sp>
        <p:nvSpPr>
          <p:cNvPr id="2" name="Slide Number Placeholder 1"/>
          <p:cNvSpPr>
            <a:spLocks noGrp="1"/>
          </p:cNvSpPr>
          <p:nvPr>
            <p:ph type="sldNum" sz="quarter" idx="4"/>
          </p:nvPr>
        </p:nvSpPr>
        <p:spPr/>
        <p:txBody>
          <a:bodyPr/>
          <a:lstStyle/>
          <a:p>
            <a:fld id="{F551322C-20B2-48C3-B63D-68158FEBF630}" type="slidenum">
              <a:rPr lang="en-US" smtClean="0">
                <a:solidFill>
                  <a:srgbClr val="FFFFFF">
                    <a:lumMod val="50000"/>
                  </a:srgbClr>
                </a:solidFill>
                <a:latin typeface="Arial"/>
              </a:rPr>
              <a:pPr/>
              <a:t>74</a:t>
            </a:fld>
            <a:endParaRPr lang="en-US" dirty="0">
              <a:solidFill>
                <a:srgbClr val="FFFFFF">
                  <a:lumMod val="50000"/>
                </a:srgbClr>
              </a:solidFill>
              <a:latin typeface="Arial"/>
            </a:endParaRPr>
          </a:p>
        </p:txBody>
      </p:sp>
      <p:sp>
        <p:nvSpPr>
          <p:cNvPr id="3" name="Rectangle 2"/>
          <p:cNvSpPr/>
          <p:nvPr/>
        </p:nvSpPr>
        <p:spPr>
          <a:xfrm>
            <a:off x="527596" y="1848491"/>
            <a:ext cx="7118038" cy="1046440"/>
          </a:xfrm>
          <a:prstGeom prst="rect">
            <a:avLst/>
          </a:prstGeom>
        </p:spPr>
        <p:txBody>
          <a:bodyPr wrap="square">
            <a:spAutoFit/>
          </a:bodyPr>
          <a:lstStyle/>
          <a:p>
            <a:pPr marL="349250" lvl="2">
              <a:spcBef>
                <a:spcPts val="400"/>
              </a:spcBef>
              <a:buClr>
                <a:srgbClr val="0100FE"/>
              </a:buClr>
              <a:defRPr/>
            </a:pPr>
            <a:endParaRPr lang="en-US" sz="1200" dirty="0">
              <a:solidFill>
                <a:schemeClr val="tx1">
                  <a:lumMod val="65000"/>
                  <a:lumOff val="35000"/>
                </a:schemeClr>
              </a:solidFill>
              <a:latin typeface="+mn-lt"/>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a:p>
            <a:pPr indent="-565150">
              <a:spcBef>
                <a:spcPts val="400"/>
              </a:spcBef>
              <a:buClr>
                <a:srgbClr val="0100FE"/>
              </a:buClr>
              <a:defRPr/>
            </a:pPr>
            <a:endParaRPr lang="en-US" sz="1200" dirty="0">
              <a:solidFill>
                <a:schemeClr val="tx1">
                  <a:lumMod val="65000"/>
                  <a:lumOff val="35000"/>
                </a:schemeClr>
              </a:solidFill>
              <a:ea typeface="Arial Unicode MS" panose="020B0604020202020204" pitchFamily="34" charset="-128"/>
              <a:cs typeface="Arial Unicode MS" panose="020B0604020202020204" pitchFamily="34" charset="-128"/>
            </a:endParaRPr>
          </a:p>
          <a:p>
            <a:pPr marL="349250" lvl="2">
              <a:spcBef>
                <a:spcPts val="400"/>
              </a:spcBef>
              <a:buClr>
                <a:srgbClr val="0100FE"/>
              </a:buClr>
              <a:defRPr/>
            </a:pPr>
            <a:endParaRPr lang="en-US" sz="1400" dirty="0">
              <a:solidFill>
                <a:srgbClr val="3366FF"/>
              </a:solidFill>
              <a:latin typeface="+mn-lt"/>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0" name="Obdélník 9">
            <a:extLst>
              <a:ext uri="{FF2B5EF4-FFF2-40B4-BE49-F238E27FC236}">
                <a16:creationId xmlns:a16="http://schemas.microsoft.com/office/drawing/2014/main" id="{4A179DF9-E31E-43B8-9578-FA4520D932D3}"/>
              </a:ext>
            </a:extLst>
          </p:cNvPr>
          <p:cNvSpPr/>
          <p:nvPr/>
        </p:nvSpPr>
        <p:spPr>
          <a:xfrm>
            <a:off x="878924" y="1390060"/>
            <a:ext cx="2864951" cy="369332"/>
          </a:xfrm>
          <a:prstGeom prst="rect">
            <a:avLst/>
          </a:prstGeom>
        </p:spPr>
        <p:txBody>
          <a:bodyPr wrap="none">
            <a:spAutoFit/>
          </a:bodyPr>
          <a:lstStyle/>
          <a:p>
            <a:r>
              <a:rPr lang="de-DE" dirty="0">
                <a:latin typeface="Arial" panose="020B0604020202020204" pitchFamily="34" charset="0"/>
                <a:cs typeface="Arial" panose="020B0604020202020204" pitchFamily="34" charset="0"/>
              </a:rPr>
              <a:t>Total BDs:</a:t>
            </a:r>
            <a:r>
              <a:rPr lang="cs-CZ" dirty="0">
                <a:latin typeface="Arial" panose="020B0604020202020204" pitchFamily="34" charset="0"/>
                <a:cs typeface="Arial" panose="020B0604020202020204" pitchFamily="34" charset="0"/>
              </a:rPr>
              <a:t> 2</a:t>
            </a:r>
            <a:r>
              <a:rPr lang="en-GB" dirty="0">
                <a:latin typeface="Arial" panose="020B0604020202020204" pitchFamily="34" charset="0"/>
                <a:cs typeface="Arial" panose="020B0604020202020204" pitchFamily="34" charset="0"/>
              </a:rPr>
              <a:t>7</a:t>
            </a:r>
            <a:r>
              <a:rPr lang="cs-CZ" dirty="0">
                <a:latin typeface="Arial" panose="020B0604020202020204" pitchFamily="34" charset="0"/>
                <a:cs typeface="Arial" panose="020B0604020202020204" pitchFamily="34" charset="0"/>
              </a:rPr>
              <a:t> (6</a:t>
            </a:r>
            <a:r>
              <a:rPr lang="en-GB" dirty="0">
                <a:latin typeface="Arial" panose="020B0604020202020204" pitchFamily="34" charset="0"/>
                <a:cs typeface="Arial" panose="020B0604020202020204" pitchFamily="34" charset="0"/>
              </a:rPr>
              <a:t>47</a:t>
            </a:r>
            <a:r>
              <a:rPr lang="cs-CZ" dirty="0">
                <a:latin typeface="Arial" panose="020B0604020202020204" pitchFamily="34" charset="0"/>
                <a:cs typeface="Arial" panose="020B0604020202020204" pitchFamily="34" charset="0"/>
              </a:rPr>
              <a:t> hours) </a:t>
            </a:r>
            <a:endParaRPr lang="de-DE" dirty="0">
              <a:latin typeface="Arial" panose="020B0604020202020204" pitchFamily="34" charset="0"/>
              <a:cs typeface="Arial" panose="020B0604020202020204" pitchFamily="34" charset="0"/>
            </a:endParaRPr>
          </a:p>
        </p:txBody>
      </p:sp>
      <p:pic>
        <p:nvPicPr>
          <p:cNvPr id="4" name="Picture 5">
            <a:extLst>
              <a:ext uri="{FF2B5EF4-FFF2-40B4-BE49-F238E27FC236}">
                <a16:creationId xmlns:a16="http://schemas.microsoft.com/office/drawing/2014/main" id="{BA50351F-2193-48BB-A89C-36BC8888A465}"/>
              </a:ext>
            </a:extLst>
          </p:cNvPr>
          <p:cNvPicPr>
            <a:picLocks noChangeAspect="1"/>
          </p:cNvPicPr>
          <p:nvPr/>
        </p:nvPicPr>
        <p:blipFill>
          <a:blip r:embed="rId3"/>
          <a:stretch>
            <a:fillRect/>
          </a:stretch>
        </p:blipFill>
        <p:spPr>
          <a:xfrm>
            <a:off x="534464" y="4764965"/>
            <a:ext cx="9001815" cy="1612047"/>
          </a:xfrm>
          <a:prstGeom prst="rect">
            <a:avLst/>
          </a:prstGeom>
        </p:spPr>
      </p:pic>
      <p:graphicFrame>
        <p:nvGraphicFramePr>
          <p:cNvPr id="13" name="Table 12">
            <a:extLst>
              <a:ext uri="{FF2B5EF4-FFF2-40B4-BE49-F238E27FC236}">
                <a16:creationId xmlns:a16="http://schemas.microsoft.com/office/drawing/2014/main" id="{651FAEA6-417F-533A-70E6-AF9F1294E3D3}"/>
              </a:ext>
            </a:extLst>
          </p:cNvPr>
          <p:cNvGraphicFramePr>
            <a:graphicFrameLocks noGrp="1"/>
          </p:cNvGraphicFramePr>
          <p:nvPr>
            <p:extLst>
              <p:ext uri="{D42A27DB-BD31-4B8C-83A1-F6EECF244321}">
                <p14:modId xmlns:p14="http://schemas.microsoft.com/office/powerpoint/2010/main" val="194229183"/>
              </p:ext>
            </p:extLst>
          </p:nvPr>
        </p:nvGraphicFramePr>
        <p:xfrm>
          <a:off x="878924" y="1985071"/>
          <a:ext cx="7993471" cy="2668411"/>
        </p:xfrm>
        <a:graphic>
          <a:graphicData uri="http://schemas.openxmlformats.org/drawingml/2006/table">
            <a:tbl>
              <a:tblPr/>
              <a:tblGrid>
                <a:gridCol w="2415460">
                  <a:extLst>
                    <a:ext uri="{9D8B030D-6E8A-4147-A177-3AD203B41FA5}">
                      <a16:colId xmlns:a16="http://schemas.microsoft.com/office/drawing/2014/main" val="2564955171"/>
                    </a:ext>
                  </a:extLst>
                </a:gridCol>
                <a:gridCol w="549672">
                  <a:extLst>
                    <a:ext uri="{9D8B030D-6E8A-4147-A177-3AD203B41FA5}">
                      <a16:colId xmlns:a16="http://schemas.microsoft.com/office/drawing/2014/main" val="3176411832"/>
                    </a:ext>
                  </a:extLst>
                </a:gridCol>
                <a:gridCol w="1114828">
                  <a:extLst>
                    <a:ext uri="{9D8B030D-6E8A-4147-A177-3AD203B41FA5}">
                      <a16:colId xmlns:a16="http://schemas.microsoft.com/office/drawing/2014/main" val="1074567357"/>
                    </a:ext>
                  </a:extLst>
                </a:gridCol>
                <a:gridCol w="843863">
                  <a:extLst>
                    <a:ext uri="{9D8B030D-6E8A-4147-A177-3AD203B41FA5}">
                      <a16:colId xmlns:a16="http://schemas.microsoft.com/office/drawing/2014/main" val="3764788180"/>
                    </a:ext>
                  </a:extLst>
                </a:gridCol>
                <a:gridCol w="642574">
                  <a:extLst>
                    <a:ext uri="{9D8B030D-6E8A-4147-A177-3AD203B41FA5}">
                      <a16:colId xmlns:a16="http://schemas.microsoft.com/office/drawing/2014/main" val="2062392549"/>
                    </a:ext>
                  </a:extLst>
                </a:gridCol>
                <a:gridCol w="458706">
                  <a:extLst>
                    <a:ext uri="{9D8B030D-6E8A-4147-A177-3AD203B41FA5}">
                      <a16:colId xmlns:a16="http://schemas.microsoft.com/office/drawing/2014/main" val="3692895734"/>
                    </a:ext>
                  </a:extLst>
                </a:gridCol>
                <a:gridCol w="481931">
                  <a:extLst>
                    <a:ext uri="{9D8B030D-6E8A-4147-A177-3AD203B41FA5}">
                      <a16:colId xmlns:a16="http://schemas.microsoft.com/office/drawing/2014/main" val="1932737676"/>
                    </a:ext>
                  </a:extLst>
                </a:gridCol>
                <a:gridCol w="642574">
                  <a:extLst>
                    <a:ext uri="{9D8B030D-6E8A-4147-A177-3AD203B41FA5}">
                      <a16:colId xmlns:a16="http://schemas.microsoft.com/office/drawing/2014/main" val="3878218216"/>
                    </a:ext>
                  </a:extLst>
                </a:gridCol>
                <a:gridCol w="843863">
                  <a:extLst>
                    <a:ext uri="{9D8B030D-6E8A-4147-A177-3AD203B41FA5}">
                      <a16:colId xmlns:a16="http://schemas.microsoft.com/office/drawing/2014/main" val="3693124018"/>
                    </a:ext>
                  </a:extLst>
                </a:gridCol>
              </a:tblGrid>
              <a:tr h="254960">
                <a:tc>
                  <a:txBody>
                    <a:bodyPr/>
                    <a:lstStyle/>
                    <a:p>
                      <a:pPr algn="l" fontAlgn="b"/>
                      <a:r>
                        <a:rPr lang="sl-SI" sz="700" b="1" i="0" u="none" strike="noStrike" dirty="0">
                          <a:solidFill>
                            <a:srgbClr val="000000"/>
                          </a:solidFill>
                          <a:effectLst/>
                          <a:latin typeface="Arial" panose="020B0604020202020204" pitchFamily="34" charset="0"/>
                        </a:rPr>
                        <a:t>CNE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Distinct Hours</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Hours CNE has ShadowPrice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Shadow Price</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Average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Min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RAM</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sl-SI" sz="700" b="1" i="0" u="none" strike="noStrike">
                          <a:solidFill>
                            <a:srgbClr val="000000"/>
                          </a:solidFill>
                          <a:effectLst/>
                          <a:latin typeface="Arial" panose="020B0604020202020204" pitchFamily="34" charset="0"/>
                        </a:rPr>
                        <a:t>Max of z2zPTDF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tc>
                  <a:txBody>
                    <a:bodyPr/>
                    <a:lstStyle/>
                    <a:p>
                      <a:pPr algn="l" fontAlgn="b"/>
                      <a:r>
                        <a:rPr lang="pl-PL" sz="700" b="1" i="0" u="none" strike="noStrike">
                          <a:solidFill>
                            <a:srgbClr val="000000"/>
                          </a:solidFill>
                          <a:effectLst/>
                          <a:latin typeface="Arial" panose="020B0604020202020204" pitchFamily="34" charset="0"/>
                        </a:rPr>
                        <a:t>Max of sum z2z PTDF</a:t>
                      </a:r>
                    </a:p>
                  </a:txBody>
                  <a:tcPr marL="0" marR="0" marT="0" marB="0" anchor="b">
                    <a:lnL>
                      <a:noFill/>
                    </a:lnL>
                    <a:lnR>
                      <a:noFill/>
                    </a:lnR>
                    <a:lnT>
                      <a:noFill/>
                    </a:lnT>
                    <a:lnB w="6350" cap="flat" cmpd="sng" algn="ctr">
                      <a:solidFill>
                        <a:srgbClr val="9BC2E6"/>
                      </a:solidFill>
                      <a:prstDash val="solid"/>
                      <a:round/>
                      <a:headEnd type="none" w="med" len="med"/>
                      <a:tailEnd type="none" w="med" len="med"/>
                    </a:lnB>
                    <a:solidFill>
                      <a:srgbClr val="DDEBF7"/>
                    </a:solidFill>
                  </a:tcPr>
                </a:tc>
                <a:extLst>
                  <a:ext uri="{0D108BD9-81ED-4DB2-BD59-A6C34878D82A}">
                    <a16:rowId xmlns:a16="http://schemas.microsoft.com/office/drawing/2014/main" val="1586952463"/>
                  </a:ext>
                </a:extLst>
              </a:tr>
              <a:tr h="127480">
                <a:tc>
                  <a:txBody>
                    <a:bodyPr/>
                    <a:lstStyle/>
                    <a:p>
                      <a:pPr algn="l" fontAlgn="b"/>
                      <a:r>
                        <a:rPr lang="sl-SI" sz="700" b="0" i="0" u="none" strike="noStrike">
                          <a:solidFill>
                            <a:srgbClr val="000000"/>
                          </a:solidFill>
                          <a:effectLst/>
                          <a:latin typeface="Arial" panose="020B0604020202020204" pitchFamily="34" charset="0"/>
                        </a:rPr>
                        <a:t>[SK-PL] Lemesany - Krosno Iskrz 2 [OPP] [PL]</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104</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110</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1396,347</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42%</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85%</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a:solidFill>
                            <a:srgbClr val="000000"/>
                          </a:solidFill>
                          <a:effectLst/>
                          <a:latin typeface="Arial" panose="020B0604020202020204" pitchFamily="34" charset="0"/>
                        </a:rPr>
                        <a:t>0,19268</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tc>
                  <a:txBody>
                    <a:bodyPr/>
                    <a:lstStyle/>
                    <a:p>
                      <a:pPr algn="r" fontAlgn="b"/>
                      <a:r>
                        <a:rPr lang="sl-SI" sz="700" b="0" i="0" u="none" strike="noStrike" dirty="0">
                          <a:solidFill>
                            <a:srgbClr val="000000"/>
                          </a:solidFill>
                          <a:effectLst/>
                          <a:latin typeface="Arial" panose="020B0604020202020204" pitchFamily="34" charset="0"/>
                        </a:rPr>
                        <a:t>1,3153</a:t>
                      </a:r>
                    </a:p>
                  </a:txBody>
                  <a:tcPr marL="0" marR="0" marT="0" marB="0" anchor="b">
                    <a:lnL>
                      <a:noFill/>
                    </a:lnL>
                    <a:lnR>
                      <a:noFill/>
                    </a:lnR>
                    <a:lnT w="6350" cap="flat" cmpd="sng" algn="ctr">
                      <a:solidFill>
                        <a:srgbClr val="9BC2E6"/>
                      </a:solidFill>
                      <a:prstDash val="solid"/>
                      <a:round/>
                      <a:headEnd type="none" w="med" len="med"/>
                      <a:tailEnd type="none" w="med" len="med"/>
                    </a:lnT>
                    <a:lnB>
                      <a:noFill/>
                    </a:lnB>
                  </a:tcPr>
                </a:tc>
                <a:extLst>
                  <a:ext uri="{0D108BD9-81ED-4DB2-BD59-A6C34878D82A}">
                    <a16:rowId xmlns:a16="http://schemas.microsoft.com/office/drawing/2014/main" val="444738392"/>
                  </a:ext>
                </a:extLst>
              </a:tr>
              <a:tr h="127480">
                <a:tc>
                  <a:txBody>
                    <a:bodyPr/>
                    <a:lstStyle/>
                    <a:p>
                      <a:pPr algn="l" fontAlgn="b"/>
                      <a:r>
                        <a:rPr lang="de-DE" sz="700" b="0" i="0" u="none" strike="noStrike">
                          <a:solidFill>
                            <a:srgbClr val="000000"/>
                          </a:solidFill>
                          <a:effectLst/>
                          <a:latin typeface="Arial" panose="020B0604020202020204" pitchFamily="34" charset="0"/>
                        </a:rPr>
                        <a:t>[D2-NL] Diele - Meeden SCHWARZ [OPP] [D2]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29292146,680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0,03498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0,63557</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799080594"/>
                  </a:ext>
                </a:extLst>
              </a:tr>
              <a:tr h="127480">
                <a:tc>
                  <a:txBody>
                    <a:bodyPr/>
                    <a:lstStyle/>
                    <a:p>
                      <a:pPr algn="l" fontAlgn="b"/>
                      <a:r>
                        <a:rPr lang="fr-FR" sz="700" b="0" i="0" u="none" strike="noStrike">
                          <a:solidFill>
                            <a:srgbClr val="000000"/>
                          </a:solidFill>
                          <a:effectLst/>
                          <a:latin typeface="Arial" panose="020B0604020202020204" pitchFamily="34" charset="0"/>
                        </a:rPr>
                        <a:t>[CZ-PL] Wielopole - Nosovice [DIR] [PL]</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1147,322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0,0535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1,18156</a:t>
                      </a:r>
                    </a:p>
                  </a:txBody>
                  <a:tcPr marL="0" marR="0" marT="0" marB="0" anchor="b">
                    <a:lnL>
                      <a:noFill/>
                    </a:lnL>
                    <a:lnR>
                      <a:noFill/>
                    </a:lnR>
                    <a:lnT>
                      <a:noFill/>
                    </a:lnT>
                    <a:lnB>
                      <a:noFill/>
                    </a:lnB>
                  </a:tcPr>
                </a:tc>
                <a:extLst>
                  <a:ext uri="{0D108BD9-81ED-4DB2-BD59-A6C34878D82A}">
                    <a16:rowId xmlns:a16="http://schemas.microsoft.com/office/drawing/2014/main" val="2953091450"/>
                  </a:ext>
                </a:extLst>
              </a:tr>
              <a:tr h="127480">
                <a:tc>
                  <a:txBody>
                    <a:bodyPr/>
                    <a:lstStyle/>
                    <a:p>
                      <a:pPr algn="l" fontAlgn="b"/>
                      <a:r>
                        <a:rPr lang="de-DE" sz="700" b="0" i="0" u="none" strike="noStrike">
                          <a:solidFill>
                            <a:srgbClr val="000000"/>
                          </a:solidFill>
                          <a:effectLst/>
                          <a:latin typeface="Arial" panose="020B0604020202020204" pitchFamily="34" charset="0"/>
                        </a:rPr>
                        <a:t>[D2-D4] Grafenrheinfeld - Stalldorf 416 [DIR] [D2]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222688,816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0,08132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0,53819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981390715"/>
                  </a:ext>
                </a:extLst>
              </a:tr>
              <a:tr h="246291">
                <a:tc>
                  <a:txBody>
                    <a:bodyPr/>
                    <a:lstStyle/>
                    <a:p>
                      <a:pPr algn="l" fontAlgn="b"/>
                      <a:r>
                        <a:rPr lang="sl-SI" sz="700" b="0" i="0" u="none" strike="noStrike">
                          <a:solidFill>
                            <a:srgbClr val="000000"/>
                          </a:solidFill>
                          <a:effectLst/>
                          <a:latin typeface="Arial" panose="020B0604020202020204" pitchFamily="34" charset="0"/>
                        </a:rPr>
                        <a:t>[D2-D7] Grosskrotzenburg - Urberach UMAIN N2 [DIR] [D7]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2407,278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0,07456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0,34853</a:t>
                      </a:r>
                    </a:p>
                  </a:txBody>
                  <a:tcPr marL="0" marR="0" marT="0" marB="0" anchor="b">
                    <a:lnL>
                      <a:noFill/>
                    </a:lnL>
                    <a:lnR>
                      <a:noFill/>
                    </a:lnR>
                    <a:lnT>
                      <a:noFill/>
                    </a:lnT>
                    <a:lnB>
                      <a:noFill/>
                    </a:lnB>
                  </a:tcPr>
                </a:tc>
                <a:extLst>
                  <a:ext uri="{0D108BD9-81ED-4DB2-BD59-A6C34878D82A}">
                    <a16:rowId xmlns:a16="http://schemas.microsoft.com/office/drawing/2014/main" val="3284574907"/>
                  </a:ext>
                </a:extLst>
              </a:tr>
              <a:tr h="127480">
                <a:tc>
                  <a:txBody>
                    <a:bodyPr/>
                    <a:lstStyle/>
                    <a:p>
                      <a:pPr algn="l" fontAlgn="b"/>
                      <a:r>
                        <a:rPr lang="de-DE" sz="700" b="0" i="0" u="none" strike="noStrike">
                          <a:solidFill>
                            <a:srgbClr val="000000"/>
                          </a:solidFill>
                          <a:effectLst/>
                          <a:latin typeface="Arial" panose="020B0604020202020204" pitchFamily="34" charset="0"/>
                        </a:rPr>
                        <a:t>[D7-D7] Buerstadt - Lambsheim BUERST W [DIR]</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1856,174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0,12723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0,53948</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398204356"/>
                  </a:ext>
                </a:extLst>
              </a:tr>
              <a:tr h="127480">
                <a:tc>
                  <a:txBody>
                    <a:bodyPr/>
                    <a:lstStyle/>
                    <a:p>
                      <a:pPr algn="l" fontAlgn="b"/>
                      <a:r>
                        <a:rPr lang="fr-FR" sz="700" b="0" i="0" u="none" strike="noStrike">
                          <a:solidFill>
                            <a:srgbClr val="000000"/>
                          </a:solidFill>
                          <a:effectLst/>
                          <a:latin typeface="Arial" panose="020B0604020202020204" pitchFamily="34" charset="0"/>
                        </a:rPr>
                        <a:t>[SK-SK] V.Dur - Levice 2 [DIR]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2212,657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0,17814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0,71441</a:t>
                      </a:r>
                    </a:p>
                  </a:txBody>
                  <a:tcPr marL="0" marR="0" marT="0" marB="0" anchor="b">
                    <a:lnL>
                      <a:noFill/>
                    </a:lnL>
                    <a:lnR>
                      <a:noFill/>
                    </a:lnR>
                    <a:lnT>
                      <a:noFill/>
                    </a:lnT>
                    <a:lnB>
                      <a:noFill/>
                    </a:lnB>
                  </a:tcPr>
                </a:tc>
                <a:extLst>
                  <a:ext uri="{0D108BD9-81ED-4DB2-BD59-A6C34878D82A}">
                    <a16:rowId xmlns:a16="http://schemas.microsoft.com/office/drawing/2014/main" val="3605872024"/>
                  </a:ext>
                </a:extLst>
              </a:tr>
              <a:tr h="127480">
                <a:tc>
                  <a:txBody>
                    <a:bodyPr/>
                    <a:lstStyle/>
                    <a:p>
                      <a:pPr algn="l" fontAlgn="b"/>
                      <a:r>
                        <a:rPr lang="en-US" sz="700" b="0" i="0" u="none" strike="noStrike">
                          <a:solidFill>
                            <a:srgbClr val="000000"/>
                          </a:solidFill>
                          <a:effectLst/>
                          <a:latin typeface="Arial" panose="020B0604020202020204" pitchFamily="34" charset="0"/>
                        </a:rPr>
                        <a:t>[BE-BE] Achene - Gramme 380.10 [OPP]</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353,791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0,35329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0,83266</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341711120"/>
                  </a:ext>
                </a:extLst>
              </a:tr>
              <a:tr h="127480">
                <a:tc>
                  <a:txBody>
                    <a:bodyPr/>
                    <a:lstStyle/>
                    <a:p>
                      <a:pPr algn="l" fontAlgn="b"/>
                      <a:r>
                        <a:rPr lang="nl-NL" sz="700" b="0" i="0" u="none" strike="noStrike">
                          <a:solidFill>
                            <a:srgbClr val="000000"/>
                          </a:solidFill>
                          <a:effectLst/>
                          <a:latin typeface="Arial" panose="020B0604020202020204" pitchFamily="34" charset="0"/>
                        </a:rPr>
                        <a:t>[NL-D2] Meeden-Diele  380 Z [OPP] [NL]</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34750079,560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0,30221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0,67284</a:t>
                      </a:r>
                    </a:p>
                  </a:txBody>
                  <a:tcPr marL="0" marR="0" marT="0" marB="0" anchor="b">
                    <a:lnL>
                      <a:noFill/>
                    </a:lnL>
                    <a:lnR>
                      <a:noFill/>
                    </a:lnR>
                    <a:lnT>
                      <a:noFill/>
                    </a:lnT>
                    <a:lnB>
                      <a:noFill/>
                    </a:lnB>
                  </a:tcPr>
                </a:tc>
                <a:extLst>
                  <a:ext uri="{0D108BD9-81ED-4DB2-BD59-A6C34878D82A}">
                    <a16:rowId xmlns:a16="http://schemas.microsoft.com/office/drawing/2014/main" val="4064262080"/>
                  </a:ext>
                </a:extLst>
              </a:tr>
              <a:tr h="127480">
                <a:tc>
                  <a:txBody>
                    <a:bodyPr/>
                    <a:lstStyle/>
                    <a:p>
                      <a:pPr algn="l" fontAlgn="b"/>
                      <a:r>
                        <a:rPr lang="en-US" sz="700" b="0" i="0" u="none" strike="noStrike">
                          <a:solidFill>
                            <a:srgbClr val="000000"/>
                          </a:solidFill>
                          <a:effectLst/>
                          <a:latin typeface="Arial" panose="020B0604020202020204" pitchFamily="34" charset="0"/>
                        </a:rPr>
                        <a:t>[BE-BE] PST Zandvliet 1 [DIR] [BE]</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51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431,972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73%</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0,11375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0,92035</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11801648"/>
                  </a:ext>
                </a:extLst>
              </a:tr>
              <a:tr h="127480">
                <a:tc>
                  <a:txBody>
                    <a:bodyPr/>
                    <a:lstStyle/>
                    <a:p>
                      <a:pPr algn="l" fontAlgn="b"/>
                      <a:r>
                        <a:rPr lang="de-DE" sz="700" b="0" i="0" u="none" strike="noStrike">
                          <a:solidFill>
                            <a:srgbClr val="000000"/>
                          </a:solidFill>
                          <a:effectLst/>
                          <a:latin typeface="Arial" panose="020B0604020202020204" pitchFamily="34" charset="0"/>
                        </a:rPr>
                        <a:t>[D2-D7] Oberbachern - Meitingen OBACHE N [DIR] [D7]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1170,700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14%</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0,09529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0,48815</a:t>
                      </a:r>
                    </a:p>
                  </a:txBody>
                  <a:tcPr marL="0" marR="0" marT="0" marB="0" anchor="b">
                    <a:lnL>
                      <a:noFill/>
                    </a:lnL>
                    <a:lnR>
                      <a:noFill/>
                    </a:lnR>
                    <a:lnT>
                      <a:noFill/>
                    </a:lnT>
                    <a:lnB>
                      <a:noFill/>
                    </a:lnB>
                  </a:tcPr>
                </a:tc>
                <a:extLst>
                  <a:ext uri="{0D108BD9-81ED-4DB2-BD59-A6C34878D82A}">
                    <a16:rowId xmlns:a16="http://schemas.microsoft.com/office/drawing/2014/main" val="2681166104"/>
                  </a:ext>
                </a:extLst>
              </a:tr>
              <a:tr h="127480">
                <a:tc>
                  <a:txBody>
                    <a:bodyPr/>
                    <a:lstStyle/>
                    <a:p>
                      <a:pPr algn="l" fontAlgn="b"/>
                      <a:r>
                        <a:rPr lang="sl-SI" sz="700" b="0" i="0" u="none" strike="noStrike">
                          <a:solidFill>
                            <a:srgbClr val="000000"/>
                          </a:solidFill>
                          <a:effectLst/>
                          <a:latin typeface="Arial" panose="020B0604020202020204" pitchFamily="34" charset="0"/>
                        </a:rPr>
                        <a:t>[CZ-SK] Nosovice - Varin [DIR] [SK]</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898,275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65%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80%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0,33196</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1,63589</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3436858384"/>
                  </a:ext>
                </a:extLst>
              </a:tr>
              <a:tr h="127480">
                <a:tc>
                  <a:txBody>
                    <a:bodyPr/>
                    <a:lstStyle/>
                    <a:p>
                      <a:pPr algn="l" fontAlgn="b"/>
                      <a:r>
                        <a:rPr lang="sl-SI" sz="700" b="0" i="0" u="none" strike="noStrike">
                          <a:solidFill>
                            <a:srgbClr val="000000"/>
                          </a:solidFill>
                          <a:effectLst/>
                          <a:latin typeface="Arial" panose="020B0604020202020204" pitchFamily="34" charset="0"/>
                        </a:rPr>
                        <a:t>[AT-AT] Bisamberg 2 - Wien Suedost 227 [DIR]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2876,468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48%</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17%</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0,0296</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0,20043</a:t>
                      </a:r>
                    </a:p>
                  </a:txBody>
                  <a:tcPr marL="0" marR="0" marT="0" marB="0" anchor="b">
                    <a:lnL>
                      <a:noFill/>
                    </a:lnL>
                    <a:lnR>
                      <a:noFill/>
                    </a:lnR>
                    <a:lnT>
                      <a:noFill/>
                    </a:lnT>
                    <a:lnB>
                      <a:noFill/>
                    </a:lnB>
                  </a:tcPr>
                </a:tc>
                <a:extLst>
                  <a:ext uri="{0D108BD9-81ED-4DB2-BD59-A6C34878D82A}">
                    <a16:rowId xmlns:a16="http://schemas.microsoft.com/office/drawing/2014/main" val="463107642"/>
                  </a:ext>
                </a:extLst>
              </a:tr>
              <a:tr h="127480">
                <a:tc>
                  <a:txBody>
                    <a:bodyPr/>
                    <a:lstStyle/>
                    <a:p>
                      <a:pPr algn="l" fontAlgn="b"/>
                      <a:r>
                        <a:rPr lang="sl-SI" sz="700" b="0" i="0" u="none" strike="noStrike">
                          <a:solidFill>
                            <a:srgbClr val="000000"/>
                          </a:solidFill>
                          <a:effectLst/>
                          <a:latin typeface="Arial" panose="020B0604020202020204" pitchFamily="34" charset="0"/>
                        </a:rPr>
                        <a:t>BE_AL_import</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47</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143,999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100%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2489089000"/>
                  </a:ext>
                </a:extLst>
              </a:tr>
              <a:tr h="127480">
                <a:tc>
                  <a:txBody>
                    <a:bodyPr/>
                    <a:lstStyle/>
                    <a:p>
                      <a:pPr algn="l" fontAlgn="b"/>
                      <a:r>
                        <a:rPr lang="sl-SI" sz="700" b="0" i="0" u="none" strike="noStrike">
                          <a:solidFill>
                            <a:srgbClr val="000000"/>
                          </a:solidFill>
                          <a:effectLst/>
                          <a:latin typeface="Arial" panose="020B0604020202020204" pitchFamily="34" charset="0"/>
                        </a:rPr>
                        <a:t>[BE-FR] Avelgem - Avelin 80 [DIR] [FR]</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1507,261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83%</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55%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109%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0,38891</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0,92769</a:t>
                      </a:r>
                    </a:p>
                  </a:txBody>
                  <a:tcPr marL="0" marR="0" marT="0" marB="0" anchor="b">
                    <a:lnL>
                      <a:noFill/>
                    </a:lnL>
                    <a:lnR>
                      <a:noFill/>
                    </a:lnR>
                    <a:lnT>
                      <a:noFill/>
                    </a:lnT>
                    <a:lnB>
                      <a:noFill/>
                    </a:lnB>
                  </a:tcPr>
                </a:tc>
                <a:extLst>
                  <a:ext uri="{0D108BD9-81ED-4DB2-BD59-A6C34878D82A}">
                    <a16:rowId xmlns:a16="http://schemas.microsoft.com/office/drawing/2014/main" val="2535644096"/>
                  </a:ext>
                </a:extLst>
              </a:tr>
              <a:tr h="254960">
                <a:tc>
                  <a:txBody>
                    <a:bodyPr/>
                    <a:lstStyle/>
                    <a:p>
                      <a:pPr algn="l" fontAlgn="b"/>
                      <a:r>
                        <a:rPr lang="de-DE" sz="700" b="0" i="0" u="none" strike="noStrike">
                          <a:solidFill>
                            <a:srgbClr val="000000"/>
                          </a:solidFill>
                          <a:effectLst/>
                          <a:latin typeface="Arial" panose="020B0604020202020204" pitchFamily="34" charset="0"/>
                        </a:rPr>
                        <a:t>[D4-D7] Daxlanden - Weingarten ge (Germersheim Sued) [OPP] [D4]</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49</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9200,645</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12%</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20%</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0,06771</a:t>
                      </a:r>
                    </a:p>
                  </a:txBody>
                  <a:tcPr marL="0" marR="0" marT="0" marB="0" anchor="b">
                    <a:lnL>
                      <a:noFill/>
                    </a:lnL>
                    <a:lnR>
                      <a:noFill/>
                    </a:lnR>
                    <a:lnT>
                      <a:noFill/>
                    </a:lnT>
                    <a:lnB>
                      <a:noFill/>
                    </a:lnB>
                    <a:solidFill>
                      <a:srgbClr val="D9D9D9"/>
                    </a:solidFill>
                  </a:tcPr>
                </a:tc>
                <a:tc>
                  <a:txBody>
                    <a:bodyPr/>
                    <a:lstStyle/>
                    <a:p>
                      <a:pPr algn="r" fontAlgn="b"/>
                      <a:r>
                        <a:rPr lang="sl-SI" sz="700" b="0" i="0" u="none" strike="noStrike">
                          <a:solidFill>
                            <a:srgbClr val="000000"/>
                          </a:solidFill>
                          <a:effectLst/>
                          <a:latin typeface="Arial" panose="020B0604020202020204" pitchFamily="34" charset="0"/>
                        </a:rPr>
                        <a:t>0,38363</a:t>
                      </a:r>
                    </a:p>
                  </a:txBody>
                  <a:tcPr marL="0" marR="0" marT="0" marB="0" anchor="b">
                    <a:lnL>
                      <a:noFill/>
                    </a:lnL>
                    <a:lnR>
                      <a:noFill/>
                    </a:lnR>
                    <a:lnT>
                      <a:noFill/>
                    </a:lnT>
                    <a:lnB>
                      <a:noFill/>
                    </a:lnB>
                    <a:solidFill>
                      <a:srgbClr val="D9D9D9"/>
                    </a:solidFill>
                  </a:tcPr>
                </a:tc>
                <a:extLst>
                  <a:ext uri="{0D108BD9-81ED-4DB2-BD59-A6C34878D82A}">
                    <a16:rowId xmlns:a16="http://schemas.microsoft.com/office/drawing/2014/main" val="4187017693"/>
                  </a:ext>
                </a:extLst>
              </a:tr>
              <a:tr h="127480">
                <a:tc>
                  <a:txBody>
                    <a:bodyPr/>
                    <a:lstStyle/>
                    <a:p>
                      <a:pPr algn="l" fontAlgn="b"/>
                      <a:r>
                        <a:rPr lang="sl-SI" sz="700" b="0" i="0" u="none" strike="noStrike">
                          <a:solidFill>
                            <a:srgbClr val="000000"/>
                          </a:solidFill>
                          <a:effectLst/>
                          <a:latin typeface="Arial" panose="020B0604020202020204" pitchFamily="34" charset="0"/>
                        </a:rPr>
                        <a:t>[SK-PL] Lemesany - Krosno Iskrz 1 [OPP] [PL]</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40</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1174,862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62%</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35%</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89%</a:t>
                      </a:r>
                    </a:p>
                  </a:txBody>
                  <a:tcPr marL="0" marR="0" marT="0" marB="0" anchor="b">
                    <a:lnL>
                      <a:noFill/>
                    </a:lnL>
                    <a:lnR>
                      <a:noFill/>
                    </a:lnR>
                    <a:lnT>
                      <a:noFill/>
                    </a:lnT>
                    <a:lnB>
                      <a:noFill/>
                    </a:lnB>
                  </a:tcPr>
                </a:tc>
                <a:tc>
                  <a:txBody>
                    <a:bodyPr/>
                    <a:lstStyle/>
                    <a:p>
                      <a:pPr algn="r" fontAlgn="b"/>
                      <a:r>
                        <a:rPr lang="sl-SI" sz="700" b="0" i="0" u="none" strike="noStrike">
                          <a:solidFill>
                            <a:srgbClr val="000000"/>
                          </a:solidFill>
                          <a:effectLst/>
                          <a:latin typeface="Arial" panose="020B0604020202020204" pitchFamily="34" charset="0"/>
                        </a:rPr>
                        <a:t>0,20126</a:t>
                      </a:r>
                    </a:p>
                  </a:txBody>
                  <a:tcPr marL="0" marR="0" marT="0" marB="0" anchor="b">
                    <a:lnL>
                      <a:noFill/>
                    </a:lnL>
                    <a:lnR>
                      <a:noFill/>
                    </a:lnR>
                    <a:lnT>
                      <a:noFill/>
                    </a:lnT>
                    <a:lnB>
                      <a:noFill/>
                    </a:lnB>
                  </a:tcPr>
                </a:tc>
                <a:tc>
                  <a:txBody>
                    <a:bodyPr/>
                    <a:lstStyle/>
                    <a:p>
                      <a:pPr algn="r" fontAlgn="b"/>
                      <a:r>
                        <a:rPr lang="sl-SI" sz="700" b="0" i="0" u="none" strike="noStrike" dirty="0">
                          <a:solidFill>
                            <a:srgbClr val="000000"/>
                          </a:solidFill>
                          <a:effectLst/>
                          <a:latin typeface="Arial" panose="020B0604020202020204" pitchFamily="34" charset="0"/>
                        </a:rPr>
                        <a:t>1,32964</a:t>
                      </a:r>
                    </a:p>
                  </a:txBody>
                  <a:tcPr marL="0" marR="0" marT="0" marB="0" anchor="b">
                    <a:lnL>
                      <a:noFill/>
                    </a:lnL>
                    <a:lnR>
                      <a:noFill/>
                    </a:lnR>
                    <a:lnT>
                      <a:noFill/>
                    </a:lnT>
                    <a:lnB>
                      <a:noFill/>
                    </a:lnB>
                  </a:tcPr>
                </a:tc>
                <a:extLst>
                  <a:ext uri="{0D108BD9-81ED-4DB2-BD59-A6C34878D82A}">
                    <a16:rowId xmlns:a16="http://schemas.microsoft.com/office/drawing/2014/main" val="579773997"/>
                  </a:ext>
                </a:extLst>
              </a:tr>
            </a:tbl>
          </a:graphicData>
        </a:graphic>
      </p:graphicFrame>
    </p:spTree>
    <p:extLst>
      <p:ext uri="{BB962C8B-B14F-4D97-AF65-F5344CB8AC3E}">
        <p14:creationId xmlns:p14="http://schemas.microsoft.com/office/powerpoint/2010/main" val="30780929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8417" y="110176"/>
            <a:ext cx="7044142" cy="336550"/>
          </a:xfrm>
        </p:spPr>
        <p:txBody>
          <a:bodyPr/>
          <a:lstStyle/>
          <a:p>
            <a:r>
              <a:rPr lang="en-US" dirty="0">
                <a:solidFill>
                  <a:srgbClr val="008000"/>
                </a:solidFill>
              </a:rPr>
              <a:t>Parallel Run KPI report</a:t>
            </a:r>
          </a:p>
        </p:txBody>
      </p:sp>
      <p:sp>
        <p:nvSpPr>
          <p:cNvPr id="9" name="Text Placeholder 8">
            <a:extLst>
              <a:ext uri="{FF2B5EF4-FFF2-40B4-BE49-F238E27FC236}">
                <a16:creationId xmlns:a16="http://schemas.microsoft.com/office/drawing/2014/main" id="{228865DE-4E3D-A24E-8314-1A31363C1CC8}"/>
              </a:ext>
            </a:extLst>
          </p:cNvPr>
          <p:cNvSpPr>
            <a:spLocks noGrp="1"/>
          </p:cNvSpPr>
          <p:nvPr>
            <p:ph type="body" sz="quarter" idx="16"/>
          </p:nvPr>
        </p:nvSpPr>
        <p:spPr/>
        <p:txBody>
          <a:bodyPr/>
          <a:lstStyle/>
          <a:p>
            <a:r>
              <a:rPr lang="en-US" dirty="0">
                <a:solidFill>
                  <a:srgbClr val="008000"/>
                </a:solidFill>
              </a:rPr>
              <a:t>KPI</a:t>
            </a:r>
            <a:r>
              <a:rPr lang="hu-HU" dirty="0">
                <a:solidFill>
                  <a:srgbClr val="008000"/>
                </a:solidFill>
              </a:rPr>
              <a:t> </a:t>
            </a:r>
            <a:r>
              <a:rPr lang="de-DE" dirty="0">
                <a:solidFill>
                  <a:srgbClr val="008000"/>
                </a:solidFill>
              </a:rPr>
              <a:t>8b</a:t>
            </a:r>
            <a:r>
              <a:rPr lang="en-GB" altLang="en-US" dirty="0">
                <a:solidFill>
                  <a:srgbClr val="008000"/>
                </a:solidFill>
              </a:rPr>
              <a:t>: Allocation Constraints</a:t>
            </a:r>
            <a:r>
              <a:rPr lang="sl-SI" altLang="hu-HU" dirty="0">
                <a:solidFill>
                  <a:srgbClr val="008000"/>
                </a:solidFill>
              </a:rPr>
              <a:t>    </a:t>
            </a:r>
            <a:r>
              <a:rPr lang="cs-CZ" altLang="hu-HU" dirty="0">
                <a:solidFill>
                  <a:srgbClr val="008000"/>
                </a:solidFill>
              </a:rPr>
              <a:t>202</a:t>
            </a:r>
            <a:r>
              <a:rPr lang="de-DE" altLang="hu-HU" dirty="0">
                <a:solidFill>
                  <a:srgbClr val="008000"/>
                </a:solidFill>
              </a:rPr>
              <a:t>203</a:t>
            </a:r>
            <a:endParaRPr lang="en-GB" altLang="hu-HU" dirty="0">
              <a:solidFill>
                <a:srgbClr val="008000"/>
              </a:solidFill>
            </a:endParaRPr>
          </a:p>
          <a:p>
            <a:endParaRPr lang="en-US" dirty="0">
              <a:solidFill>
                <a:srgbClr val="FF0000"/>
              </a:solidFill>
            </a:endParaRPr>
          </a:p>
        </p:txBody>
      </p:sp>
      <p:sp>
        <p:nvSpPr>
          <p:cNvPr id="2" name="Slide Number Placeholder 1"/>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51322C-20B2-48C3-B63D-68158FEBF630}" type="slidenum">
              <a:rPr kumimoji="0" lang="en-US" sz="900" b="0" i="0" u="none" strike="noStrike" kern="1200" cap="none" spc="0" normalizeH="0" baseline="0" noProof="0" smtClean="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900" b="0" i="0" u="none" strike="noStrike" kern="1200" cap="none" spc="0" normalizeH="0" baseline="0" noProof="0" dirty="0">
              <a:ln>
                <a:noFill/>
              </a:ln>
              <a:solidFill>
                <a:srgbClr val="FFFFFF">
                  <a:lumMod val="50000"/>
                </a:srgbClr>
              </a:solidFill>
              <a:effectLst/>
              <a:uLnTx/>
              <a:uFillTx/>
              <a:latin typeface="Arial"/>
              <a:ea typeface="Arial Unicode MS" panose="020B0604020202020204" pitchFamily="34" charset="-128"/>
              <a:cs typeface="Arial" panose="020B0604020202020204" pitchFamily="34" charset="0"/>
            </a:endParaRPr>
          </a:p>
        </p:txBody>
      </p:sp>
      <p:sp>
        <p:nvSpPr>
          <p:cNvPr id="3" name="Rectangle 2"/>
          <p:cNvSpPr/>
          <p:nvPr/>
        </p:nvSpPr>
        <p:spPr>
          <a:xfrm>
            <a:off x="527596" y="1848491"/>
            <a:ext cx="7118038" cy="1046440"/>
          </a:xfrm>
          <a:prstGeom prst="rect">
            <a:avLst/>
          </a:prstGeom>
        </p:spPr>
        <p:txBody>
          <a:bodyPr wrap="square">
            <a:spAutoFit/>
          </a:bodyPr>
          <a:lstStyle/>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a:p>
            <a:pPr marL="0" marR="0" lvl="0" indent="-56515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200" b="0" i="0" u="none" strike="noStrike" kern="1200" cap="none" spc="0" normalizeH="0" baseline="0" noProof="0" dirty="0">
              <a:ln>
                <a:noFill/>
              </a:ln>
              <a:solidFill>
                <a:srgbClr val="000000">
                  <a:lumMod val="65000"/>
                  <a:lumOff val="35000"/>
                </a:srgbClr>
              </a:solidFill>
              <a:effectLst/>
              <a:uLnTx/>
              <a:uFillTx/>
              <a:latin typeface="Arial Unicode MS" charset="0"/>
              <a:ea typeface="Arial Unicode MS" panose="020B0604020202020204" pitchFamily="34" charset="-128"/>
              <a:cs typeface="Arial Unicode MS" panose="020B0604020202020204" pitchFamily="34" charset="-128"/>
            </a:endParaRPr>
          </a:p>
          <a:p>
            <a:pPr marL="349250" marR="0" lvl="2" indent="0" algn="l" defTabSz="914400" rtl="0" eaLnBrk="1" fontAlgn="base" latinLnBrk="0" hangingPunct="1">
              <a:lnSpc>
                <a:spcPct val="100000"/>
              </a:lnSpc>
              <a:spcBef>
                <a:spcPts val="400"/>
              </a:spcBef>
              <a:spcAft>
                <a:spcPct val="0"/>
              </a:spcAft>
              <a:buClr>
                <a:srgbClr val="0100FE"/>
              </a:buClr>
              <a:buSzTx/>
              <a:buFontTx/>
              <a:buNone/>
              <a:tabLst/>
              <a:defRPr/>
            </a:pPr>
            <a:endParaRPr kumimoji="0" lang="en-US" sz="1400" b="0" i="0" u="none" strike="noStrike" kern="1200" cap="none" spc="0" normalizeH="0" baseline="0" noProof="0" dirty="0">
              <a:ln>
                <a:noFill/>
              </a:ln>
              <a:solidFill>
                <a:srgbClr val="3366FF"/>
              </a:solidFill>
              <a:effectLst/>
              <a:uLnTx/>
              <a:uFillTx/>
              <a:latin typeface="Arial"/>
              <a:ea typeface="Arial Unicode MS" panose="020B0604020202020204" pitchFamily="34" charset="-128"/>
              <a:cs typeface="Arial Unicode MS" panose="020B0604020202020204" pitchFamily="34" charset="-128"/>
            </a:endParaRPr>
          </a:p>
        </p:txBody>
      </p:sp>
      <p:sp>
        <p:nvSpPr>
          <p:cNvPr id="8" name="Rounded Rectangle 7">
            <a:extLst>
              <a:ext uri="{FF2B5EF4-FFF2-40B4-BE49-F238E27FC236}">
                <a16:creationId xmlns:a16="http://schemas.microsoft.com/office/drawing/2014/main" id="{C0285374-EC82-094C-B7A2-C11859D0406B}"/>
              </a:ext>
            </a:extLst>
          </p:cNvPr>
          <p:cNvSpPr/>
          <p:nvPr/>
        </p:nvSpPr>
        <p:spPr bwMode="auto">
          <a:xfrm>
            <a:off x="7631137" y="80628"/>
            <a:ext cx="1043631" cy="288032"/>
          </a:xfrm>
          <a:prstGeom prst="roundRect">
            <a:avLst/>
          </a:prstGeom>
          <a:solidFill>
            <a:srgbClr val="FFFFFF"/>
          </a:solidFill>
          <a:ln w="9525" cap="flat" cmpd="sng" algn="ctr">
            <a:solidFill>
              <a:srgbClr val="BFBFBF"/>
            </a:solidFill>
            <a:prstDash val="solid"/>
            <a:round/>
            <a:headEnd type="none" w="med" len="med"/>
            <a:tailEnd type="none" w="med" len="med"/>
          </a:ln>
          <a:effectLst/>
        </p:spPr>
        <p:txBody>
          <a:bodyPr vert="horz" wrap="none" lIns="0" tIns="45720" rIns="0" bIns="45720" numCol="1" rtlCol="0"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rial" panose="020B0604020202020204" pitchFamily="34" charset="0"/>
                <a:ea typeface="ＭＳ Ｐゴシック" charset="0"/>
                <a:cs typeface="Arial" panose="020B0604020202020204" pitchFamily="34" charset="0"/>
              </a:rPr>
              <a:t>CORE FB MC</a:t>
            </a:r>
          </a:p>
        </p:txBody>
      </p:sp>
      <p:sp>
        <p:nvSpPr>
          <p:cNvPr id="11" name="Rectangle 2"/>
          <p:cNvSpPr/>
          <p:nvPr/>
        </p:nvSpPr>
        <p:spPr>
          <a:xfrm>
            <a:off x="410157" y="6428134"/>
            <a:ext cx="3348645" cy="261610"/>
          </a:xfrm>
          <a:prstGeom prst="rect">
            <a:avLst/>
          </a:prstGeom>
          <a:solidFill>
            <a:schemeClr val="bg1">
              <a:lumMod val="85000"/>
            </a:schemeClr>
          </a:solidFill>
        </p:spPr>
        <p:txBody>
          <a:bodyPr wrap="square">
            <a:spAutoFit/>
          </a:bodyPr>
          <a:lstStyle>
            <a:defPPr>
              <a:defRPr lang="fr-FR"/>
            </a:defPPr>
            <a:lvl1pPr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Unicode MS" charset="0"/>
                <a:ea typeface="ＭＳ Ｐゴシック" charset="0"/>
                <a:cs typeface="ＭＳ Ｐゴシック" charset="0"/>
              </a:defRPr>
            </a:lvl5pPr>
            <a:lvl6pPr marL="2286000" algn="l" defTabSz="457200" rtl="0" eaLnBrk="1" latinLnBrk="0" hangingPunct="1">
              <a:defRPr kern="1200">
                <a:solidFill>
                  <a:schemeClr val="tx1"/>
                </a:solidFill>
                <a:latin typeface="Arial Unicode MS" charset="0"/>
                <a:ea typeface="ＭＳ Ｐゴシック" charset="0"/>
                <a:cs typeface="ＭＳ Ｐゴシック" charset="0"/>
              </a:defRPr>
            </a:lvl6pPr>
            <a:lvl7pPr marL="2743200" algn="l" defTabSz="457200" rtl="0" eaLnBrk="1" latinLnBrk="0" hangingPunct="1">
              <a:defRPr kern="1200">
                <a:solidFill>
                  <a:schemeClr val="tx1"/>
                </a:solidFill>
                <a:latin typeface="Arial Unicode MS" charset="0"/>
                <a:ea typeface="ＭＳ Ｐゴシック" charset="0"/>
                <a:cs typeface="ＭＳ Ｐゴシック" charset="0"/>
              </a:defRPr>
            </a:lvl7pPr>
            <a:lvl8pPr marL="3200400" algn="l" defTabSz="457200" rtl="0" eaLnBrk="1" latinLnBrk="0" hangingPunct="1">
              <a:defRPr kern="1200">
                <a:solidFill>
                  <a:schemeClr val="tx1"/>
                </a:solidFill>
                <a:latin typeface="Arial Unicode MS" charset="0"/>
                <a:ea typeface="ＭＳ Ｐゴシック" charset="0"/>
                <a:cs typeface="ＭＳ Ｐゴシック" charset="0"/>
              </a:defRPr>
            </a:lvl8pPr>
            <a:lvl9pPr marL="3657600" algn="l" defTabSz="457200" rtl="0" eaLnBrk="1" latinLnBrk="0" hangingPunct="1">
              <a:defRPr kern="1200">
                <a:solidFill>
                  <a:schemeClr val="tx1"/>
                </a:solidFill>
                <a:latin typeface="Arial Unicode MS" charset="0"/>
                <a:ea typeface="ＭＳ Ｐゴシック" charset="0"/>
                <a:cs typeface="ＭＳ Ｐゴシック" charset="0"/>
              </a:defRPr>
            </a:lvl9p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Please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note</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that</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Belgium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only</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uses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import </a:t>
            </a:r>
            <a:r>
              <a:rPr kumimoji="0" lang="nl-BE" sz="1100" b="0" i="1"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rPr>
              <a:t>constraints</a:t>
            </a:r>
            <a:r>
              <a:rPr kumimoji="0" lang="nl-BE" sz="1100" b="0"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rPr>
              <a:t>. </a:t>
            </a:r>
          </a:p>
        </p:txBody>
      </p:sp>
      <p:pic>
        <p:nvPicPr>
          <p:cNvPr id="14" name="Picture" title="This slide contains the following visuals: Belgium - Allocation Constraint values and SDAC Net Positions  ,Poland - Allocation Constraint values and SDAC Net Positions  ,tableEx ,tableEx ,tableEx ,tableEx. Please refer to the notes on this slide for details">
            <a:hlinkClick r:id="rId3"/>
          </p:cNvPr>
          <p:cNvPicPr>
            <a:picLocks noChangeAspect="1"/>
          </p:cNvPicPr>
          <p:nvPr/>
        </p:nvPicPr>
        <p:blipFill>
          <a:blip r:embed="rId4"/>
          <a:stretch>
            <a:fillRect/>
          </a:stretch>
        </p:blipFill>
        <p:spPr>
          <a:xfrm>
            <a:off x="243629" y="1053495"/>
            <a:ext cx="9420548" cy="5374639"/>
          </a:xfrm>
          <a:prstGeom prst="rect">
            <a:avLst/>
          </a:prstGeom>
          <a:noFill/>
        </p:spPr>
      </p:pic>
    </p:spTree>
    <p:extLst>
      <p:ext uri="{BB962C8B-B14F-4D97-AF65-F5344CB8AC3E}">
        <p14:creationId xmlns:p14="http://schemas.microsoft.com/office/powerpoint/2010/main" val="9846349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10" name="TextBox 9">
            <a:extLst>
              <a:ext uri="{FF2B5EF4-FFF2-40B4-BE49-F238E27FC236}">
                <a16:creationId xmlns:a16="http://schemas.microsoft.com/office/drawing/2014/main" id="{0E256344-5300-B5B4-E25D-7A38AFDB29F2}"/>
              </a:ext>
            </a:extLst>
          </p:cNvPr>
          <p:cNvSpPr txBox="1"/>
          <p:nvPr/>
        </p:nvSpPr>
        <p:spPr>
          <a:xfrm>
            <a:off x="635000" y="889000"/>
            <a:ext cx="10160000" cy="369332"/>
          </a:xfrm>
          <a:prstGeom prst="rect">
            <a:avLst/>
          </a:prstGeom>
          <a:noFill/>
        </p:spPr>
        <p:txBody>
          <a:bodyPr vert="horz" rtlCol="0">
            <a:spAutoFit/>
          </a:bodyPr>
          <a:lstStyle/>
          <a:p>
            <a:r>
              <a:rPr lang="sl-SI"/>
              <a:t>BD20220301</a:t>
            </a:r>
          </a:p>
        </p:txBody>
      </p:sp>
      <p:pic>
        <p:nvPicPr>
          <p:cNvPr id="9" name="Picture 8">
            <a:extLst>
              <a:ext uri="{FF2B5EF4-FFF2-40B4-BE49-F238E27FC236}">
                <a16:creationId xmlns:a16="http://schemas.microsoft.com/office/drawing/2014/main" id="{49BEBA1D-4CBB-D6D6-6F90-3482BD1A3D47}"/>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3" name="Picture 12">
            <a:extLst>
              <a:ext uri="{FF2B5EF4-FFF2-40B4-BE49-F238E27FC236}">
                <a16:creationId xmlns:a16="http://schemas.microsoft.com/office/drawing/2014/main" id="{3A818A45-0ABE-5937-59D6-29928EF108B9}"/>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13392426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870A04E3-A715-9487-5745-8BA0C26D23FD}"/>
              </a:ext>
            </a:extLst>
          </p:cNvPr>
          <p:cNvSpPr txBox="1"/>
          <p:nvPr/>
        </p:nvSpPr>
        <p:spPr>
          <a:xfrm>
            <a:off x="635000" y="889000"/>
            <a:ext cx="10160000" cy="369332"/>
          </a:xfrm>
          <a:prstGeom prst="rect">
            <a:avLst/>
          </a:prstGeom>
          <a:noFill/>
        </p:spPr>
        <p:txBody>
          <a:bodyPr vert="horz" rtlCol="0">
            <a:spAutoFit/>
          </a:bodyPr>
          <a:lstStyle/>
          <a:p>
            <a:r>
              <a:rPr lang="sl-SI"/>
              <a:t>BD20220302</a:t>
            </a:r>
          </a:p>
        </p:txBody>
      </p:sp>
      <p:pic>
        <p:nvPicPr>
          <p:cNvPr id="9" name="Picture 8">
            <a:extLst>
              <a:ext uri="{FF2B5EF4-FFF2-40B4-BE49-F238E27FC236}">
                <a16:creationId xmlns:a16="http://schemas.microsoft.com/office/drawing/2014/main" id="{CBC17DEB-E27F-89ED-7575-B9AE65AF8AE7}"/>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D7CA8A72-DC5B-06A0-57A4-6DEF10FAD29E}"/>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742596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FEEA867C-8BBD-0DF0-6F52-69C3F776FB69}"/>
              </a:ext>
            </a:extLst>
          </p:cNvPr>
          <p:cNvSpPr txBox="1"/>
          <p:nvPr/>
        </p:nvSpPr>
        <p:spPr>
          <a:xfrm>
            <a:off x="635000" y="889000"/>
            <a:ext cx="10160000" cy="369332"/>
          </a:xfrm>
          <a:prstGeom prst="rect">
            <a:avLst/>
          </a:prstGeom>
          <a:noFill/>
        </p:spPr>
        <p:txBody>
          <a:bodyPr vert="horz" rtlCol="0">
            <a:spAutoFit/>
          </a:bodyPr>
          <a:lstStyle/>
          <a:p>
            <a:r>
              <a:rPr lang="sl-SI"/>
              <a:t>BD20220303</a:t>
            </a:r>
          </a:p>
        </p:txBody>
      </p:sp>
      <p:pic>
        <p:nvPicPr>
          <p:cNvPr id="3" name="Picture 2">
            <a:extLst>
              <a:ext uri="{FF2B5EF4-FFF2-40B4-BE49-F238E27FC236}">
                <a16:creationId xmlns:a16="http://schemas.microsoft.com/office/drawing/2014/main" id="{CE98E73E-2B9E-BAF3-595E-8D27FF2DADEB}"/>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6" name="Picture 5">
            <a:extLst>
              <a:ext uri="{FF2B5EF4-FFF2-40B4-BE49-F238E27FC236}">
                <a16:creationId xmlns:a16="http://schemas.microsoft.com/office/drawing/2014/main" id="{F9BE3EA1-0346-B2A2-C1DC-4A0888FE64EA}"/>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29211506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8913C167-B50B-16B3-A108-FC8863290638}"/>
              </a:ext>
            </a:extLst>
          </p:cNvPr>
          <p:cNvSpPr txBox="1"/>
          <p:nvPr/>
        </p:nvSpPr>
        <p:spPr>
          <a:xfrm>
            <a:off x="635000" y="889000"/>
            <a:ext cx="10160000" cy="369332"/>
          </a:xfrm>
          <a:prstGeom prst="rect">
            <a:avLst/>
          </a:prstGeom>
          <a:noFill/>
        </p:spPr>
        <p:txBody>
          <a:bodyPr vert="horz" rtlCol="0">
            <a:spAutoFit/>
          </a:bodyPr>
          <a:lstStyle/>
          <a:p>
            <a:r>
              <a:rPr lang="sl-SI"/>
              <a:t>BD20220304</a:t>
            </a:r>
          </a:p>
        </p:txBody>
      </p:sp>
      <p:pic>
        <p:nvPicPr>
          <p:cNvPr id="3" name="Picture 2">
            <a:extLst>
              <a:ext uri="{FF2B5EF4-FFF2-40B4-BE49-F238E27FC236}">
                <a16:creationId xmlns:a16="http://schemas.microsoft.com/office/drawing/2014/main" id="{B073DE2D-0939-3E9E-C4C0-0AE96196B5EC}"/>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6" name="Picture 5">
            <a:extLst>
              <a:ext uri="{FF2B5EF4-FFF2-40B4-BE49-F238E27FC236}">
                <a16:creationId xmlns:a16="http://schemas.microsoft.com/office/drawing/2014/main" id="{52C57FD9-5C3B-114D-7355-84D20A78CCA4}"/>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6006705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+2_2</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20302901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8EE0295E-21F9-9141-12A1-E76C91349F8E}"/>
              </a:ext>
            </a:extLst>
          </p:cNvPr>
          <p:cNvSpPr txBox="1"/>
          <p:nvPr/>
        </p:nvSpPr>
        <p:spPr>
          <a:xfrm>
            <a:off x="635000" y="889000"/>
            <a:ext cx="10160000" cy="369332"/>
          </a:xfrm>
          <a:prstGeom prst="rect">
            <a:avLst/>
          </a:prstGeom>
          <a:noFill/>
        </p:spPr>
        <p:txBody>
          <a:bodyPr vert="horz" rtlCol="0">
            <a:spAutoFit/>
          </a:bodyPr>
          <a:lstStyle/>
          <a:p>
            <a:r>
              <a:rPr lang="sl-SI"/>
              <a:t>BD20220305</a:t>
            </a:r>
          </a:p>
        </p:txBody>
      </p:sp>
      <p:pic>
        <p:nvPicPr>
          <p:cNvPr id="9" name="Picture 8">
            <a:extLst>
              <a:ext uri="{FF2B5EF4-FFF2-40B4-BE49-F238E27FC236}">
                <a16:creationId xmlns:a16="http://schemas.microsoft.com/office/drawing/2014/main" id="{0A5E0908-382F-4924-E990-FBD3B822CDAA}"/>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087D761D-F250-0B6C-D478-7430D1F7ADCD}"/>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34265583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F5C46385-4CCD-3811-5168-3C67028A5626}"/>
              </a:ext>
            </a:extLst>
          </p:cNvPr>
          <p:cNvSpPr txBox="1"/>
          <p:nvPr/>
        </p:nvSpPr>
        <p:spPr>
          <a:xfrm>
            <a:off x="635000" y="889000"/>
            <a:ext cx="10160000" cy="369332"/>
          </a:xfrm>
          <a:prstGeom prst="rect">
            <a:avLst/>
          </a:prstGeom>
          <a:noFill/>
        </p:spPr>
        <p:txBody>
          <a:bodyPr vert="horz" rtlCol="0">
            <a:spAutoFit/>
          </a:bodyPr>
          <a:lstStyle/>
          <a:p>
            <a:r>
              <a:rPr lang="sl-SI"/>
              <a:t>BD20220306</a:t>
            </a:r>
          </a:p>
        </p:txBody>
      </p:sp>
      <p:pic>
        <p:nvPicPr>
          <p:cNvPr id="3" name="Picture 2">
            <a:extLst>
              <a:ext uri="{FF2B5EF4-FFF2-40B4-BE49-F238E27FC236}">
                <a16:creationId xmlns:a16="http://schemas.microsoft.com/office/drawing/2014/main" id="{77F2E21F-CC58-7CB1-D1B1-6F057AD57A4E}"/>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6" name="Picture 5">
            <a:extLst>
              <a:ext uri="{FF2B5EF4-FFF2-40B4-BE49-F238E27FC236}">
                <a16:creationId xmlns:a16="http://schemas.microsoft.com/office/drawing/2014/main" id="{2BE67B6A-6473-BBA4-7055-AA37716E7AC0}"/>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344770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96D67CB7-FCCA-EC4C-99E4-EF5796D83DD4}"/>
              </a:ext>
            </a:extLst>
          </p:cNvPr>
          <p:cNvSpPr txBox="1"/>
          <p:nvPr/>
        </p:nvSpPr>
        <p:spPr>
          <a:xfrm>
            <a:off x="635000" y="889000"/>
            <a:ext cx="10160000" cy="369332"/>
          </a:xfrm>
          <a:prstGeom prst="rect">
            <a:avLst/>
          </a:prstGeom>
          <a:noFill/>
        </p:spPr>
        <p:txBody>
          <a:bodyPr vert="horz" rtlCol="0">
            <a:spAutoFit/>
          </a:bodyPr>
          <a:lstStyle/>
          <a:p>
            <a:r>
              <a:rPr lang="sl-SI"/>
              <a:t>BD20220307</a:t>
            </a:r>
          </a:p>
        </p:txBody>
      </p:sp>
      <p:pic>
        <p:nvPicPr>
          <p:cNvPr id="3" name="Picture 2">
            <a:extLst>
              <a:ext uri="{FF2B5EF4-FFF2-40B4-BE49-F238E27FC236}">
                <a16:creationId xmlns:a16="http://schemas.microsoft.com/office/drawing/2014/main" id="{2BAE2BC6-3F63-3E75-F997-CB2294619C9C}"/>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6" name="Picture 5">
            <a:extLst>
              <a:ext uri="{FF2B5EF4-FFF2-40B4-BE49-F238E27FC236}">
                <a16:creationId xmlns:a16="http://schemas.microsoft.com/office/drawing/2014/main" id="{82F631B4-0BC5-9CF7-EA65-E7AEB169CD20}"/>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11901677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3459947-50B5-2C9D-11F0-D16674DBE508}"/>
              </a:ext>
            </a:extLst>
          </p:cNvPr>
          <p:cNvSpPr txBox="1"/>
          <p:nvPr/>
        </p:nvSpPr>
        <p:spPr>
          <a:xfrm>
            <a:off x="635000" y="889000"/>
            <a:ext cx="10160000" cy="369332"/>
          </a:xfrm>
          <a:prstGeom prst="rect">
            <a:avLst/>
          </a:prstGeom>
          <a:noFill/>
        </p:spPr>
        <p:txBody>
          <a:bodyPr vert="horz" rtlCol="0">
            <a:spAutoFit/>
          </a:bodyPr>
          <a:lstStyle/>
          <a:p>
            <a:r>
              <a:rPr lang="sl-SI"/>
              <a:t>BD20220308</a:t>
            </a:r>
          </a:p>
        </p:txBody>
      </p:sp>
      <p:pic>
        <p:nvPicPr>
          <p:cNvPr id="12" name="Picture 11">
            <a:extLst>
              <a:ext uri="{FF2B5EF4-FFF2-40B4-BE49-F238E27FC236}">
                <a16:creationId xmlns:a16="http://schemas.microsoft.com/office/drawing/2014/main" id="{A1E50C69-83BF-A37F-2072-F205475BD430}"/>
              </a:ext>
            </a:extLst>
          </p:cNvPr>
          <p:cNvPicPr>
            <a:picLocks noChangeAspect="1"/>
          </p:cNvPicPr>
          <p:nvPr/>
        </p:nvPicPr>
        <p:blipFill>
          <a:blip r:embed="rId2"/>
          <a:stretch>
            <a:fillRect/>
          </a:stretch>
        </p:blipFill>
        <p:spPr>
          <a:xfrm>
            <a:off x="1915243" y="3825852"/>
            <a:ext cx="6350000" cy="2760118"/>
          </a:xfrm>
          <a:prstGeom prst="rect">
            <a:avLst/>
          </a:prstGeom>
        </p:spPr>
      </p:pic>
      <p:pic>
        <p:nvPicPr>
          <p:cNvPr id="13" name="Picture 12">
            <a:extLst>
              <a:ext uri="{FF2B5EF4-FFF2-40B4-BE49-F238E27FC236}">
                <a16:creationId xmlns:a16="http://schemas.microsoft.com/office/drawing/2014/main" id="{56301F7A-3FF1-ED88-DD56-8B875AA1018F}"/>
              </a:ext>
            </a:extLst>
          </p:cNvPr>
          <p:cNvPicPr>
            <a:picLocks noChangeAspect="1"/>
          </p:cNvPicPr>
          <p:nvPr/>
        </p:nvPicPr>
        <p:blipFill>
          <a:blip r:embed="rId3"/>
          <a:stretch>
            <a:fillRect/>
          </a:stretch>
        </p:blipFill>
        <p:spPr>
          <a:xfrm>
            <a:off x="2282157" y="1138454"/>
            <a:ext cx="5478717" cy="2510665"/>
          </a:xfrm>
          <a:prstGeom prst="rect">
            <a:avLst/>
          </a:prstGeom>
        </p:spPr>
      </p:pic>
    </p:spTree>
    <p:extLst>
      <p:ext uri="{BB962C8B-B14F-4D97-AF65-F5344CB8AC3E}">
        <p14:creationId xmlns:p14="http://schemas.microsoft.com/office/powerpoint/2010/main" val="33874748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905E111E-BDF2-E015-2A2F-8A82A1B4A9DA}"/>
              </a:ext>
            </a:extLst>
          </p:cNvPr>
          <p:cNvSpPr txBox="1"/>
          <p:nvPr/>
        </p:nvSpPr>
        <p:spPr>
          <a:xfrm>
            <a:off x="635000" y="889000"/>
            <a:ext cx="10160000" cy="369332"/>
          </a:xfrm>
          <a:prstGeom prst="rect">
            <a:avLst/>
          </a:prstGeom>
          <a:noFill/>
        </p:spPr>
        <p:txBody>
          <a:bodyPr vert="horz" rtlCol="0">
            <a:spAutoFit/>
          </a:bodyPr>
          <a:lstStyle/>
          <a:p>
            <a:r>
              <a:rPr lang="sl-SI"/>
              <a:t>BD20220310</a:t>
            </a:r>
          </a:p>
        </p:txBody>
      </p:sp>
      <p:pic>
        <p:nvPicPr>
          <p:cNvPr id="10" name="Picture 9">
            <a:extLst>
              <a:ext uri="{FF2B5EF4-FFF2-40B4-BE49-F238E27FC236}">
                <a16:creationId xmlns:a16="http://schemas.microsoft.com/office/drawing/2014/main" id="{F07303C1-E468-0B0D-CA1A-47DD7267F29E}"/>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D49B4249-558E-2F51-82C5-200AA8068F72}"/>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6385787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79BACBA9-4940-22A4-7F8B-A7AA76005388}"/>
              </a:ext>
            </a:extLst>
          </p:cNvPr>
          <p:cNvSpPr txBox="1"/>
          <p:nvPr/>
        </p:nvSpPr>
        <p:spPr>
          <a:xfrm>
            <a:off x="635000" y="889000"/>
            <a:ext cx="10160000" cy="369332"/>
          </a:xfrm>
          <a:prstGeom prst="rect">
            <a:avLst/>
          </a:prstGeom>
          <a:noFill/>
        </p:spPr>
        <p:txBody>
          <a:bodyPr vert="horz" rtlCol="0">
            <a:spAutoFit/>
          </a:bodyPr>
          <a:lstStyle/>
          <a:p>
            <a:r>
              <a:rPr lang="sl-SI"/>
              <a:t>BD20220311</a:t>
            </a:r>
          </a:p>
        </p:txBody>
      </p:sp>
      <p:pic>
        <p:nvPicPr>
          <p:cNvPr id="10" name="Picture 9">
            <a:extLst>
              <a:ext uri="{FF2B5EF4-FFF2-40B4-BE49-F238E27FC236}">
                <a16:creationId xmlns:a16="http://schemas.microsoft.com/office/drawing/2014/main" id="{2BA3E990-3C14-F7D4-039D-74BD5664B56F}"/>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2" name="Picture 1">
            <a:extLst>
              <a:ext uri="{FF2B5EF4-FFF2-40B4-BE49-F238E27FC236}">
                <a16:creationId xmlns:a16="http://schemas.microsoft.com/office/drawing/2014/main" id="{9222F02E-DC36-D398-DFD6-CE1F03758B8E}"/>
              </a:ext>
            </a:extLst>
          </p:cNvPr>
          <p:cNvPicPr>
            <a:picLocks noChangeAspect="1"/>
          </p:cNvPicPr>
          <p:nvPr/>
        </p:nvPicPr>
        <p:blipFill>
          <a:blip r:embed="rId3"/>
          <a:stretch>
            <a:fillRect/>
          </a:stretch>
        </p:blipFill>
        <p:spPr>
          <a:xfrm>
            <a:off x="2136161" y="1044443"/>
            <a:ext cx="5976241" cy="2738659"/>
          </a:xfrm>
          <a:prstGeom prst="rect">
            <a:avLst/>
          </a:prstGeom>
        </p:spPr>
      </p:pic>
    </p:spTree>
    <p:extLst>
      <p:ext uri="{BB962C8B-B14F-4D97-AF65-F5344CB8AC3E}">
        <p14:creationId xmlns:p14="http://schemas.microsoft.com/office/powerpoint/2010/main" val="7034831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5E5D5F07-9083-4ACF-9498-89CB8112CB15}"/>
              </a:ext>
            </a:extLst>
          </p:cNvPr>
          <p:cNvSpPr txBox="1"/>
          <p:nvPr/>
        </p:nvSpPr>
        <p:spPr>
          <a:xfrm>
            <a:off x="635000" y="889000"/>
            <a:ext cx="10160000" cy="369332"/>
          </a:xfrm>
          <a:prstGeom prst="rect">
            <a:avLst/>
          </a:prstGeom>
          <a:noFill/>
        </p:spPr>
        <p:txBody>
          <a:bodyPr vert="horz" rtlCol="0">
            <a:spAutoFit/>
          </a:bodyPr>
          <a:lstStyle/>
          <a:p>
            <a:r>
              <a:rPr lang="sl-SI"/>
              <a:t>BD20220313</a:t>
            </a:r>
          </a:p>
        </p:txBody>
      </p:sp>
      <p:pic>
        <p:nvPicPr>
          <p:cNvPr id="10" name="Picture 9">
            <a:extLst>
              <a:ext uri="{FF2B5EF4-FFF2-40B4-BE49-F238E27FC236}">
                <a16:creationId xmlns:a16="http://schemas.microsoft.com/office/drawing/2014/main" id="{E9592ACE-FB4C-2635-2FB3-F45E722374E6}"/>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A50E995B-A5EB-E7B3-B4E0-2BF3C587C92C}"/>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1233384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F20520BC-3215-BA8C-67E7-3A8854402A12}"/>
              </a:ext>
            </a:extLst>
          </p:cNvPr>
          <p:cNvSpPr txBox="1"/>
          <p:nvPr/>
        </p:nvSpPr>
        <p:spPr>
          <a:xfrm>
            <a:off x="635000" y="889000"/>
            <a:ext cx="10160000" cy="369332"/>
          </a:xfrm>
          <a:prstGeom prst="rect">
            <a:avLst/>
          </a:prstGeom>
          <a:noFill/>
        </p:spPr>
        <p:txBody>
          <a:bodyPr vert="horz" rtlCol="0">
            <a:spAutoFit/>
          </a:bodyPr>
          <a:lstStyle/>
          <a:p>
            <a:r>
              <a:rPr lang="sl-SI"/>
              <a:t>BD20220314</a:t>
            </a:r>
          </a:p>
        </p:txBody>
      </p:sp>
      <p:pic>
        <p:nvPicPr>
          <p:cNvPr id="10" name="Picture 9">
            <a:extLst>
              <a:ext uri="{FF2B5EF4-FFF2-40B4-BE49-F238E27FC236}">
                <a16:creationId xmlns:a16="http://schemas.microsoft.com/office/drawing/2014/main" id="{897A5EB0-C35F-3ADC-E630-B5CB0914E755}"/>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9D61069B-576E-C2B5-F4AC-AB4ACB081B6D}"/>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351986976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0BFED563-85DA-0BBB-9E0B-D34DE5D2E6C2}"/>
              </a:ext>
            </a:extLst>
          </p:cNvPr>
          <p:cNvSpPr txBox="1"/>
          <p:nvPr/>
        </p:nvSpPr>
        <p:spPr>
          <a:xfrm>
            <a:off x="635000" y="889000"/>
            <a:ext cx="10160000" cy="369332"/>
          </a:xfrm>
          <a:prstGeom prst="rect">
            <a:avLst/>
          </a:prstGeom>
          <a:noFill/>
        </p:spPr>
        <p:txBody>
          <a:bodyPr vert="horz" rtlCol="0">
            <a:spAutoFit/>
          </a:bodyPr>
          <a:lstStyle/>
          <a:p>
            <a:r>
              <a:rPr lang="sl-SI"/>
              <a:t>BD20220315</a:t>
            </a:r>
          </a:p>
        </p:txBody>
      </p:sp>
      <p:pic>
        <p:nvPicPr>
          <p:cNvPr id="10" name="Picture 9">
            <a:extLst>
              <a:ext uri="{FF2B5EF4-FFF2-40B4-BE49-F238E27FC236}">
                <a16:creationId xmlns:a16="http://schemas.microsoft.com/office/drawing/2014/main" id="{58077A58-E03C-0168-9EB5-3B7E715F4E7F}"/>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21A63DBF-F38F-B890-D130-92B75577C493}"/>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426866609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38766181-7528-D84B-7412-8BC05B94010F}"/>
              </a:ext>
            </a:extLst>
          </p:cNvPr>
          <p:cNvSpPr txBox="1"/>
          <p:nvPr/>
        </p:nvSpPr>
        <p:spPr>
          <a:xfrm>
            <a:off x="635000" y="889000"/>
            <a:ext cx="10160000" cy="369332"/>
          </a:xfrm>
          <a:prstGeom prst="rect">
            <a:avLst/>
          </a:prstGeom>
          <a:noFill/>
        </p:spPr>
        <p:txBody>
          <a:bodyPr vert="horz" rtlCol="0">
            <a:spAutoFit/>
          </a:bodyPr>
          <a:lstStyle/>
          <a:p>
            <a:r>
              <a:rPr lang="sl-SI"/>
              <a:t>BD20220316</a:t>
            </a:r>
          </a:p>
        </p:txBody>
      </p:sp>
      <p:pic>
        <p:nvPicPr>
          <p:cNvPr id="10" name="Picture 9">
            <a:extLst>
              <a:ext uri="{FF2B5EF4-FFF2-40B4-BE49-F238E27FC236}">
                <a16:creationId xmlns:a16="http://schemas.microsoft.com/office/drawing/2014/main" id="{4284AD77-CA6D-E9E3-2E0F-9BACBAB2FFB8}"/>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68A05302-5390-8615-8AA3-D0CF625FBEE5}"/>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4027048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tableEx ,Top 10 CNE by Average Maximum AMR (MW) per BD ,multiRowCard ,tableEx ,Average Maximum AMR per BD (MW) by TSO ,tableEx ,basicShape. Please refer to the notes on this slide for details">
            <a:hlinkClick r:id="rId3"/>
          </p:cNvPr>
          <p:cNvPicPr>
            <a:picLocks noChangeAspect="1"/>
          </p:cNvPicPr>
          <p:nvPr/>
        </p:nvPicPr>
        <p:blipFill>
          <a:blip r:embed="rId4"/>
          <a:stretch>
            <a:fillRect/>
          </a:stretch>
        </p:blipFill>
        <p:spPr>
          <a:xfrm>
            <a:off x="61912" y="642938"/>
            <a:ext cx="9766697" cy="5572125"/>
          </a:xfrm>
          <a:prstGeom prst="rect">
            <a:avLst/>
          </a:prstGeom>
          <a:noFill/>
        </p:spPr>
      </p:pic>
      <p:sp>
        <p:nvSpPr>
          <p:cNvPr id="4" name="Title" hidden="1"/>
          <p:cNvSpPr>
            <a:spLocks noGrp="1"/>
          </p:cNvSpPr>
          <p:nvPr>
            <p:ph type="title"/>
          </p:nvPr>
        </p:nvSpPr>
        <p:spPr/>
        <p:txBody>
          <a:bodyPr/>
          <a:lstStyle/>
          <a:p>
            <a:r>
              <a:t>KPI 1 +2_3</a:t>
            </a:r>
          </a:p>
        </p:txBody>
      </p:sp>
      <p:sp>
        <p:nvSpPr>
          <p:cNvPr id="5" name="Title 4">
            <a:extLst>
              <a:ext uri="{FF2B5EF4-FFF2-40B4-BE49-F238E27FC236}">
                <a16:creationId xmlns:a16="http://schemas.microsoft.com/office/drawing/2014/main" id="{31C1E447-F081-4F58-B9CE-8C48835A5878}"/>
              </a:ext>
            </a:extLst>
          </p:cNvPr>
          <p:cNvSpPr txBox="1">
            <a:spLocks/>
          </p:cNvSpPr>
          <p:nvPr/>
        </p:nvSpPr>
        <p:spPr>
          <a:xfrm>
            <a:off x="61912" y="306388"/>
            <a:ext cx="3327083"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en-US" sz="1600" kern="0" dirty="0"/>
              <a:t>KPI 1: Average maximum AMR per CNE per BD</a:t>
            </a:r>
          </a:p>
        </p:txBody>
      </p:sp>
      <p:sp>
        <p:nvSpPr>
          <p:cNvPr id="6" name="Title 4">
            <a:extLst>
              <a:ext uri="{FF2B5EF4-FFF2-40B4-BE49-F238E27FC236}">
                <a16:creationId xmlns:a16="http://schemas.microsoft.com/office/drawing/2014/main" id="{9259C097-522F-4B39-A7CF-F6525142AC8B}"/>
              </a:ext>
            </a:extLst>
          </p:cNvPr>
          <p:cNvSpPr txBox="1">
            <a:spLocks/>
          </p:cNvSpPr>
          <p:nvPr/>
        </p:nvSpPr>
        <p:spPr>
          <a:xfrm>
            <a:off x="5500619" y="306388"/>
            <a:ext cx="3439956" cy="336550"/>
          </a:xfrm>
          <a:prstGeom prst="rect">
            <a:avLst/>
          </a:prstGeom>
        </p:spPr>
        <p:txBody>
          <a:bodyPr vert="horz" lIns="72000" tIns="36000" rIns="72000" bIns="36000" rtlCol="0" anchor="b">
            <a:noAutofit/>
          </a:bodyPr>
          <a:lstStyle>
            <a:lvl1pPr marL="0" indent="0" algn="l" rtl="0" eaLnBrk="1" fontAlgn="base" hangingPunct="1">
              <a:spcBef>
                <a:spcPct val="0"/>
              </a:spcBef>
              <a:spcAft>
                <a:spcPct val="0"/>
              </a:spcAft>
              <a:defRPr sz="2600" b="1" i="0">
                <a:solidFill>
                  <a:srgbClr val="3366FF"/>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0" cap="none" spc="0" normalizeH="0" baseline="0" noProof="0" dirty="0">
                <a:ln>
                  <a:noFill/>
                </a:ln>
                <a:solidFill>
                  <a:srgbClr val="3366FF"/>
                </a:solidFill>
                <a:effectLst/>
                <a:uLnTx/>
                <a:uFillTx/>
                <a:latin typeface="Arial"/>
                <a:ea typeface="Arial Unicode MS" panose="020B0604020202020204" pitchFamily="34" charset="-128"/>
                <a:cs typeface="Arial" panose="020B0604020202020204" pitchFamily="34" charset="0"/>
              </a:rPr>
              <a:t>KPI 2: Average maximum AMR per CNE per TSO</a:t>
            </a:r>
          </a:p>
        </p:txBody>
      </p:sp>
    </p:spTree>
    <p:extLst>
      <p:ext uri="{BB962C8B-B14F-4D97-AF65-F5344CB8AC3E}">
        <p14:creationId xmlns:p14="http://schemas.microsoft.com/office/powerpoint/2010/main" val="11403528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B9616270-8FD4-BCF9-B77A-47F52DDF3B60}"/>
              </a:ext>
            </a:extLst>
          </p:cNvPr>
          <p:cNvSpPr txBox="1"/>
          <p:nvPr/>
        </p:nvSpPr>
        <p:spPr>
          <a:xfrm>
            <a:off x="635000" y="889000"/>
            <a:ext cx="10160000" cy="369332"/>
          </a:xfrm>
          <a:prstGeom prst="rect">
            <a:avLst/>
          </a:prstGeom>
          <a:noFill/>
        </p:spPr>
        <p:txBody>
          <a:bodyPr vert="horz" rtlCol="0">
            <a:spAutoFit/>
          </a:bodyPr>
          <a:lstStyle/>
          <a:p>
            <a:r>
              <a:rPr lang="sl-SI"/>
              <a:t>BD20220317</a:t>
            </a:r>
          </a:p>
        </p:txBody>
      </p:sp>
      <p:pic>
        <p:nvPicPr>
          <p:cNvPr id="10" name="Picture 9">
            <a:extLst>
              <a:ext uri="{FF2B5EF4-FFF2-40B4-BE49-F238E27FC236}">
                <a16:creationId xmlns:a16="http://schemas.microsoft.com/office/drawing/2014/main" id="{4FA0AC17-F0DD-B3CC-6B5C-AA918D4A56A7}"/>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FBBC1389-E9C4-2CF1-1D57-4F843E0B693F}"/>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29314095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FFEE5114-1EBF-C0C7-EB8A-5E2AB6D651AB}"/>
              </a:ext>
            </a:extLst>
          </p:cNvPr>
          <p:cNvSpPr txBox="1"/>
          <p:nvPr/>
        </p:nvSpPr>
        <p:spPr>
          <a:xfrm>
            <a:off x="635000" y="889000"/>
            <a:ext cx="10160000" cy="369332"/>
          </a:xfrm>
          <a:prstGeom prst="rect">
            <a:avLst/>
          </a:prstGeom>
          <a:noFill/>
        </p:spPr>
        <p:txBody>
          <a:bodyPr vert="horz" rtlCol="0">
            <a:spAutoFit/>
          </a:bodyPr>
          <a:lstStyle/>
          <a:p>
            <a:r>
              <a:rPr lang="sl-SI"/>
              <a:t>BD20220319</a:t>
            </a:r>
          </a:p>
        </p:txBody>
      </p:sp>
      <p:pic>
        <p:nvPicPr>
          <p:cNvPr id="10" name="Picture 9">
            <a:extLst>
              <a:ext uri="{FF2B5EF4-FFF2-40B4-BE49-F238E27FC236}">
                <a16:creationId xmlns:a16="http://schemas.microsoft.com/office/drawing/2014/main" id="{25ADE569-B5D0-92FD-B47E-BBE6FE5AD2F6}"/>
              </a:ext>
            </a:extLst>
          </p:cNvPr>
          <p:cNvPicPr>
            <a:picLocks noChangeAspect="1"/>
          </p:cNvPicPr>
          <p:nvPr/>
        </p:nvPicPr>
        <p:blipFill>
          <a:blip r:embed="rId2"/>
          <a:stretch>
            <a:fillRect/>
          </a:stretch>
        </p:blipFill>
        <p:spPr>
          <a:xfrm>
            <a:off x="1905000" y="3936999"/>
            <a:ext cx="6350000" cy="2760118"/>
          </a:xfrm>
          <a:prstGeom prst="rect">
            <a:avLst/>
          </a:prstGeom>
        </p:spPr>
      </p:pic>
      <p:pic>
        <p:nvPicPr>
          <p:cNvPr id="3" name="Picture 2">
            <a:extLst>
              <a:ext uri="{FF2B5EF4-FFF2-40B4-BE49-F238E27FC236}">
                <a16:creationId xmlns:a16="http://schemas.microsoft.com/office/drawing/2014/main" id="{77F9BAE7-DCE8-1D91-527D-B566E358FF66}"/>
              </a:ext>
            </a:extLst>
          </p:cNvPr>
          <p:cNvPicPr>
            <a:picLocks noChangeAspect="1"/>
          </p:cNvPicPr>
          <p:nvPr/>
        </p:nvPicPr>
        <p:blipFill>
          <a:blip r:embed="rId3"/>
          <a:stretch>
            <a:fillRect/>
          </a:stretch>
        </p:blipFill>
        <p:spPr>
          <a:xfrm>
            <a:off x="2540000" y="1143000"/>
            <a:ext cx="5080000" cy="2327949"/>
          </a:xfrm>
          <a:prstGeom prst="rect">
            <a:avLst/>
          </a:prstGeom>
        </p:spPr>
      </p:pic>
    </p:spTree>
    <p:extLst>
      <p:ext uri="{BB962C8B-B14F-4D97-AF65-F5344CB8AC3E}">
        <p14:creationId xmlns:p14="http://schemas.microsoft.com/office/powerpoint/2010/main" val="30293020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29F9DEE-0F52-E23D-ECD0-C294CDCB08D8}"/>
              </a:ext>
            </a:extLst>
          </p:cNvPr>
          <p:cNvSpPr txBox="1"/>
          <p:nvPr/>
        </p:nvSpPr>
        <p:spPr>
          <a:xfrm>
            <a:off x="635000" y="889000"/>
            <a:ext cx="10160000" cy="369332"/>
          </a:xfrm>
          <a:prstGeom prst="rect">
            <a:avLst/>
          </a:prstGeom>
          <a:noFill/>
        </p:spPr>
        <p:txBody>
          <a:bodyPr vert="horz" rtlCol="0">
            <a:spAutoFit/>
          </a:bodyPr>
          <a:lstStyle/>
          <a:p>
            <a:r>
              <a:rPr lang="sl-SI"/>
              <a:t>BD20220320</a:t>
            </a:r>
          </a:p>
        </p:txBody>
      </p:sp>
      <p:pic>
        <p:nvPicPr>
          <p:cNvPr id="9" name="Picture 8">
            <a:extLst>
              <a:ext uri="{FF2B5EF4-FFF2-40B4-BE49-F238E27FC236}">
                <a16:creationId xmlns:a16="http://schemas.microsoft.com/office/drawing/2014/main" id="{722DF507-A977-C036-8F05-D02255418FAA}"/>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81384BF8-A166-94B1-9E50-46F4B8D759CA}"/>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33950093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03641EA-561D-B6B7-99A1-11F5F198D3B4}"/>
              </a:ext>
            </a:extLst>
          </p:cNvPr>
          <p:cNvSpPr txBox="1"/>
          <p:nvPr/>
        </p:nvSpPr>
        <p:spPr>
          <a:xfrm>
            <a:off x="635000" y="889000"/>
            <a:ext cx="10160000" cy="369332"/>
          </a:xfrm>
          <a:prstGeom prst="rect">
            <a:avLst/>
          </a:prstGeom>
          <a:noFill/>
        </p:spPr>
        <p:txBody>
          <a:bodyPr vert="horz" rtlCol="0">
            <a:spAutoFit/>
          </a:bodyPr>
          <a:lstStyle/>
          <a:p>
            <a:r>
              <a:rPr lang="sl-SI"/>
              <a:t>BD20220321</a:t>
            </a:r>
          </a:p>
        </p:txBody>
      </p:sp>
      <p:pic>
        <p:nvPicPr>
          <p:cNvPr id="13" name="Picture 12">
            <a:extLst>
              <a:ext uri="{FF2B5EF4-FFF2-40B4-BE49-F238E27FC236}">
                <a16:creationId xmlns:a16="http://schemas.microsoft.com/office/drawing/2014/main" id="{A044D58E-7034-63F5-C139-C2CDAF3D4627}"/>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4" name="Picture 13">
            <a:extLst>
              <a:ext uri="{FF2B5EF4-FFF2-40B4-BE49-F238E27FC236}">
                <a16:creationId xmlns:a16="http://schemas.microsoft.com/office/drawing/2014/main" id="{A05FBBC5-0D17-9E92-20A8-902340C39750}"/>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21243275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68667E07-0D32-1AE5-FD41-FA38B5D9696F}"/>
              </a:ext>
            </a:extLst>
          </p:cNvPr>
          <p:cNvSpPr txBox="1"/>
          <p:nvPr/>
        </p:nvSpPr>
        <p:spPr>
          <a:xfrm>
            <a:off x="635000" y="889000"/>
            <a:ext cx="10160000" cy="369332"/>
          </a:xfrm>
          <a:prstGeom prst="rect">
            <a:avLst/>
          </a:prstGeom>
          <a:noFill/>
        </p:spPr>
        <p:txBody>
          <a:bodyPr vert="horz" rtlCol="0">
            <a:spAutoFit/>
          </a:bodyPr>
          <a:lstStyle/>
          <a:p>
            <a:r>
              <a:rPr lang="sl-SI"/>
              <a:t>BD20220322</a:t>
            </a:r>
          </a:p>
        </p:txBody>
      </p:sp>
      <p:pic>
        <p:nvPicPr>
          <p:cNvPr id="9" name="Picture 8">
            <a:extLst>
              <a:ext uri="{FF2B5EF4-FFF2-40B4-BE49-F238E27FC236}">
                <a16:creationId xmlns:a16="http://schemas.microsoft.com/office/drawing/2014/main" id="{315A2D7E-7546-FDF0-6C02-81F93C225592}"/>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CE2CD8F1-5181-2B04-261B-D28A629469BB}"/>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3479566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34E97DB-ED48-73AB-5737-D9AE54427C62}"/>
              </a:ext>
            </a:extLst>
          </p:cNvPr>
          <p:cNvSpPr txBox="1"/>
          <p:nvPr/>
        </p:nvSpPr>
        <p:spPr>
          <a:xfrm>
            <a:off x="635000" y="889000"/>
            <a:ext cx="10160000" cy="369332"/>
          </a:xfrm>
          <a:prstGeom prst="rect">
            <a:avLst/>
          </a:prstGeom>
          <a:noFill/>
        </p:spPr>
        <p:txBody>
          <a:bodyPr vert="horz" rtlCol="0">
            <a:spAutoFit/>
          </a:bodyPr>
          <a:lstStyle/>
          <a:p>
            <a:r>
              <a:rPr lang="sl-SI"/>
              <a:t>BD20220323</a:t>
            </a:r>
          </a:p>
        </p:txBody>
      </p:sp>
      <p:pic>
        <p:nvPicPr>
          <p:cNvPr id="9" name="Picture 8">
            <a:extLst>
              <a:ext uri="{FF2B5EF4-FFF2-40B4-BE49-F238E27FC236}">
                <a16:creationId xmlns:a16="http://schemas.microsoft.com/office/drawing/2014/main" id="{AF5ECDE5-76AE-4034-CF55-D46F71A7A441}"/>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1CEF12A3-6F1D-2E94-A0B0-E9F20902192D}"/>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420684480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28D68455-7F72-9FAA-E0F9-D986B9A8C3BC}"/>
              </a:ext>
            </a:extLst>
          </p:cNvPr>
          <p:cNvSpPr txBox="1"/>
          <p:nvPr/>
        </p:nvSpPr>
        <p:spPr>
          <a:xfrm>
            <a:off x="635000" y="889000"/>
            <a:ext cx="10160000" cy="369332"/>
          </a:xfrm>
          <a:prstGeom prst="rect">
            <a:avLst/>
          </a:prstGeom>
          <a:noFill/>
        </p:spPr>
        <p:txBody>
          <a:bodyPr vert="horz" rtlCol="0">
            <a:spAutoFit/>
          </a:bodyPr>
          <a:lstStyle/>
          <a:p>
            <a:r>
              <a:rPr lang="sl-SI"/>
              <a:t>BD20220324</a:t>
            </a:r>
          </a:p>
        </p:txBody>
      </p:sp>
      <p:pic>
        <p:nvPicPr>
          <p:cNvPr id="9" name="Picture 8">
            <a:extLst>
              <a:ext uri="{FF2B5EF4-FFF2-40B4-BE49-F238E27FC236}">
                <a16:creationId xmlns:a16="http://schemas.microsoft.com/office/drawing/2014/main" id="{B66653D0-718E-F5A9-0789-D024644E6EA2}"/>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20A9AF17-AE1E-43D8-7D6E-C0D52B16F531}"/>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29260271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A4E96BBA-2BB6-2E69-BB7D-6A767C2969B7}"/>
              </a:ext>
            </a:extLst>
          </p:cNvPr>
          <p:cNvSpPr txBox="1"/>
          <p:nvPr/>
        </p:nvSpPr>
        <p:spPr>
          <a:xfrm>
            <a:off x="635000" y="889000"/>
            <a:ext cx="10160000" cy="369332"/>
          </a:xfrm>
          <a:prstGeom prst="rect">
            <a:avLst/>
          </a:prstGeom>
          <a:noFill/>
        </p:spPr>
        <p:txBody>
          <a:bodyPr vert="horz" rtlCol="0">
            <a:spAutoFit/>
          </a:bodyPr>
          <a:lstStyle/>
          <a:p>
            <a:r>
              <a:rPr lang="sl-SI"/>
              <a:t>BD20220325</a:t>
            </a:r>
          </a:p>
        </p:txBody>
      </p:sp>
      <p:pic>
        <p:nvPicPr>
          <p:cNvPr id="9" name="Picture 8">
            <a:extLst>
              <a:ext uri="{FF2B5EF4-FFF2-40B4-BE49-F238E27FC236}">
                <a16:creationId xmlns:a16="http://schemas.microsoft.com/office/drawing/2014/main" id="{CC5B77FA-B9CC-0636-8815-EC18768EC187}"/>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F5A79FCF-4ED1-7D02-AC61-758E81140A68}"/>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2611630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992D4817-539B-60C7-A21B-6D43FA96FD13}"/>
              </a:ext>
            </a:extLst>
          </p:cNvPr>
          <p:cNvSpPr txBox="1"/>
          <p:nvPr/>
        </p:nvSpPr>
        <p:spPr>
          <a:xfrm>
            <a:off x="635000" y="889000"/>
            <a:ext cx="10160000" cy="369332"/>
          </a:xfrm>
          <a:prstGeom prst="rect">
            <a:avLst/>
          </a:prstGeom>
          <a:noFill/>
        </p:spPr>
        <p:txBody>
          <a:bodyPr vert="horz" rtlCol="0">
            <a:spAutoFit/>
          </a:bodyPr>
          <a:lstStyle/>
          <a:p>
            <a:r>
              <a:rPr lang="sl-SI"/>
              <a:t>BD20220326</a:t>
            </a:r>
          </a:p>
        </p:txBody>
      </p:sp>
      <p:pic>
        <p:nvPicPr>
          <p:cNvPr id="9" name="Picture 8">
            <a:extLst>
              <a:ext uri="{FF2B5EF4-FFF2-40B4-BE49-F238E27FC236}">
                <a16:creationId xmlns:a16="http://schemas.microsoft.com/office/drawing/2014/main" id="{22BFBA94-768E-6701-312E-57DE97F7BD3F}"/>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E1D1B9D0-8154-26FD-7811-132B91CB8284}"/>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1329277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dpis 1">
            <a:extLst>
              <a:ext uri="{FF2B5EF4-FFF2-40B4-BE49-F238E27FC236}">
                <a16:creationId xmlns:a16="http://schemas.microsoft.com/office/drawing/2014/main" id="{B5D55664-C79B-4F81-96CF-DE9DED568F78}"/>
              </a:ext>
            </a:extLst>
          </p:cNvPr>
          <p:cNvSpPr txBox="1">
            <a:spLocks/>
          </p:cNvSpPr>
          <p:nvPr/>
        </p:nvSpPr>
        <p:spPr>
          <a:xfrm>
            <a:off x="539999" y="108000"/>
            <a:ext cx="6798796" cy="336550"/>
          </a:xfrm>
          <a:prstGeom prst="rect">
            <a:avLst/>
          </a:prstGeom>
        </p:spPr>
        <p:txBody>
          <a:bodyPr/>
          <a:lstStyle>
            <a:lvl1pPr marL="0" indent="0" algn="l" rtl="0" eaLnBrk="1" fontAlgn="base" hangingPunct="1">
              <a:spcBef>
                <a:spcPct val="0"/>
              </a:spcBef>
              <a:spcAft>
                <a:spcPct val="0"/>
              </a:spcAft>
              <a:defRPr sz="1600" b="0" i="0">
                <a:solidFill>
                  <a:srgbClr val="008000"/>
                </a:solidFill>
                <a:latin typeface="+mj-lt"/>
                <a:ea typeface="Arial Unicode MS" panose="020B0604020202020204" pitchFamily="34" charset="-128"/>
                <a:cs typeface="Arial" panose="020B0604020202020204" pitchFamily="34" charset="0"/>
              </a:defRPr>
            </a:lvl1pPr>
            <a:lvl2pPr algn="l" rtl="0" eaLnBrk="1" fontAlgn="base" hangingPunct="1">
              <a:spcBef>
                <a:spcPct val="0"/>
              </a:spcBef>
              <a:spcAft>
                <a:spcPct val="0"/>
              </a:spcAft>
              <a:defRPr sz="1600">
                <a:solidFill>
                  <a:schemeClr val="bg2"/>
                </a:solidFill>
                <a:latin typeface="+mj-lt"/>
                <a:ea typeface="Arial" panose="020B0604020202020204" pitchFamily="34" charset="0"/>
                <a:cs typeface="Arial" pitchFamily="34" charset="0"/>
              </a:defRPr>
            </a:lvl2pPr>
            <a:lvl3pPr algn="l" rtl="0" eaLnBrk="1" fontAlgn="base" hangingPunct="1">
              <a:spcBef>
                <a:spcPct val="0"/>
              </a:spcBef>
              <a:spcAft>
                <a:spcPct val="0"/>
              </a:spcAft>
              <a:defRPr sz="1600" b="1">
                <a:solidFill>
                  <a:srgbClr val="3366FF"/>
                </a:solidFill>
                <a:latin typeface="Arial" panose="020B0604020202020204" pitchFamily="34" charset="0"/>
                <a:ea typeface="Arial" panose="020B0604020202020204" pitchFamily="34" charset="0"/>
                <a:cs typeface="Arial" pitchFamily="34" charset="0"/>
              </a:defRPr>
            </a:lvl3pPr>
            <a:lvl4pPr algn="l" rtl="0" eaLnBrk="1" fontAlgn="base" hangingPunct="1">
              <a:spcBef>
                <a:spcPct val="0"/>
              </a:spcBef>
              <a:spcAft>
                <a:spcPct val="0"/>
              </a:spcAft>
              <a:defRPr sz="1600">
                <a:solidFill>
                  <a:schemeClr val="bg2"/>
                </a:solidFill>
                <a:latin typeface="+mj-lt"/>
                <a:ea typeface="MS PGothic"/>
                <a:cs typeface="Arial" pitchFamily="34" charset="0"/>
              </a:defRPr>
            </a:lvl4pPr>
            <a:lvl5pPr algn="l" rtl="0" eaLnBrk="1" fontAlgn="base" hangingPunct="1">
              <a:spcBef>
                <a:spcPct val="0"/>
              </a:spcBef>
              <a:spcAft>
                <a:spcPct val="0"/>
              </a:spcAft>
              <a:defRPr sz="1600">
                <a:solidFill>
                  <a:schemeClr val="bg2"/>
                </a:solidFill>
                <a:latin typeface="+mj-lt"/>
                <a:ea typeface="MS PGothic"/>
                <a:cs typeface="Arial" pitchFamily="34" charset="0"/>
              </a:defRPr>
            </a:lvl5pPr>
            <a:lvl6pPr marL="440284" algn="l" rtl="0" eaLnBrk="1" fontAlgn="base" hangingPunct="1">
              <a:spcBef>
                <a:spcPct val="0"/>
              </a:spcBef>
              <a:spcAft>
                <a:spcPct val="0"/>
              </a:spcAft>
              <a:defRPr sz="1600">
                <a:solidFill>
                  <a:schemeClr val="bg2"/>
                </a:solidFill>
                <a:latin typeface="+mj-lt"/>
              </a:defRPr>
            </a:lvl6pPr>
            <a:lvl7pPr marL="880567" algn="ctr" rtl="0" eaLnBrk="1" fontAlgn="base" hangingPunct="1">
              <a:spcBef>
                <a:spcPct val="0"/>
              </a:spcBef>
              <a:spcAft>
                <a:spcPct val="0"/>
              </a:spcAft>
              <a:defRPr sz="1600">
                <a:solidFill>
                  <a:schemeClr val="bg2"/>
                </a:solidFill>
                <a:latin typeface="+mj-lt"/>
              </a:defRPr>
            </a:lvl7pPr>
            <a:lvl8pPr marL="1320851" algn="ctr" rtl="0" eaLnBrk="1" fontAlgn="base" hangingPunct="1">
              <a:spcBef>
                <a:spcPct val="0"/>
              </a:spcBef>
              <a:spcAft>
                <a:spcPct val="0"/>
              </a:spcAft>
              <a:defRPr sz="1600">
                <a:solidFill>
                  <a:schemeClr val="bg2"/>
                </a:solidFill>
                <a:latin typeface="+mj-lt"/>
              </a:defRPr>
            </a:lvl8pPr>
            <a:lvl9pPr marL="1761134" algn="l" rtl="0" eaLnBrk="1" fontAlgn="base" hangingPunct="1">
              <a:spcBef>
                <a:spcPct val="0"/>
              </a:spcBef>
              <a:spcAft>
                <a:spcPct val="0"/>
              </a:spcAft>
              <a:defRPr sz="1000">
                <a:solidFill>
                  <a:schemeClr val="bg2"/>
                </a:solidFill>
                <a:latin typeface="+mj-lt"/>
              </a:defRPr>
            </a:lvl9pPr>
          </a:lstStyle>
          <a:p>
            <a:r>
              <a:rPr lang="sl-SI" altLang="sl-SI" kern="0"/>
              <a:t>Parallel Run KPI report</a:t>
            </a:r>
            <a:br>
              <a:rPr lang="sl-SI" altLang="sl-SI" kern="0"/>
            </a:br>
            <a:endParaRPr lang="cs-CZ" kern="0" dirty="0"/>
          </a:p>
        </p:txBody>
      </p:sp>
      <p:sp>
        <p:nvSpPr>
          <p:cNvPr id="8" name="Zástupný symbol pro text 2">
            <a:extLst>
              <a:ext uri="{FF2B5EF4-FFF2-40B4-BE49-F238E27FC236}">
                <a16:creationId xmlns:a16="http://schemas.microsoft.com/office/drawing/2014/main" id="{325B20BB-5215-4BBA-A539-0F85FFA13D43}"/>
              </a:ext>
            </a:extLst>
          </p:cNvPr>
          <p:cNvSpPr txBox="1">
            <a:spLocks/>
          </p:cNvSpPr>
          <p:nvPr/>
        </p:nvSpPr>
        <p:spPr>
          <a:xfrm>
            <a:off x="540000" y="461650"/>
            <a:ext cx="8376894" cy="363850"/>
          </a:xfrm>
          <a:prstGeom prst="rect">
            <a:avLst/>
          </a:prstGeom>
        </p:spPr>
        <p:txBody>
          <a:bodyPr/>
          <a:lstStyle>
            <a:lvl1pPr marL="0" indent="0" algn="l" rtl="0" eaLnBrk="1" fontAlgn="base" hangingPunct="1">
              <a:spcBef>
                <a:spcPts val="400"/>
              </a:spcBef>
              <a:spcAft>
                <a:spcPct val="0"/>
              </a:spcAft>
              <a:buClrTx/>
              <a:buSzPct val="100000"/>
              <a:buFont typeface="Arial" panose="020B0604020202020204" pitchFamily="34" charset="0"/>
              <a:buNone/>
              <a:defRPr sz="1400" b="0" i="0">
                <a:solidFill>
                  <a:srgbClr val="008000"/>
                </a:solidFill>
                <a:latin typeface="+mn-lt"/>
                <a:ea typeface="Arial Unicode MS" panose="020B0604020202020204" pitchFamily="34" charset="-128"/>
                <a:cs typeface="Arial" panose="020B0604020202020204" pitchFamily="34" charset="0"/>
              </a:defRPr>
            </a:lvl1pPr>
            <a:lvl2pPr marL="285750" marR="0" indent="-285750" algn="l" defTabSz="914400" rtl="0" eaLnBrk="1" fontAlgn="base" latinLnBrk="0" hangingPunct="1">
              <a:lnSpc>
                <a:spcPct val="100000"/>
              </a:lnSpc>
              <a:spcBef>
                <a:spcPts val="400"/>
              </a:spcBef>
              <a:spcAft>
                <a:spcPct val="0"/>
              </a:spcAft>
              <a:buClr>
                <a:srgbClr val="008000"/>
              </a:buClr>
              <a:buSzPct val="70000"/>
              <a:buFont typeface="Wingdings" panose="05000000000000000000" pitchFamily="2" charset="2"/>
              <a:buChar char="l"/>
              <a:tabLst/>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2pPr>
            <a:lvl3pPr marL="546100" indent="-266700" algn="l" rtl="0" eaLnBrk="1" fontAlgn="base" hangingPunct="1">
              <a:spcBef>
                <a:spcPts val="400"/>
              </a:spcBef>
              <a:spcAft>
                <a:spcPct val="0"/>
              </a:spcAft>
              <a:buClrTx/>
              <a:buSzPct val="65000"/>
              <a:buFont typeface="Wingdings" panose="05000000000000000000"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3pPr>
            <a:lvl4pPr marL="806450" indent="-266700" algn="l" rtl="0" eaLnBrk="1" fontAlgn="base" hangingPunct="1">
              <a:spcBef>
                <a:spcPts val="400"/>
              </a:spcBef>
              <a:spcAft>
                <a:spcPct val="0"/>
              </a:spcAft>
              <a:buClrTx/>
              <a:buFont typeface="Wingdings" pitchFamily="2" charset="2"/>
              <a:buChar char="§"/>
              <a:defRPr sz="1200" b="0" i="0">
                <a:solidFill>
                  <a:schemeClr val="tx1">
                    <a:lumMod val="65000"/>
                    <a:lumOff val="35000"/>
                  </a:schemeClr>
                </a:solidFill>
                <a:latin typeface="+mn-lt"/>
                <a:ea typeface="Arial Unicode MS" panose="020B0604020202020204" pitchFamily="34" charset="-128"/>
                <a:cs typeface="Arial" panose="020B0604020202020204" pitchFamily="34" charset="0"/>
              </a:defRPr>
            </a:lvl4pPr>
            <a:lvl5pPr marL="1111250" indent="-29210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Arial Unicode MS" panose="020B0604020202020204" pitchFamily="34" charset="-128"/>
                <a:cs typeface="Arial Unicode MS" panose="020B0604020202020204" pitchFamily="34" charset="-128"/>
              </a:defRPr>
            </a:lvl5pPr>
            <a:lvl6pPr marL="1435100" indent="-311150" algn="l" rtl="0" eaLnBrk="1" fontAlgn="base" hangingPunct="1">
              <a:spcBef>
                <a:spcPts val="400"/>
              </a:spcBef>
              <a:spcAft>
                <a:spcPct val="0"/>
              </a:spcAft>
              <a:buClrTx/>
              <a:buFont typeface="Arial" panose="020B0604020202020204" pitchFamily="34" charset="0"/>
              <a:buChar char="‒"/>
              <a:defRPr sz="1200">
                <a:solidFill>
                  <a:schemeClr val="tx1">
                    <a:lumMod val="65000"/>
                    <a:lumOff val="35000"/>
                  </a:schemeClr>
                </a:solidFill>
                <a:latin typeface="+mn-lt"/>
                <a:ea typeface="ＭＳ Ｐゴシック" pitchFamily="-64" charset="-128"/>
              </a:defRPr>
            </a:lvl6pPr>
            <a:lvl7pPr marL="2861843"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7pPr>
            <a:lvl8pPr marL="3302127"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8pPr>
            <a:lvl9pPr marL="3742411" indent="-220142" algn="l" rtl="0" eaLnBrk="1" fontAlgn="base" hangingPunct="1">
              <a:spcBef>
                <a:spcPts val="400"/>
              </a:spcBef>
              <a:spcAft>
                <a:spcPct val="0"/>
              </a:spcAft>
              <a:buChar char="»"/>
              <a:defRPr sz="1100">
                <a:solidFill>
                  <a:schemeClr val="tx1">
                    <a:lumMod val="65000"/>
                    <a:lumOff val="35000"/>
                  </a:schemeClr>
                </a:solidFill>
                <a:latin typeface="+mn-lt"/>
                <a:ea typeface="ＭＳ Ｐゴシック" pitchFamily="-64" charset="-128"/>
              </a:defRPr>
            </a:lvl9pPr>
          </a:lstStyle>
          <a:p>
            <a:r>
              <a:rPr lang="en-US" altLang="sl-SI" kern="0"/>
              <a:t>KPI 9: Clearing prices, price spreads and price convergence</a:t>
            </a:r>
            <a:endParaRPr lang="sl-SI" altLang="sl-SI" kern="0"/>
          </a:p>
          <a:p>
            <a:endParaRPr lang="cs-CZ" kern="0" dirty="0"/>
          </a:p>
        </p:txBody>
      </p:sp>
      <p:sp>
        <p:nvSpPr>
          <p:cNvPr id="4" name="TextBox 3">
            <a:extLst>
              <a:ext uri="{FF2B5EF4-FFF2-40B4-BE49-F238E27FC236}">
                <a16:creationId xmlns:a16="http://schemas.microsoft.com/office/drawing/2014/main" id="{BA713E14-D433-B203-A50E-91885167D08D}"/>
              </a:ext>
            </a:extLst>
          </p:cNvPr>
          <p:cNvSpPr txBox="1"/>
          <p:nvPr/>
        </p:nvSpPr>
        <p:spPr>
          <a:xfrm>
            <a:off x="635000" y="889000"/>
            <a:ext cx="10160000" cy="369332"/>
          </a:xfrm>
          <a:prstGeom prst="rect">
            <a:avLst/>
          </a:prstGeom>
          <a:noFill/>
        </p:spPr>
        <p:txBody>
          <a:bodyPr vert="horz" rtlCol="0">
            <a:spAutoFit/>
          </a:bodyPr>
          <a:lstStyle/>
          <a:p>
            <a:r>
              <a:rPr lang="sl-SI"/>
              <a:t>BD20220327</a:t>
            </a:r>
          </a:p>
        </p:txBody>
      </p:sp>
      <p:pic>
        <p:nvPicPr>
          <p:cNvPr id="9" name="Picture 8">
            <a:extLst>
              <a:ext uri="{FF2B5EF4-FFF2-40B4-BE49-F238E27FC236}">
                <a16:creationId xmlns:a16="http://schemas.microsoft.com/office/drawing/2014/main" id="{F253BB9B-B1C2-ADD2-2C36-8448E6E361CF}"/>
              </a:ext>
            </a:extLst>
          </p:cNvPr>
          <p:cNvPicPr>
            <a:picLocks noChangeAspect="1"/>
          </p:cNvPicPr>
          <p:nvPr/>
        </p:nvPicPr>
        <p:blipFill>
          <a:blip r:embed="rId2"/>
          <a:stretch>
            <a:fillRect/>
          </a:stretch>
        </p:blipFill>
        <p:spPr>
          <a:xfrm>
            <a:off x="2540000" y="1143000"/>
            <a:ext cx="5080000" cy="2327949"/>
          </a:xfrm>
          <a:prstGeom prst="rect">
            <a:avLst/>
          </a:prstGeom>
        </p:spPr>
      </p:pic>
      <p:pic>
        <p:nvPicPr>
          <p:cNvPr id="10" name="Picture 9">
            <a:extLst>
              <a:ext uri="{FF2B5EF4-FFF2-40B4-BE49-F238E27FC236}">
                <a16:creationId xmlns:a16="http://schemas.microsoft.com/office/drawing/2014/main" id="{2AA91309-908D-D94D-7931-359A601D4C5F}"/>
              </a:ext>
            </a:extLst>
          </p:cNvPr>
          <p:cNvPicPr>
            <a:picLocks noChangeAspect="1"/>
          </p:cNvPicPr>
          <p:nvPr/>
        </p:nvPicPr>
        <p:blipFill>
          <a:blip r:embed="rId3"/>
          <a:stretch>
            <a:fillRect/>
          </a:stretch>
        </p:blipFill>
        <p:spPr>
          <a:xfrm>
            <a:off x="1905000" y="3936999"/>
            <a:ext cx="6350000" cy="2760118"/>
          </a:xfrm>
          <a:prstGeom prst="rect">
            <a:avLst/>
          </a:prstGeom>
        </p:spPr>
      </p:pic>
    </p:spTree>
    <p:extLst>
      <p:ext uri="{BB962C8B-B14F-4D97-AF65-F5344CB8AC3E}">
        <p14:creationId xmlns:p14="http://schemas.microsoft.com/office/powerpoint/2010/main" val="792266994"/>
      </p:ext>
    </p:extLst>
  </p:cSld>
  <p:clrMapOvr>
    <a:masterClrMapping/>
  </p:clrMapOvr>
</p:sld>
</file>

<file path=ppt/theme/theme1.xml><?xml version="1.0" encoding="utf-8"?>
<a:theme xmlns:a="http://schemas.openxmlformats.org/drawingml/2006/main" name="8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2.xml><?xml version="1.0" encoding="utf-8"?>
<a:theme xmlns:a="http://schemas.openxmlformats.org/drawingml/2006/main" name="6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3.xml><?xml version="1.0" encoding="utf-8"?>
<a:theme xmlns:a="http://schemas.openxmlformats.org/drawingml/2006/main" name="7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4.xml><?xml version="1.0" encoding="utf-8"?>
<a:theme xmlns:a="http://schemas.openxmlformats.org/drawingml/2006/main" name="9_Magnus Red 4ENERGY">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b="0" i="0" u="none" strike="noStrike" cap="none" normalizeH="0" baseline="0" smtClean="0">
            <a:ln>
              <a:noFill/>
            </a:ln>
            <a:solidFill>
              <a:schemeClr val="tx1"/>
            </a:solidFill>
            <a:effectLst/>
            <a:latin typeface="+mn-lt"/>
          </a:defRPr>
        </a:defPPr>
      </a:lstStyle>
    </a:spDef>
    <a:lnDef>
      <a:spPr bwMode="auto">
        <a:solidFill>
          <a:schemeClr val="accent1"/>
        </a:solidFill>
        <a:ln w="19050" cap="flat" cmpd="sng" algn="ctr">
          <a:solidFill>
            <a:schemeClr val="tx1"/>
          </a:solidFill>
          <a:prstDash val="solid"/>
          <a:round/>
          <a:headEnd type="none" w="med" len="med"/>
          <a:tailEnd type="arrow"/>
        </a:ln>
        <a:effectLst/>
      </a:spPr>
      <a:bodyPr/>
      <a:lstStyle/>
    </a:lnDef>
    <a:txDef>
      <a:spPr>
        <a:noFill/>
      </a:spPr>
      <a:bodyPr wrap="none" rtlCol="0">
        <a:spAutoFit/>
      </a:bodyPr>
      <a:lstStyle>
        <a:defPPr algn="l">
          <a:defRPr sz="1400" smtClean="0">
            <a:solidFill>
              <a:schemeClr val="tx2"/>
            </a:solidFill>
            <a:latin typeface="Arial" panose="020B0604020202020204" pitchFamily="34" charset="0"/>
            <a:cs typeface="Arial" panose="020B0604020202020204" pitchFamily="34" charset="0"/>
          </a:defRPr>
        </a:defPPr>
      </a:lstStyle>
    </a:tx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plate CWE slides 2" id="{9C6C80EF-07BA-4316-A3B7-3AC9E50EED1F}" vid="{7A22D3B6-89C6-4749-A306-7BF1AB253485}"/>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hème Office">
  <a:themeElements>
    <a:clrScheme name="Magnus color">
      <a:dk1>
        <a:srgbClr val="000000"/>
      </a:dk1>
      <a:lt1>
        <a:srgbClr val="FFFFFF"/>
      </a:lt1>
      <a:dk2>
        <a:srgbClr val="5F5F5F"/>
      </a:dk2>
      <a:lt2>
        <a:srgbClr val="BFBFBF"/>
      </a:lt2>
      <a:accent1>
        <a:srgbClr val="AD0600"/>
      </a:accent1>
      <a:accent2>
        <a:srgbClr val="0078AA"/>
      </a:accent2>
      <a:accent3>
        <a:srgbClr val="A0AA05"/>
      </a:accent3>
      <a:accent4>
        <a:srgbClr val="DC7306"/>
      </a:accent4>
      <a:accent5>
        <a:srgbClr val="E4002B"/>
      </a:accent5>
      <a:accent6>
        <a:srgbClr val="004682"/>
      </a:accent6>
      <a:hlink>
        <a:srgbClr val="3F3F3F"/>
      </a:hlink>
      <a:folHlink>
        <a:srgbClr val="A5A5A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60211</Words>
  <Application>Microsoft Office PowerPoint</Application>
  <PresentationFormat>A4 Paper (210x297 mm)</PresentationFormat>
  <Paragraphs>10513</Paragraphs>
  <Slides>220</Slides>
  <Notes>65</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220</vt:i4>
      </vt:variant>
    </vt:vector>
  </HeadingPairs>
  <TitlesOfParts>
    <vt:vector size="234" baseType="lpstr">
      <vt:lpstr>Arial Unicode MS</vt:lpstr>
      <vt:lpstr>-apple-system</vt:lpstr>
      <vt:lpstr>Arial</vt:lpstr>
      <vt:lpstr>Calibri</vt:lpstr>
      <vt:lpstr>Calibri Light</vt:lpstr>
      <vt:lpstr>Cambria Math</vt:lpstr>
      <vt:lpstr>Open Sans</vt:lpstr>
      <vt:lpstr>Times New Roman</vt:lpstr>
      <vt:lpstr>Wingdings</vt:lpstr>
      <vt:lpstr>8_Magnus Red 4ENERGY</vt:lpstr>
      <vt:lpstr>6_Magnus Red 4ENERGY</vt:lpstr>
      <vt:lpstr>7_Magnus Red 4ENERGY</vt:lpstr>
      <vt:lpstr>9_Magnus Red 4ENERGY</vt:lpstr>
      <vt:lpstr>Custom Design</vt:lpstr>
      <vt:lpstr>PowerPoint Presentation</vt:lpstr>
      <vt:lpstr>Parallel Run KPI report</vt:lpstr>
      <vt:lpstr>Parallel Run KPI report</vt:lpstr>
      <vt:lpstr>Parallel Run KPI report</vt:lpstr>
      <vt:lpstr>Parallel Run KPI report</vt:lpstr>
      <vt:lpstr>Parallel Run KPI report</vt:lpstr>
      <vt:lpstr>KPI 1 +2_1</vt:lpstr>
      <vt:lpstr>KPI 1 +2_2</vt:lpstr>
      <vt:lpstr>KPI 1 +2_3</vt:lpstr>
      <vt:lpstr>KPI 1 +2_4</vt:lpstr>
      <vt:lpstr>KPI 1 +2_5</vt:lpstr>
      <vt:lpstr>KPI 1 +2_6</vt:lpstr>
      <vt:lpstr>KPI 1 +2_7</vt:lpstr>
      <vt:lpstr>KPI 1 +2_8</vt:lpstr>
      <vt:lpstr>KPI 1 +2_9</vt:lpstr>
      <vt:lpstr>KPI 1 +2_10</vt:lpstr>
      <vt:lpstr>KPI 1 +2_11</vt:lpstr>
      <vt:lpstr>KPI 1 +2_12</vt:lpstr>
      <vt:lpstr>KPI 1 +2_13</vt:lpstr>
      <vt:lpstr>KPI 1 +2_14</vt:lpstr>
      <vt:lpstr>KPI 1 +2_15</vt:lpstr>
      <vt:lpstr>KPI 1 +2_16</vt:lpstr>
      <vt:lpstr>KPI 1 +2_17</vt:lpstr>
      <vt:lpstr>KPI 1 +2_18</vt:lpstr>
      <vt:lpstr>KPI 1 +2_19</vt:lpstr>
      <vt:lpstr>KPI 1 +2_20</vt:lpstr>
      <vt:lpstr>KPI 1 +2_21</vt:lpstr>
      <vt:lpstr>KPI 1 +2_22</vt:lpstr>
      <vt:lpstr>KPI 1 +2_23</vt:lpstr>
      <vt:lpstr>KPI 1 +2_24</vt:lpstr>
      <vt:lpstr>KPI 1 +2_25</vt:lpstr>
      <vt:lpstr>KPI 1 +2_26</vt:lpstr>
      <vt:lpstr>KPI 1 +2_28</vt:lpstr>
      <vt:lpstr>KPI 1 +2_29</vt:lpstr>
      <vt:lpstr>Duplikat von "KPI 1 +2_29"</vt:lpstr>
      <vt:lpstr>Duplikat von "Duplikat von "KPI 1 +2_29""</vt:lpstr>
      <vt:lpstr>Duplikat von "Duplikat von "Duplikat von "KPI 1 +2_29"""</vt:lpstr>
      <vt:lpstr>KPI 5</vt:lpstr>
      <vt:lpstr>KPI6_0901</vt:lpstr>
      <vt:lpstr>AT + BE</vt:lpstr>
      <vt:lpstr>CZ+DE</vt:lpstr>
      <vt:lpstr>FR + HR</vt:lpstr>
      <vt:lpstr>HU + NL</vt:lpstr>
      <vt:lpstr>PL + RO</vt:lpstr>
      <vt:lpstr>SI + 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KPI 15: Non-Core delta exchanges</vt:lpstr>
      <vt:lpstr>PowerPoint Presentation</vt:lpstr>
      <vt:lpstr>PowerPoint Presentation</vt:lpstr>
      <vt:lpstr>PowerPoint Presentation</vt:lpstr>
      <vt:lpstr>PowerPoint Presentation</vt:lpstr>
      <vt:lpstr>PowerPoint Presentation</vt:lpstr>
      <vt:lpstr>PowerPoint Presentation</vt:lpstr>
      <vt:lpstr>KPI 17: Most limiting CNEC per TSO (NRAO)</vt:lpstr>
      <vt:lpstr>KPI 18: Average variation of relative RAM before and after NRAO </vt:lpstr>
      <vt:lpstr>Parallel Run KPI report</vt:lpstr>
      <vt:lpstr>Parallel Run KPI report</vt:lpstr>
      <vt:lpstr>Parallel Run KPI report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48</cp:revision>
  <dcterms:created xsi:type="dcterms:W3CDTF">2018-12-04T09:56:18Z</dcterms:created>
  <dcterms:modified xsi:type="dcterms:W3CDTF">2022-09-05T12:33:45Z</dcterms:modified>
</cp:coreProperties>
</file>