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8726" r:id="rId4"/>
    <p:sldMasterId id="2147488734" r:id="rId5"/>
  </p:sldMasterIdLst>
  <p:notesMasterIdLst>
    <p:notesMasterId r:id="rId28"/>
  </p:notesMasterIdLst>
  <p:handoutMasterIdLst>
    <p:handoutMasterId r:id="rId29"/>
  </p:handoutMasterIdLst>
  <p:sldIdLst>
    <p:sldId id="257" r:id="rId6"/>
    <p:sldId id="1489" r:id="rId7"/>
    <p:sldId id="3225" r:id="rId8"/>
    <p:sldId id="1531" r:id="rId9"/>
    <p:sldId id="3242" r:id="rId10"/>
    <p:sldId id="3350" r:id="rId11"/>
    <p:sldId id="3349" r:id="rId12"/>
    <p:sldId id="3351" r:id="rId13"/>
    <p:sldId id="5520" r:id="rId14"/>
    <p:sldId id="5521" r:id="rId15"/>
    <p:sldId id="3338" r:id="rId16"/>
    <p:sldId id="3217" r:id="rId17"/>
    <p:sldId id="3218" r:id="rId18"/>
    <p:sldId id="3219" r:id="rId19"/>
    <p:sldId id="5519" r:id="rId20"/>
    <p:sldId id="3221" r:id="rId21"/>
    <p:sldId id="266" r:id="rId22"/>
    <p:sldId id="5518" r:id="rId23"/>
    <p:sldId id="3352" r:id="rId24"/>
    <p:sldId id="3332" r:id="rId25"/>
    <p:sldId id="3333" r:id="rId26"/>
    <p:sldId id="3334" r:id="rId27"/>
  </p:sldIdLst>
  <p:sldSz cx="9906000" cy="6858000" type="A4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582B9FC0-550A-DF49-98AA-53BEF66ABC65}">
          <p14:sldIdLst>
            <p14:sldId id="257"/>
            <p14:sldId id="1489"/>
            <p14:sldId id="3225"/>
            <p14:sldId id="1531"/>
          </p14:sldIdLst>
        </p14:section>
        <p14:section name="Adjustment for minimum RAM inclusion &#10;Adjustment for minimum RAM inclusion &#10;" id="{B104CA87-4ED3-4AC2-955A-9E767C340E04}">
          <p14:sldIdLst>
            <p14:sldId id="3242"/>
            <p14:sldId id="3350"/>
          </p14:sldIdLst>
        </p14:section>
        <p14:section name="TSOs’ adjustment after validation&#10;" id="{40B2C7CA-EDBE-447A-9D5F-0A345AC862E4}">
          <p14:sldIdLst>
            <p14:sldId id="3349"/>
          </p14:sldIdLst>
        </p14:section>
        <p14:section name="Power System Impact Analysis&#10;" id="{9F1B43B0-4BF6-497F-9760-3DE8E62EAF48}">
          <p14:sldIdLst>
            <p14:sldId id="3351"/>
            <p14:sldId id="5520"/>
            <p14:sldId id="5521"/>
          </p14:sldIdLst>
        </p14:section>
        <p14:section name="Non-costly Remedial Action Optimization Analysis&#10;" id="{13EDBB5B-530C-4020-B512-EDFF5F1FDB6A}">
          <p14:sldIdLst>
            <p14:sldId id="3338"/>
            <p14:sldId id="3217"/>
            <p14:sldId id="3218"/>
            <p14:sldId id="3219"/>
            <p14:sldId id="5519"/>
            <p14:sldId id="3221"/>
            <p14:sldId id="266"/>
            <p14:sldId id="5518"/>
          </p14:sldIdLst>
        </p14:section>
        <p14:section name="Market Impact Assessment&#10;" id="{AC7E3BC3-0A1E-4EC9-B37A-44AE3AC73375}">
          <p14:sldIdLst>
            <p14:sldId id="3352"/>
            <p14:sldId id="3332"/>
            <p14:sldId id="3333"/>
            <p14:sldId id="3334"/>
          </p14:sldIdLst>
        </p14:section>
        <p14:section name="Appendix" id="{DF2FAFB7-8E67-6246-9A7F-D674AC2F66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2840" userDrawn="1">
          <p15:clr>
            <a:srgbClr val="A4A3A4"/>
          </p15:clr>
        </p15:guide>
        <p15:guide id="3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1" name="Auteur" initials="A" lastIdx="0" clrIdx="21"/>
  <p:cmAuthor id="20" name="Autor" initials="A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6FF"/>
    <a:srgbClr val="B798CF"/>
    <a:srgbClr val="3366FF"/>
    <a:srgbClr val="0100FE"/>
    <a:srgbClr val="00D302"/>
    <a:srgbClr val="3166FF"/>
    <a:srgbClr val="D3EAC3"/>
    <a:srgbClr val="388BD0"/>
    <a:srgbClr val="787F04"/>
    <a:srgbClr val="8BB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D523-96B8-48C5-ADC3-CC6F3E8B6E5B}" v="7" dt="2022-11-10T14:16:26.011"/>
    <p1510:client id="{40A39410-AF01-43CA-9F70-961371FFE8DD}" v="372" dt="2022-09-23T07:42:14.223"/>
    <p1510:client id="{63AC3E1C-FF96-49C8-84C6-8017DCE1BAF8}" v="1" dt="2022-08-19T11:15:41.978"/>
    <p1510:client id="{74770F59-BEAD-4961-BD75-82433AC93EC4}" v="11" dt="2022-10-21T08:37:25.271"/>
    <p1510:client id="{AA4EB4B8-6E1C-41E3-9F8F-0EEF5EF81BCE}" v="12" dt="2022-11-10T15:56:52.098"/>
    <p1510:client id="{C2DF7788-E5C2-4F04-90B9-097B493683A8}" v="9" dt="2022-08-19T11:28:00.581"/>
    <p1510:client id="{CBC3F5A0-3D2B-47A9-BA3F-D31220C57794}" v="4" dt="2022-08-19T13:18:57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9" autoAdjust="0"/>
    <p:restoredTop sz="95865" autoAdjust="0"/>
  </p:normalViewPr>
  <p:slideViewPr>
    <p:cSldViewPr snapToGrid="0">
      <p:cViewPr varScale="1">
        <p:scale>
          <a:sx n="111" d="100"/>
          <a:sy n="111" d="100"/>
        </p:scale>
        <p:origin x="1848" y="114"/>
      </p:cViewPr>
      <p:guideLst>
        <p:guide orient="horz" pos="1071"/>
        <p:guide orient="horz" pos="2840"/>
        <p:guide pos="325"/>
      </p:guideLst>
    </p:cSldViewPr>
  </p:slideViewPr>
  <p:outlineViewPr>
    <p:cViewPr>
      <p:scale>
        <a:sx n="33" d="100"/>
        <a:sy n="33" d="100"/>
      </p:scale>
      <p:origin x="0" y="-1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6080" y="124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Reporting%20TF/delivering%20subset%20of%20monthly%20::run%20KPIs%20until%20A&amp;R%20tool%20is%20available/July2022%20(from%20Kwesi)/PRA_CRA_Report_Ju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Reporting%20TF/delivering%20subset%20of%20monthly%20::run%20KPIs%20until%20A&amp;R%20tool%20is%20available/July2022%20(from%20Kwesi)/PRA_CRA_Report_Ju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Reporting%20TF/delivering%20subset%20of%20monthly%20::run%20KPIs%20until%20A&amp;R%20tool%20is%20available/July2022%20(from%20Kwesi)/PRA_CRA_Report_Ju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Reporting%20TF/delivering%20subset%20of%20monthly%20::run%20KPIs%20until%20A&amp;R%20tool%20is%20available/July2022%20(from%20Kwesi)/PRA_CRA_Report_Jul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Reporting%20TF/delivering%20subset%20of%20monthly%20::run%20KPIs%20until%20A&amp;R%20tool%20is%20available/July2022%20(from%20Kwesi)/PRA_CRA_Report_Jul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Reporting%20TF/delivering%20subset%20of%20monthly%20::run%20KPIs%20until%20A&amp;R%20tool%20is%20available/July2022%20(from%20Kwesi)/PRA_CRA_Report_Jul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KPI%20TF/NRAO%20KPIs/07_2022/KPI_LimitingCNECs_July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scnetservices-my.sharepoint.com/personal/a_andor_tscnet_eu/Documents/work/Core/DA%20CC/KPI%20TF/NRAO%20KPIs/07_2022/KPI_RelRAM_July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E1-BB43-A8AE-34F709637F1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E1-BB43-A8AE-34F709637F18}"/>
              </c:ext>
            </c:extLst>
          </c:dPt>
          <c:dPt>
            <c:idx val="2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E1-BB43-A8AE-34F709637F1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E1-BB43-A8AE-34F709637F18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E1-BB43-A8AE-34F709637F18}"/>
              </c:ext>
            </c:extLst>
          </c:dPt>
          <c:dLbls>
            <c:dLbl>
              <c:idx val="0"/>
              <c:layout>
                <c:manualLayout>
                  <c:x val="5.0642415380023464E-3"/>
                  <c:y val="-4.1663653559140694E-2"/>
                </c:manualLayout>
              </c:layout>
              <c:spPr>
                <a:solidFill>
                  <a:srgbClr val="9966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E1-BB43-A8AE-34F709637F18}"/>
                </c:ext>
              </c:extLst>
            </c:dLbl>
            <c:dLbl>
              <c:idx val="1"/>
              <c:layout>
                <c:manualLayout>
                  <c:x val="-5.5627410648384973E-2"/>
                  <c:y val="-1.6027408678156264E-2"/>
                </c:manualLayout>
              </c:layout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E1-BB43-A8AE-34F709637F18}"/>
                </c:ext>
              </c:extLst>
            </c:dLbl>
            <c:dLbl>
              <c:idx val="2"/>
              <c:layout>
                <c:manualLayout>
                  <c:x val="5.2318734280895056E-2"/>
                  <c:y val="3.8704273733630797E-3"/>
                </c:manualLayout>
              </c:layout>
              <c:spPr>
                <a:solidFill>
                  <a:srgbClr val="FF006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E1-BB43-A8AE-34F709637F18}"/>
                </c:ext>
              </c:extLst>
            </c:dLbl>
            <c:dLbl>
              <c:idx val="3"/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6E1-BB43-A8AE-34F709637F18}"/>
                </c:ext>
              </c:extLst>
            </c:dLbl>
            <c:dLbl>
              <c:idx val="4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6E1-BB43-A8AE-34F709637F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Tabelle2!$A$180:$A$184</c:f>
              <c:strCache>
                <c:ptCount val="5"/>
                <c:pt idx="0">
                  <c:v>N Spanning before and @initial</c:v>
                </c:pt>
                <c:pt idx="1">
                  <c:v>N DFP before and @initial</c:v>
                </c:pt>
                <c:pt idx="2">
                  <c:v>N NRAO did not run</c:v>
                </c:pt>
                <c:pt idx="3">
                  <c:v>N NRAO ran and did not apply RAs</c:v>
                </c:pt>
                <c:pt idx="4">
                  <c:v>N NRAO ran and applied RAs</c:v>
                </c:pt>
              </c:strCache>
            </c:strRef>
          </c:cat>
          <c:val>
            <c:numRef>
              <c:f>Tabelle2!$B$180:$B$184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193</c:v>
                </c:pt>
                <c:pt idx="4">
                  <c:v>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E1-BB43-A8AE-34F709637F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Tabelle2!$B$16</c:f>
              <c:strCache>
                <c:ptCount val="1"/>
                <c:pt idx="0">
                  <c:v>Preventive PST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Tabelle2!$A$17:$A$31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Tabelle2!$B$17:$B$31</c:f>
              <c:numCache>
                <c:formatCode>General</c:formatCode>
                <c:ptCount val="15"/>
                <c:pt idx="0">
                  <c:v>491</c:v>
                </c:pt>
                <c:pt idx="1">
                  <c:v>291</c:v>
                </c:pt>
                <c:pt idx="2">
                  <c:v>216</c:v>
                </c:pt>
                <c:pt idx="3">
                  <c:v>349</c:v>
                </c:pt>
                <c:pt idx="4">
                  <c:v>349</c:v>
                </c:pt>
                <c:pt idx="5">
                  <c:v>318</c:v>
                </c:pt>
                <c:pt idx="6">
                  <c:v>884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330</c:v>
                </c:pt>
                <c:pt idx="11">
                  <c:v>844</c:v>
                </c:pt>
                <c:pt idx="12">
                  <c:v>646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5-D54F-9826-66AB58349430}"/>
            </c:ext>
          </c:extLst>
        </c:ser>
        <c:ser>
          <c:idx val="1"/>
          <c:order val="1"/>
          <c:tx>
            <c:strRef>
              <c:f>Tabelle2!$C$16</c:f>
              <c:strCache>
                <c:ptCount val="1"/>
                <c:pt idx="0">
                  <c:v>Curative PST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Tabelle2!$A$17:$A$31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Tabelle2!$C$17:$C$31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5-D54F-9826-66AB58349430}"/>
            </c:ext>
          </c:extLst>
        </c:ser>
        <c:ser>
          <c:idx val="2"/>
          <c:order val="2"/>
          <c:tx>
            <c:strRef>
              <c:f>Tabelle2!$D$16</c:f>
              <c:strCache>
                <c:ptCount val="1"/>
                <c:pt idx="0">
                  <c:v>Preventive Topological RAs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Tabelle2!$A$17:$A$31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Tabelle2!$D$17:$D$31</c:f>
              <c:numCache>
                <c:formatCode>General</c:formatCode>
                <c:ptCount val="15"/>
                <c:pt idx="0">
                  <c:v>14</c:v>
                </c:pt>
                <c:pt idx="1">
                  <c:v>0</c:v>
                </c:pt>
                <c:pt idx="2">
                  <c:v>34</c:v>
                </c:pt>
                <c:pt idx="3">
                  <c:v>50</c:v>
                </c:pt>
                <c:pt idx="4">
                  <c:v>15</c:v>
                </c:pt>
                <c:pt idx="5">
                  <c:v>0</c:v>
                </c:pt>
                <c:pt idx="6">
                  <c:v>0</c:v>
                </c:pt>
                <c:pt idx="7">
                  <c:v>44</c:v>
                </c:pt>
                <c:pt idx="8">
                  <c:v>0</c:v>
                </c:pt>
                <c:pt idx="9">
                  <c:v>0</c:v>
                </c:pt>
                <c:pt idx="10">
                  <c:v>142</c:v>
                </c:pt>
                <c:pt idx="11">
                  <c:v>0</c:v>
                </c:pt>
                <c:pt idx="12">
                  <c:v>0</c:v>
                </c:pt>
                <c:pt idx="13">
                  <c:v>15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C5-D54F-9826-66AB58349430}"/>
            </c:ext>
          </c:extLst>
        </c:ser>
        <c:ser>
          <c:idx val="3"/>
          <c:order val="3"/>
          <c:tx>
            <c:strRef>
              <c:f>Tabelle2!$E$16</c:f>
              <c:strCache>
                <c:ptCount val="1"/>
                <c:pt idx="0">
                  <c:v>Curative Topological 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Tabelle2!$A$17:$A$31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Tabelle2!$E$17:$E$31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81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C5-D54F-9826-66AB583494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7025000"/>
        <c:axId val="277032448"/>
      </c:barChart>
      <c:catAx>
        <c:axId val="27702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32448"/>
        <c:crosses val="autoZero"/>
        <c:auto val="1"/>
        <c:lblAlgn val="ctr"/>
        <c:lblOffset val="100"/>
        <c:noMultiLvlLbl val="0"/>
      </c:catAx>
      <c:valAx>
        <c:axId val="27703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2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[PRA_CRA_Report_July.xlsx]Tabelle2!PivotTable7</c:name>
    <c:fmtId val="3"/>
  </c:pivotSource>
  <c:chart>
    <c:autoTitleDeleted val="1"/>
    <c:pivotFmts>
      <c:pivotFmt>
        <c:idx val="0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Tabelle2!$B$43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Tabelle2!$A$44:$A$83</c:f>
              <c:multiLvlStrCache>
                <c:ptCount val="29"/>
                <c:lvl>
                  <c:pt idx="0">
                    <c:v>PST_EHPST_PRA</c:v>
                  </c:pt>
                  <c:pt idx="1">
                    <c:v>PST_TAPST_PRA</c:v>
                  </c:pt>
                  <c:pt idx="2">
                    <c:v>PST_TEPST_PRA</c:v>
                  </c:pt>
                  <c:pt idx="3">
                    <c:v>PST_VANYK D1_PRA</c:v>
                  </c:pt>
                  <c:pt idx="4">
                    <c:v>PST_VANYK D2_PRA</c:v>
                  </c:pt>
                  <c:pt idx="5">
                    <c:v>PST_ZANDV DA_PRA</c:v>
                  </c:pt>
                  <c:pt idx="6">
                    <c:v>PST_CHRD_1</c:v>
                  </c:pt>
                  <c:pt idx="7">
                    <c:v>PST_CHRD_2</c:v>
                  </c:pt>
                  <c:pt idx="8">
                    <c:v>PST_CHRD_3</c:v>
                  </c:pt>
                  <c:pt idx="9">
                    <c:v>PST_CHRD_4</c:v>
                  </c:pt>
                  <c:pt idx="10">
                    <c:v>PST_Diele_T441</c:v>
                  </c:pt>
                  <c:pt idx="11">
                    <c:v>PST_Diele_T442</c:v>
                  </c:pt>
                  <c:pt idx="12">
                    <c:v>PST_BUERS_BMT37</c:v>
                  </c:pt>
                  <c:pt idx="13">
                    <c:v>TR_KUEHMOOS_BMT401</c:v>
                  </c:pt>
                  <c:pt idx="14">
                    <c:v>PST_Gronau</c:v>
                  </c:pt>
                  <c:pt idx="15">
                    <c:v>PST_Roehrsdorf_441</c:v>
                  </c:pt>
                  <c:pt idx="16">
                    <c:v>PST_Roehrsdorf_442</c:v>
                  </c:pt>
                  <c:pt idx="17">
                    <c:v>PST_Vierraden_441</c:v>
                  </c:pt>
                  <c:pt idx="18">
                    <c:v>PST_Vierraden_443</c:v>
                  </c:pt>
                  <c:pt idx="19">
                    <c:v>PST_Meeden_1</c:v>
                  </c:pt>
                  <c:pt idx="20">
                    <c:v>PST_Meeden_2</c:v>
                  </c:pt>
                  <c:pt idx="21">
                    <c:v>AT_Mikulowa_1_PRA</c:v>
                  </c:pt>
                  <c:pt idx="22">
                    <c:v>AT_Mikulowa_2_PRA</c:v>
                  </c:pt>
                  <c:pt idx="23">
                    <c:v>PST_Mikulowa_1_PRA</c:v>
                  </c:pt>
                  <c:pt idx="24">
                    <c:v>PST_Mikulowa_2_PRA</c:v>
                  </c:pt>
                  <c:pt idx="25">
                    <c:v>PST_Mikulowa_3_PRA</c:v>
                  </c:pt>
                  <c:pt idx="26">
                    <c:v>PST_Mikulowa_4_PRA</c:v>
                  </c:pt>
                  <c:pt idx="27">
                    <c:v>PST_ARAD_400/220_3</c:v>
                  </c:pt>
                  <c:pt idx="28">
                    <c:v>PST_URECHESTI_400/220_1</c:v>
                  </c:pt>
                </c:lvl>
                <c:lvl>
                  <c:pt idx="0">
                    <c:v>AT</c:v>
                  </c:pt>
                  <c:pt idx="3">
                    <c:v>BE</c:v>
                  </c:pt>
                  <c:pt idx="6">
                    <c:v>CZ</c:v>
                  </c:pt>
                  <c:pt idx="10">
                    <c:v>D2</c:v>
                  </c:pt>
                  <c:pt idx="12">
                    <c:v>D4</c:v>
                  </c:pt>
                  <c:pt idx="14">
                    <c:v>D7</c:v>
                  </c:pt>
                  <c:pt idx="15">
                    <c:v>D8</c:v>
                  </c:pt>
                  <c:pt idx="19">
                    <c:v>NL</c:v>
                  </c:pt>
                  <c:pt idx="21">
                    <c:v>PL</c:v>
                  </c:pt>
                  <c:pt idx="27">
                    <c:v>RO</c:v>
                  </c:pt>
                </c:lvl>
              </c:multiLvlStrCache>
            </c:multiLvlStrRef>
          </c:cat>
          <c:val>
            <c:numRef>
              <c:f>Tabelle2!$B$44:$B$83</c:f>
              <c:numCache>
                <c:formatCode>General</c:formatCode>
                <c:ptCount val="29"/>
                <c:pt idx="0">
                  <c:v>148</c:v>
                </c:pt>
                <c:pt idx="1">
                  <c:v>145</c:v>
                </c:pt>
                <c:pt idx="2">
                  <c:v>198</c:v>
                </c:pt>
                <c:pt idx="3">
                  <c:v>96</c:v>
                </c:pt>
                <c:pt idx="4">
                  <c:v>105</c:v>
                </c:pt>
                <c:pt idx="5">
                  <c:v>90</c:v>
                </c:pt>
                <c:pt idx="6">
                  <c:v>69</c:v>
                </c:pt>
                <c:pt idx="7">
                  <c:v>69</c:v>
                </c:pt>
                <c:pt idx="8">
                  <c:v>39</c:v>
                </c:pt>
                <c:pt idx="9">
                  <c:v>39</c:v>
                </c:pt>
                <c:pt idx="10">
                  <c:v>184</c:v>
                </c:pt>
                <c:pt idx="11">
                  <c:v>165</c:v>
                </c:pt>
                <c:pt idx="12">
                  <c:v>235</c:v>
                </c:pt>
                <c:pt idx="13">
                  <c:v>114</c:v>
                </c:pt>
                <c:pt idx="14">
                  <c:v>318</c:v>
                </c:pt>
                <c:pt idx="15">
                  <c:v>208</c:v>
                </c:pt>
                <c:pt idx="16">
                  <c:v>286</c:v>
                </c:pt>
                <c:pt idx="17">
                  <c:v>195</c:v>
                </c:pt>
                <c:pt idx="18">
                  <c:v>195</c:v>
                </c:pt>
                <c:pt idx="19">
                  <c:v>165</c:v>
                </c:pt>
                <c:pt idx="20">
                  <c:v>165</c:v>
                </c:pt>
                <c:pt idx="21">
                  <c:v>100</c:v>
                </c:pt>
                <c:pt idx="22">
                  <c:v>100</c:v>
                </c:pt>
                <c:pt idx="23">
                  <c:v>161</c:v>
                </c:pt>
                <c:pt idx="24">
                  <c:v>161</c:v>
                </c:pt>
                <c:pt idx="25">
                  <c:v>161</c:v>
                </c:pt>
                <c:pt idx="26">
                  <c:v>161</c:v>
                </c:pt>
                <c:pt idx="27">
                  <c:v>363</c:v>
                </c:pt>
                <c:pt idx="28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6-CF42-BA2E-0116032D7C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7032840"/>
        <c:axId val="277033232"/>
      </c:barChart>
      <c:catAx>
        <c:axId val="277032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33232"/>
        <c:crosses val="autoZero"/>
        <c:auto val="1"/>
        <c:lblAlgn val="ctr"/>
        <c:lblOffset val="100"/>
        <c:noMultiLvlLbl val="0"/>
      </c:catAx>
      <c:valAx>
        <c:axId val="27703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3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[PRA_CRA_Report_July.xlsx]Tabelle2!PivotTable1</c:name>
    <c:fmtId val="3"/>
  </c:pivotSource>
  <c:chart>
    <c:autoTitleDeleted val="1"/>
    <c:pivotFmts>
      <c:pivotFmt>
        <c:idx val="0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Tabelle2!$B$88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Tabelle2!$A$89:$A$122</c:f>
              <c:multiLvlStrCache>
                <c:ptCount val="26"/>
                <c:lvl>
                  <c:pt idx="0">
                    <c:v>TOP_2N_LONNY_tronconnement_PRA</c:v>
                  </c:pt>
                  <c:pt idx="1">
                    <c:v>TOP_2N_MASTAING_couplage_PRA</c:v>
                  </c:pt>
                  <c:pt idx="2">
                    <c:v>TOP_Pleinting_St. Peter Tr3_PRA</c:v>
                  </c:pt>
                  <c:pt idx="3">
                    <c:v>TOP_OPEN_CCST__11_CCST__12_2</c:v>
                  </c:pt>
                  <c:pt idx="4">
                    <c:v>TOP_OPEN_CLIS__21_CLIS__22_1</c:v>
                  </c:pt>
                  <c:pt idx="5">
                    <c:v>TOP_OPEN_CPRN__21_CPRN__22_1</c:v>
                  </c:pt>
                  <c:pt idx="6">
                    <c:v>TOP_OPEN_CSOK__21_CSOK__22_1</c:v>
                  </c:pt>
                  <c:pt idx="7">
                    <c:v>TOP_OPEN_NOS__11_NOS__12_2</c:v>
                  </c:pt>
                  <c:pt idx="8">
                    <c:v>TOP_2N_Doerpen_West</c:v>
                  </c:pt>
                  <c:pt idx="9">
                    <c:v>TOP_2N_Grafenrheinfeld_Bergrheinfeld</c:v>
                  </c:pt>
                  <c:pt idx="10">
                    <c:v>TOP_2N_Pleinting</c:v>
                  </c:pt>
                  <c:pt idx="11">
                    <c:v>TOP_2N_Sittling</c:v>
                  </c:pt>
                  <c:pt idx="12">
                    <c:v>TOP_2N_DELLMENSINGEN</c:v>
                  </c:pt>
                  <c:pt idx="13">
                    <c:v>TOP_2N_EICHSTETTEN</c:v>
                  </c:pt>
                  <c:pt idx="14">
                    <c:v>TOP_2N_1_Maasbracht</c:v>
                  </c:pt>
                  <c:pt idx="15">
                    <c:v>TOP_2N_1_Rilland</c:v>
                  </c:pt>
                  <c:pt idx="16">
                    <c:v>TOP_2N_2_Maasbracht</c:v>
                  </c:pt>
                  <c:pt idx="17">
                    <c:v>TOP_2N_2_Rilland</c:v>
                  </c:pt>
                  <c:pt idx="18">
                    <c:v>TOP_2N_Diemen</c:v>
                  </c:pt>
                  <c:pt idx="19">
                    <c:v>TOP_2N_Dodewaard</c:v>
                  </c:pt>
                  <c:pt idx="20">
                    <c:v>TOP_2N_Eindhoven</c:v>
                  </c:pt>
                  <c:pt idx="21">
                    <c:v>TOP_2N_Ens</c:v>
                  </c:pt>
                  <c:pt idx="22">
                    <c:v>TOP_2N_Hengelo</c:v>
                  </c:pt>
                  <c:pt idx="23">
                    <c:v>TOP_2N_Lelystad</c:v>
                  </c:pt>
                  <c:pt idx="24">
                    <c:v>TOP_2N_Zwolle</c:v>
                  </c:pt>
                  <c:pt idx="25">
                    <c:v>TOP_2N_PODLOG_PRA</c:v>
                  </c:pt>
                </c:lvl>
                <c:lvl>
                  <c:pt idx="0">
                    <c:v>FR</c:v>
                  </c:pt>
                  <c:pt idx="2">
                    <c:v>AT</c:v>
                  </c:pt>
                  <c:pt idx="3">
                    <c:v>CZ</c:v>
                  </c:pt>
                  <c:pt idx="8">
                    <c:v>D2</c:v>
                  </c:pt>
                  <c:pt idx="12">
                    <c:v>D4</c:v>
                  </c:pt>
                  <c:pt idx="14">
                    <c:v>NL</c:v>
                  </c:pt>
                  <c:pt idx="25">
                    <c:v>SI</c:v>
                  </c:pt>
                </c:lvl>
              </c:multiLvlStrCache>
            </c:multiLvlStrRef>
          </c:cat>
          <c:val>
            <c:numRef>
              <c:f>Tabelle2!$B$89:$B$122</c:f>
              <c:numCache>
                <c:formatCode>General</c:formatCode>
                <c:ptCount val="26"/>
                <c:pt idx="0">
                  <c:v>24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9</c:v>
                </c:pt>
                <c:pt idx="5">
                  <c:v>3</c:v>
                </c:pt>
                <c:pt idx="6">
                  <c:v>6</c:v>
                </c:pt>
                <c:pt idx="7">
                  <c:v>7</c:v>
                </c:pt>
                <c:pt idx="8">
                  <c:v>20</c:v>
                </c:pt>
                <c:pt idx="9">
                  <c:v>5</c:v>
                </c:pt>
                <c:pt idx="10">
                  <c:v>24</c:v>
                </c:pt>
                <c:pt idx="11">
                  <c:v>1</c:v>
                </c:pt>
                <c:pt idx="12">
                  <c:v>1</c:v>
                </c:pt>
                <c:pt idx="13">
                  <c:v>14</c:v>
                </c:pt>
                <c:pt idx="14">
                  <c:v>15</c:v>
                </c:pt>
                <c:pt idx="15">
                  <c:v>23</c:v>
                </c:pt>
                <c:pt idx="16">
                  <c:v>5</c:v>
                </c:pt>
                <c:pt idx="17">
                  <c:v>30</c:v>
                </c:pt>
                <c:pt idx="18">
                  <c:v>14</c:v>
                </c:pt>
                <c:pt idx="19">
                  <c:v>1</c:v>
                </c:pt>
                <c:pt idx="20">
                  <c:v>10</c:v>
                </c:pt>
                <c:pt idx="21">
                  <c:v>15</c:v>
                </c:pt>
                <c:pt idx="22">
                  <c:v>1</c:v>
                </c:pt>
                <c:pt idx="23">
                  <c:v>25</c:v>
                </c:pt>
                <c:pt idx="24">
                  <c:v>3</c:v>
                </c:pt>
                <c:pt idx="2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A44B-AD05-1A34B99D2D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7022648"/>
        <c:axId val="277032056"/>
      </c:barChart>
      <c:catAx>
        <c:axId val="277022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32056"/>
        <c:crosses val="autoZero"/>
        <c:auto val="1"/>
        <c:lblAlgn val="ctr"/>
        <c:lblOffset val="100"/>
        <c:noMultiLvlLbl val="0"/>
      </c:catAx>
      <c:valAx>
        <c:axId val="277032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2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[PRA_CRA_Report_July.xlsx]Tabelle2!PivotTable2</c:name>
    <c:fmtId val="3"/>
  </c:pivotSource>
  <c:chart>
    <c:autoTitleDeleted val="1"/>
    <c:pivotFmts>
      <c:pivotFmt>
        <c:idx val="0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Tabelle2!$B$127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Tabelle2!$A$128:$A$131</c:f>
              <c:multiLvlStrCache>
                <c:ptCount val="2"/>
                <c:lvl>
                  <c:pt idx="0">
                    <c:v>AT_Mikulowa_1_CRA</c:v>
                  </c:pt>
                  <c:pt idx="1">
                    <c:v>AT_Mikulowa_2_CRA</c:v>
                  </c:pt>
                </c:lvl>
                <c:lvl>
                  <c:pt idx="0">
                    <c:v>PL</c:v>
                  </c:pt>
                </c:lvl>
              </c:multiLvlStrCache>
            </c:multiLvlStrRef>
          </c:cat>
          <c:val>
            <c:numRef>
              <c:f>Tabelle2!$B$128:$B$131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D-6749-A804-5BC3A5D7C3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77030096"/>
        <c:axId val="277031664"/>
      </c:barChart>
      <c:catAx>
        <c:axId val="27703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31664"/>
        <c:crosses val="autoZero"/>
        <c:auto val="1"/>
        <c:lblAlgn val="ctr"/>
        <c:lblOffset val="100"/>
        <c:noMultiLvlLbl val="0"/>
      </c:catAx>
      <c:valAx>
        <c:axId val="27703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3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[PRA_CRA_Report_July.xlsx]Tabelle2!PivotTable8</c:name>
    <c:fmtId val="3"/>
  </c:pivotSource>
  <c:chart>
    <c:autoTitleDeleted val="1"/>
    <c:pivotFmts>
      <c:pivotFmt>
        <c:idx val="0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Tabelle2!$B$149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Tabelle2!$A$150:$A$162</c:f>
              <c:multiLvlStrCache>
                <c:ptCount val="9"/>
                <c:lvl>
                  <c:pt idx="0">
                    <c:v>TOP_2N_CHEVALET_CRA</c:v>
                  </c:pt>
                  <c:pt idx="1">
                    <c:v>TOP_2N_MASTAING_couplage_CRA</c:v>
                  </c:pt>
                  <c:pt idx="2">
                    <c:v>TOP_COMPLEX_AVELIN_quarterbar1A_CRA</c:v>
                  </c:pt>
                  <c:pt idx="3">
                    <c:v>TOP_COMPLEX_VIGY_quarterbar1A_CRA</c:v>
                  </c:pt>
                  <c:pt idx="4">
                    <c:v>TOP_COMPLEX_VIGY_quarterbar1B_CRA</c:v>
                  </c:pt>
                  <c:pt idx="5">
                    <c:v>TOP_COMPLEX_GONY_GYOR_GABC_CRA</c:v>
                  </c:pt>
                  <c:pt idx="6">
                    <c:v>TOP_COMPLEX_GYOR_SZHO_ZURN_CRA</c:v>
                  </c:pt>
                  <c:pt idx="7">
                    <c:v>TOP_OPEN_Gabcikovo_P.Biskupice</c:v>
                  </c:pt>
                  <c:pt idx="8">
                    <c:v>TOP_OPEN_Sucany_Varin</c:v>
                  </c:pt>
                </c:lvl>
                <c:lvl>
                  <c:pt idx="0">
                    <c:v>FR</c:v>
                  </c:pt>
                  <c:pt idx="5">
                    <c:v>HU</c:v>
                  </c:pt>
                  <c:pt idx="7">
                    <c:v>SK</c:v>
                  </c:pt>
                </c:lvl>
              </c:multiLvlStrCache>
            </c:multiLvlStrRef>
          </c:cat>
          <c:val>
            <c:numRef>
              <c:f>Tabelle2!$B$150:$B$162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52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4-CB4B-8F05-E5D0767F9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7021080"/>
        <c:axId val="277027352"/>
      </c:barChart>
      <c:catAx>
        <c:axId val="27702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27352"/>
        <c:crosses val="autoZero"/>
        <c:auto val="1"/>
        <c:lblAlgn val="ctr"/>
        <c:lblOffset val="100"/>
        <c:noMultiLvlLbl val="0"/>
      </c:catAx>
      <c:valAx>
        <c:axId val="277027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2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effectLst/>
              </a:rPr>
              <a:t>Distribution of Limiting CNECs per TSOs - July 2022</a:t>
            </a:r>
            <a:endParaRPr lang="aa-ET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Before RAO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Sheet1!$D$4:$D$18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Sheet1!$E$4:$E$18</c:f>
              <c:numCache>
                <c:formatCode>General</c:formatCode>
                <c:ptCount val="15"/>
                <c:pt idx="0">
                  <c:v>111</c:v>
                </c:pt>
                <c:pt idx="1">
                  <c:v>84</c:v>
                </c:pt>
                <c:pt idx="2">
                  <c:v>0</c:v>
                </c:pt>
                <c:pt idx="3">
                  <c:v>110</c:v>
                </c:pt>
                <c:pt idx="4">
                  <c:v>4</c:v>
                </c:pt>
                <c:pt idx="5">
                  <c:v>121</c:v>
                </c:pt>
                <c:pt idx="6">
                  <c:v>34</c:v>
                </c:pt>
                <c:pt idx="7">
                  <c:v>45</c:v>
                </c:pt>
                <c:pt idx="8">
                  <c:v>13</c:v>
                </c:pt>
                <c:pt idx="9">
                  <c:v>18</c:v>
                </c:pt>
                <c:pt idx="10">
                  <c:v>124</c:v>
                </c:pt>
                <c:pt idx="11">
                  <c:v>63</c:v>
                </c:pt>
                <c:pt idx="12">
                  <c:v>276</c:v>
                </c:pt>
                <c:pt idx="13">
                  <c:v>5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2-414E-B91F-03390D153A36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After RAO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Sheet1!$D$4:$D$18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Sheet1!$F$4:$F$18</c:f>
              <c:numCache>
                <c:formatCode>General</c:formatCode>
                <c:ptCount val="15"/>
                <c:pt idx="0">
                  <c:v>118</c:v>
                </c:pt>
                <c:pt idx="1">
                  <c:v>109</c:v>
                </c:pt>
                <c:pt idx="2">
                  <c:v>1</c:v>
                </c:pt>
                <c:pt idx="3">
                  <c:v>40</c:v>
                </c:pt>
                <c:pt idx="4">
                  <c:v>9</c:v>
                </c:pt>
                <c:pt idx="5">
                  <c:v>165</c:v>
                </c:pt>
                <c:pt idx="6">
                  <c:v>38</c:v>
                </c:pt>
                <c:pt idx="7">
                  <c:v>7</c:v>
                </c:pt>
                <c:pt idx="8">
                  <c:v>17</c:v>
                </c:pt>
                <c:pt idx="9">
                  <c:v>20</c:v>
                </c:pt>
                <c:pt idx="10">
                  <c:v>52</c:v>
                </c:pt>
                <c:pt idx="11">
                  <c:v>94</c:v>
                </c:pt>
                <c:pt idx="12">
                  <c:v>327</c:v>
                </c:pt>
                <c:pt idx="13">
                  <c:v>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2-414E-B91F-03390D153A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7028528"/>
        <c:axId val="277028920"/>
      </c:barChart>
      <c:catAx>
        <c:axId val="2770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28920"/>
        <c:crosses val="autoZero"/>
        <c:auto val="1"/>
        <c:lblAlgn val="ctr"/>
        <c:lblOffset val="100"/>
        <c:noMultiLvlLbl val="0"/>
      </c:catAx>
      <c:valAx>
        <c:axId val="2770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2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>
                <a:effectLst/>
              </a:rPr>
              <a:t>RelRAM comparison before/after RAO - July 2022</a:t>
            </a:r>
            <a:endParaRPr lang="aa-ET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Avg RelRAM before RAO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Sheet1!$E$2:$E$16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Sheet1!$F$2:$F$16</c:f>
              <c:numCache>
                <c:formatCode>0</c:formatCode>
                <c:ptCount val="15"/>
                <c:pt idx="0">
                  <c:v>-45.71206310771926</c:v>
                </c:pt>
                <c:pt idx="1">
                  <c:v>-209.01406128785734</c:v>
                </c:pt>
                <c:pt idx="2">
                  <c:v>0</c:v>
                </c:pt>
                <c:pt idx="3">
                  <c:v>-548.50605812118727</c:v>
                </c:pt>
                <c:pt idx="4">
                  <c:v>-75.956772626037662</c:v>
                </c:pt>
                <c:pt idx="5">
                  <c:v>-341.2704871570109</c:v>
                </c:pt>
                <c:pt idx="6">
                  <c:v>-152.74624724869093</c:v>
                </c:pt>
                <c:pt idx="7">
                  <c:v>-227.71717975996589</c:v>
                </c:pt>
                <c:pt idx="8">
                  <c:v>151.8730413282633</c:v>
                </c:pt>
                <c:pt idx="9">
                  <c:v>213.47919820258954</c:v>
                </c:pt>
                <c:pt idx="10">
                  <c:v>-357.79994929516937</c:v>
                </c:pt>
                <c:pt idx="11">
                  <c:v>77.540805561305689</c:v>
                </c:pt>
                <c:pt idx="12">
                  <c:v>-3.2916785541027509</c:v>
                </c:pt>
                <c:pt idx="13">
                  <c:v>27.68278908771606</c:v>
                </c:pt>
                <c:pt idx="14">
                  <c:v>328.91600724568588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5-F94B-8C7E-612E18A9507F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Avg RelRAM after RAO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Sheet1!$E$2:$E$16</c:f>
              <c:strCache>
                <c:ptCount val="15"/>
                <c:pt idx="0">
                  <c:v>AT</c:v>
                </c:pt>
                <c:pt idx="1">
                  <c:v>BE</c:v>
                </c:pt>
                <c:pt idx="2">
                  <c:v>CZ</c:v>
                </c:pt>
                <c:pt idx="3">
                  <c:v>D2</c:v>
                </c:pt>
                <c:pt idx="4">
                  <c:v>D4</c:v>
                </c:pt>
                <c:pt idx="5">
                  <c:v>D7</c:v>
                </c:pt>
                <c:pt idx="6">
                  <c:v>D8</c:v>
                </c:pt>
                <c:pt idx="7">
                  <c:v>FR</c:v>
                </c:pt>
                <c:pt idx="8">
                  <c:v>HR</c:v>
                </c:pt>
                <c:pt idx="9">
                  <c:v>HU</c:v>
                </c:pt>
                <c:pt idx="10">
                  <c:v>NL</c:v>
                </c:pt>
                <c:pt idx="11">
                  <c:v>PL</c:v>
                </c:pt>
                <c:pt idx="12">
                  <c:v>RO</c:v>
                </c:pt>
                <c:pt idx="13">
                  <c:v>SI</c:v>
                </c:pt>
                <c:pt idx="14">
                  <c:v>SK</c:v>
                </c:pt>
              </c:strCache>
            </c:strRef>
          </c:cat>
          <c:val>
            <c:numRef>
              <c:f>Sheet1!$G$2:$G$16</c:f>
              <c:numCache>
                <c:formatCode>0</c:formatCode>
                <c:ptCount val="15"/>
                <c:pt idx="0">
                  <c:v>22.126787175301466</c:v>
                </c:pt>
                <c:pt idx="1">
                  <c:v>-163.91962975051459</c:v>
                </c:pt>
                <c:pt idx="2">
                  <c:v>0</c:v>
                </c:pt>
                <c:pt idx="3">
                  <c:v>-243.99118470570977</c:v>
                </c:pt>
                <c:pt idx="4">
                  <c:v>-48.96294796517514</c:v>
                </c:pt>
                <c:pt idx="5">
                  <c:v>-324.54029772470494</c:v>
                </c:pt>
                <c:pt idx="6">
                  <c:v>-96.767007583297428</c:v>
                </c:pt>
                <c:pt idx="7">
                  <c:v>37.121327430459942</c:v>
                </c:pt>
                <c:pt idx="8">
                  <c:v>153.49554384896084</c:v>
                </c:pt>
                <c:pt idx="9">
                  <c:v>250.02208769529352</c:v>
                </c:pt>
                <c:pt idx="10">
                  <c:v>-139.06750953083304</c:v>
                </c:pt>
                <c:pt idx="11">
                  <c:v>141.18156480382893</c:v>
                </c:pt>
                <c:pt idx="12">
                  <c:v>22.306791193126621</c:v>
                </c:pt>
                <c:pt idx="13">
                  <c:v>56.898088793379586</c:v>
                </c:pt>
                <c:pt idx="14">
                  <c:v>618.70445507579882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5-F94B-8C7E-612E18A95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029312"/>
        <c:axId val="277030488"/>
      </c:barChart>
      <c:catAx>
        <c:axId val="2770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30488"/>
        <c:crosses val="autoZero"/>
        <c:auto val="1"/>
        <c:lblAlgn val="ctr"/>
        <c:lblOffset val="100"/>
        <c:noMultiLvlLbl val="0"/>
      </c:catAx>
      <c:valAx>
        <c:axId val="27703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2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4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038026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160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b="1" dirty="0"/>
              <a:t>AT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726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71555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2309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0814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24716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4767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7474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9430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5544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Top 10 CNE by Average Maximum AMR (MW) per BD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Maximum AMR per BD (MW) by TSO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16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Top 10 CNE by Average Maximum AMR (MW) per BD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Maximum AMR per BD (MW) by TSO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17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clusteredColumnChart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52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b="1" dirty="0"/>
              <a:t>AT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72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b="1" dirty="0"/>
              <a:t>AT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74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17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17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</a:t>
            </a:r>
            <a:r>
              <a:rPr lang="en-US"/>
              <a:t>edit 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 b="0" i="0">
                <a:solidFill>
                  <a:srgbClr val="3366FF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  <a:endParaRPr lang="nl-NL" dirty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3366FF"/>
                </a:solidFill>
              </a:defRPr>
            </a:lvl1pPr>
          </a:lstStyle>
          <a:p>
            <a:pPr lvl="0"/>
            <a:r>
              <a:rPr lang="en-US" dirty="0"/>
              <a:t>Appendix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5DB83FA-5C3A-44ED-B44C-D3FE75776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062" y="5137252"/>
            <a:ext cx="814736" cy="30596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5895028-E589-4F33-808B-9C3894E76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7" y="4216462"/>
            <a:ext cx="663210" cy="52967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101822-F690-4F56-B070-AB6DD6F71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404" y="2421002"/>
            <a:ext cx="740405" cy="3227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A73086A-306F-4C94-93BE-402DB0DA72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456" y="3550937"/>
            <a:ext cx="648702" cy="325052"/>
          </a:xfrm>
          <a:prstGeom prst="rect">
            <a:avLst/>
          </a:prstGeom>
        </p:spPr>
      </p:pic>
      <p:pic>
        <p:nvPicPr>
          <p:cNvPr id="64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9671E56D-9292-4787-A077-A350C92D7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3" y="5392629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AB87BCC-5341-4AB0-90AC-894A2001779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9971" y="2147510"/>
            <a:ext cx="606064" cy="3794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44AF5C3-962C-487D-BEAE-4FB1A3440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133792" y="2752294"/>
            <a:ext cx="631011" cy="25393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441CE42-A4BE-4292-9CF5-0B5059939E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9" y="4698332"/>
            <a:ext cx="592836" cy="19659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90E7923-392A-45CB-855A-0D6C8538269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7703" y="5476257"/>
            <a:ext cx="633790" cy="39611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C68D06B-5A39-41A4-80B2-6F4C131F30A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3955" y="4976691"/>
            <a:ext cx="735485" cy="15899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426C16E-8590-4003-A2EC-055671A21C1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86544" y="3686896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197264-EC6B-4EDD-B369-6A244D64DE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55" y="3158657"/>
            <a:ext cx="396152" cy="3664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77F3350-2568-4786-85F1-BB8BD945DD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4830" y="4088565"/>
            <a:ext cx="718857" cy="34504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80FCB63-5821-4653-AF4A-A93D81B7121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6480" y="2964886"/>
            <a:ext cx="762321" cy="3586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67BDA7F-3116-46D4-8683-E2D706B8DDE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5062" y="1981362"/>
            <a:ext cx="833968" cy="3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meeting</a:t>
            </a:r>
          </a:p>
        </p:txBody>
      </p:sp>
      <p:grpSp>
        <p:nvGrpSpPr>
          <p:cNvPr id="49" name="Group 4">
            <a:extLst>
              <a:ext uri="{FF2B5EF4-FFF2-40B4-BE49-F238E27FC236}">
                <a16:creationId xmlns:a16="http://schemas.microsoft.com/office/drawing/2014/main" id="{CC2661D2-B81A-403F-9A30-869632798B6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8022" y="2584484"/>
            <a:ext cx="5596957" cy="4239831"/>
            <a:chOff x="762" y="304"/>
            <a:chExt cx="4718" cy="3574"/>
          </a:xfrm>
          <a:scene3d>
            <a:camera prst="perspectiveRight">
              <a:rot lat="0" lon="19499999" rev="0"/>
            </a:camera>
            <a:lightRig rig="threePt" dir="t"/>
          </a:scene3d>
        </p:grpSpPr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C300093C-1186-42CC-87A2-FBB68879E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67">
              <a:extLst>
                <a:ext uri="{FF2B5EF4-FFF2-40B4-BE49-F238E27FC236}">
                  <a16:creationId xmlns:a16="http://schemas.microsoft.com/office/drawing/2014/main" id="{27434AEE-58B8-4CAD-B563-5B9970D5F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F7E8BB7B-9CD6-428D-9F66-F56D5A242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9E20757C-126B-4DED-8FB6-213E31476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0786EBB4-9683-4DD5-BCBC-9491C49CF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9E8448C1-092B-416D-A73F-C6E8D192B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53ADA1A9-72F9-4282-BD02-CEEFE9351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967F88EB-A958-46D9-BED7-F85BAE1D4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9625B03C-1D13-432D-8C0E-28EE635E3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8F8694F8-42C8-4B6B-82D3-0D766F5F7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4405D6F5-92BF-46C1-BB01-B442330FD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F7904F97-5DAA-4B28-AD46-B45C5C9BF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26623927-E286-4910-892D-1CD742F38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3052F4F9-4BF3-46BB-82AD-99C3B64E1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3ECF4FC7-1BA7-4F95-9572-C3E6640FF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5A3EFA57-209E-4CA7-AD72-95FE3B939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8CE4FF7F-B212-4872-82AB-6243551FE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1F8915D1-BBC2-4E40-98B8-BF72758C7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1FB464FD-234D-4734-BA8B-99A6FE3D1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B9F4F14A-1AD6-4B92-88E1-5E65B6230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2ACC0069-FC2E-4DAF-905D-098881169B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F03C2A93-00D4-462F-A5CC-1FE808B934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52A1852D-DFBC-42BD-9ECD-8E8489A63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93BA0DBA-70A8-4C62-B8B0-9A00EE21FB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9415327F-E259-479A-96F9-630CA840B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AA0DFBDD-2355-4A59-B105-5BDDB484C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3C7A956-32FA-4F3E-84CA-DD443B88A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69CFC5FB-6231-42A3-AD71-47747DE63D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13ED1416-A85B-43B4-9F53-2764BE2C21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D7A3611-1395-4D9A-ABAA-FAABC9882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19059EE6-4ED7-4F03-B530-0EECC8707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26EF779-A68C-439A-9913-8070DBE0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98ED496A-44D6-476E-B4D8-95E9CAF9B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0" i="0">
                  <a:latin typeface="Arial" panose="020B0604020202020204" pitchFamily="34" charset="0"/>
                  <a:cs typeface="Arial" panose="020B0604020202020204" pitchFamily="34" charset="0"/>
                </a:rPr>
                <a:t>																						</a:t>
              </a:r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9C6412E-8AC1-4BFD-805D-02E528F16B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39">
              <a:extLst>
                <a:ext uri="{FF2B5EF4-FFF2-40B4-BE49-F238E27FC236}">
                  <a16:creationId xmlns:a16="http://schemas.microsoft.com/office/drawing/2014/main" id="{8B4183DB-1669-45E0-BF46-383730C39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B30CAC8E-0891-44D6-99C7-D36F09146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43">
              <a:extLst>
                <a:ext uri="{FF2B5EF4-FFF2-40B4-BE49-F238E27FC236}">
                  <a16:creationId xmlns:a16="http://schemas.microsoft.com/office/drawing/2014/main" id="{5FDF8D79-619A-4BB3-9B1B-B410B8F1F2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EC8E8CA0-6CFF-4534-9A68-18B7B007F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25A1BCE0-4BE3-464C-9DDD-AB4079672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062" y="5137252"/>
            <a:ext cx="814736" cy="30596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1C96C0D-B406-4242-BB39-A03BB3AB9B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7" y="4216462"/>
            <a:ext cx="663210" cy="52967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D58E5C8-F6DD-42B0-A9E8-27FCEA56E2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456" y="3550937"/>
            <a:ext cx="648702" cy="325052"/>
          </a:xfrm>
          <a:prstGeom prst="rect">
            <a:avLst/>
          </a:prstGeom>
        </p:spPr>
      </p:pic>
      <p:pic>
        <p:nvPicPr>
          <p:cNvPr id="113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996CE3FF-945E-48DE-988B-5BB9413B5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3" y="5392629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D676C44-74E8-4A9F-82E5-6692FC5438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9971" y="2147510"/>
            <a:ext cx="606064" cy="37947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3E98E88-B17D-4732-91AA-3FD4EBD23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133792" y="2752294"/>
            <a:ext cx="631011" cy="25393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DD87375-50A6-4D0D-ADDF-2854CE0072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9" y="4698332"/>
            <a:ext cx="592836" cy="19659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BD15312-D842-4C3B-B86C-1770DFBBBE9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7703" y="5476257"/>
            <a:ext cx="633790" cy="39611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1C56939-B117-46B6-9EEA-AE1AABE11C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3955" y="4976691"/>
            <a:ext cx="735485" cy="15899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A77BF0C-EC94-4A8B-A3D5-FAFBBA9524C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86544" y="3686896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5D6D81C-5005-4940-AC28-123B062DA4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55" y="3158657"/>
            <a:ext cx="396152" cy="36646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876E198-C02B-4B26-B80E-1E0486B4FF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4830" y="4088565"/>
            <a:ext cx="718857" cy="34504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28105EA-4E2F-4BE4-AF5B-3AF23D258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6480" y="2964886"/>
            <a:ext cx="762321" cy="35862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E662A49-E15A-4C46-8B2C-78C0EC446D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5062" y="1981362"/>
            <a:ext cx="833968" cy="30596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66926E-A4A1-894D-A704-AE622FB875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317253" y="2421002"/>
            <a:ext cx="670193" cy="3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3366FF"/>
                </a:solidFill>
              </a:defRPr>
            </a:lvl1pPr>
          </a:lstStyle>
          <a:p>
            <a:pPr lvl="0"/>
            <a:r>
              <a:rPr lang="en-US" dirty="0"/>
              <a:t>Appendix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5DB83FA-5C3A-44ED-B44C-D3FE75776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062" y="5137252"/>
            <a:ext cx="814736" cy="30596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5895028-E589-4F33-808B-9C3894E76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7" y="4216462"/>
            <a:ext cx="663210" cy="52967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101822-F690-4F56-B070-AB6DD6F71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404" y="2421002"/>
            <a:ext cx="740405" cy="3227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A73086A-306F-4C94-93BE-402DB0DA72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456" y="3550937"/>
            <a:ext cx="648702" cy="325052"/>
          </a:xfrm>
          <a:prstGeom prst="rect">
            <a:avLst/>
          </a:prstGeom>
        </p:spPr>
      </p:pic>
      <p:pic>
        <p:nvPicPr>
          <p:cNvPr id="64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9671E56D-9292-4787-A077-A350C92D7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3" y="5392629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AB87BCC-5341-4AB0-90AC-894A2001779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9971" y="2147510"/>
            <a:ext cx="606064" cy="3794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44AF5C3-962C-487D-BEAE-4FB1A3440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133792" y="2752294"/>
            <a:ext cx="631011" cy="25393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441CE42-A4BE-4292-9CF5-0B5059939E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9" y="4698332"/>
            <a:ext cx="592836" cy="19659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90E7923-392A-45CB-855A-0D6C8538269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7703" y="5476257"/>
            <a:ext cx="633790" cy="39611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C68D06B-5A39-41A4-80B2-6F4C131F30A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3955" y="4976691"/>
            <a:ext cx="735485" cy="15899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426C16E-8590-4003-A2EC-055671A21C1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86544" y="3686896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197264-EC6B-4EDD-B369-6A244D64DE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55" y="3158657"/>
            <a:ext cx="396152" cy="3664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77F3350-2568-4786-85F1-BB8BD945DD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4830" y="4088565"/>
            <a:ext cx="718857" cy="34504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80FCB63-5821-4653-AF4A-A93D81B7121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6480" y="2964886"/>
            <a:ext cx="762321" cy="3586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67BDA7F-3116-46D4-8683-E2D706B8DDE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5062" y="1981362"/>
            <a:ext cx="833968" cy="3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>
            <a:extLst>
              <a:ext uri="{FF2B5EF4-FFF2-40B4-BE49-F238E27FC236}">
                <a16:creationId xmlns:a16="http://schemas.microsoft.com/office/drawing/2014/main" id="{06DA4AC5-3A6A-4155-87B3-89131988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A6B4-4626-4D62-8871-DF97071F04E3}" type="datetimeFigureOut">
              <a:rPr lang="sl-SI"/>
              <a:pPr>
                <a:defRPr/>
              </a:pPr>
              <a:t>10. 11. 2022</a:t>
            </a:fld>
            <a:endParaRPr lang="sl-SI"/>
          </a:p>
        </p:txBody>
      </p:sp>
      <p:sp>
        <p:nvSpPr>
          <p:cNvPr id="3" name="Označba mesta noge 4">
            <a:extLst>
              <a:ext uri="{FF2B5EF4-FFF2-40B4-BE49-F238E27FC236}">
                <a16:creationId xmlns:a16="http://schemas.microsoft.com/office/drawing/2014/main" id="{15882E17-F616-468E-AFBD-DB77CDC3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>
            <a:extLst>
              <a:ext uri="{FF2B5EF4-FFF2-40B4-BE49-F238E27FC236}">
                <a16:creationId xmlns:a16="http://schemas.microsoft.com/office/drawing/2014/main" id="{13656F73-1D4B-416B-ABBE-8977FFED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B5F4-4A55-4F23-B369-F19E2A5A9C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142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</a:t>
            </a:r>
            <a:r>
              <a:rPr lang="en-US"/>
              <a:t>edit 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 b="0" i="0">
                <a:solidFill>
                  <a:srgbClr val="3366FF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meeting</a:t>
            </a:r>
          </a:p>
        </p:txBody>
      </p:sp>
      <p:grpSp>
        <p:nvGrpSpPr>
          <p:cNvPr id="49" name="Group 4">
            <a:extLst>
              <a:ext uri="{FF2B5EF4-FFF2-40B4-BE49-F238E27FC236}">
                <a16:creationId xmlns:a16="http://schemas.microsoft.com/office/drawing/2014/main" id="{CC2661D2-B81A-403F-9A30-869632798B6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8022" y="2584484"/>
            <a:ext cx="5596957" cy="4239831"/>
            <a:chOff x="762" y="304"/>
            <a:chExt cx="4718" cy="3574"/>
          </a:xfrm>
          <a:scene3d>
            <a:camera prst="perspectiveRight">
              <a:rot lat="0" lon="19499999" rev="0"/>
            </a:camera>
            <a:lightRig rig="threePt" dir="t"/>
          </a:scene3d>
        </p:grpSpPr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C300093C-1186-42CC-87A2-FBB68879E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67">
              <a:extLst>
                <a:ext uri="{FF2B5EF4-FFF2-40B4-BE49-F238E27FC236}">
                  <a16:creationId xmlns:a16="http://schemas.microsoft.com/office/drawing/2014/main" id="{27434AEE-58B8-4CAD-B563-5B9970D5F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F7E8BB7B-9CD6-428D-9F66-F56D5A242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9E20757C-126B-4DED-8FB6-213E31476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0786EBB4-9683-4DD5-BCBC-9491C49CF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9E8448C1-092B-416D-A73F-C6E8D192B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53ADA1A9-72F9-4282-BD02-CEEFE9351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967F88EB-A958-46D9-BED7-F85BAE1D4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9625B03C-1D13-432D-8C0E-28EE635E3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8F8694F8-42C8-4B6B-82D3-0D766F5F7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4405D6F5-92BF-46C1-BB01-B442330FD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F7904F97-5DAA-4B28-AD46-B45C5C9BF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26623927-E286-4910-892D-1CD742F38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3052F4F9-4BF3-46BB-82AD-99C3B64E1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3ECF4FC7-1BA7-4F95-9572-C3E6640FF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5A3EFA57-209E-4CA7-AD72-95FE3B939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8CE4FF7F-B212-4872-82AB-6243551FE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1F8915D1-BBC2-4E40-98B8-BF72758C7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1FB464FD-234D-4734-BA8B-99A6FE3D1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B9F4F14A-1AD6-4B92-88E1-5E65B6230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2ACC0069-FC2E-4DAF-905D-098881169B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F03C2A93-00D4-462F-A5CC-1FE808B934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52A1852D-DFBC-42BD-9ECD-8E8489A63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93BA0DBA-70A8-4C62-B8B0-9A00EE21FB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9415327F-E259-479A-96F9-630CA840B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AA0DFBDD-2355-4A59-B105-5BDDB484C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3C7A956-32FA-4F3E-84CA-DD443B88A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69CFC5FB-6231-42A3-AD71-47747DE63D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13ED1416-A85B-43B4-9F53-2764BE2C21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D7A3611-1395-4D9A-ABAA-FAABC9882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19059EE6-4ED7-4F03-B530-0EECC8707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26EF779-A68C-439A-9913-8070DBE0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98ED496A-44D6-476E-B4D8-95E9CAF9B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0" i="0">
                  <a:latin typeface="Arial" panose="020B0604020202020204" pitchFamily="34" charset="0"/>
                  <a:cs typeface="Arial" panose="020B0604020202020204" pitchFamily="34" charset="0"/>
                </a:rPr>
                <a:t>																						</a:t>
              </a:r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9C6412E-8AC1-4BFD-805D-02E528F16B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39">
              <a:extLst>
                <a:ext uri="{FF2B5EF4-FFF2-40B4-BE49-F238E27FC236}">
                  <a16:creationId xmlns:a16="http://schemas.microsoft.com/office/drawing/2014/main" id="{8B4183DB-1669-45E0-BF46-383730C39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B30CAC8E-0891-44D6-99C7-D36F09146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43">
              <a:extLst>
                <a:ext uri="{FF2B5EF4-FFF2-40B4-BE49-F238E27FC236}">
                  <a16:creationId xmlns:a16="http://schemas.microsoft.com/office/drawing/2014/main" id="{5FDF8D79-619A-4BB3-9B1B-B410B8F1F2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EC8E8CA0-6CFF-4534-9A68-18B7B007F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25A1BCE0-4BE3-464C-9DDD-AB4079672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062" y="5137252"/>
            <a:ext cx="814736" cy="30596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1C96C0D-B406-4242-BB39-A03BB3AB9B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7" y="4216462"/>
            <a:ext cx="663210" cy="52967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D58E5C8-F6DD-42B0-A9E8-27FCEA56E2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456" y="3550937"/>
            <a:ext cx="648702" cy="325052"/>
          </a:xfrm>
          <a:prstGeom prst="rect">
            <a:avLst/>
          </a:prstGeom>
        </p:spPr>
      </p:pic>
      <p:pic>
        <p:nvPicPr>
          <p:cNvPr id="113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996CE3FF-945E-48DE-988B-5BB9413B5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3" y="5392629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D676C44-74E8-4A9F-82E5-6692FC5438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9971" y="2147510"/>
            <a:ext cx="606064" cy="37947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3E98E88-B17D-4732-91AA-3FD4EBD23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133792" y="2752294"/>
            <a:ext cx="631011" cy="25393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DD87375-50A6-4D0D-ADDF-2854CE0072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9" y="4698332"/>
            <a:ext cx="592836" cy="19659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BD15312-D842-4C3B-B86C-1770DFBBBE9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7703" y="5476257"/>
            <a:ext cx="633790" cy="39611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1C56939-B117-46B6-9EEA-AE1AABE11C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3955" y="4976691"/>
            <a:ext cx="735485" cy="15899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A77BF0C-EC94-4A8B-A3D5-FAFBBA9524C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86544" y="3686896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5D6D81C-5005-4940-AC28-123B062DA4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55" y="3158657"/>
            <a:ext cx="396152" cy="36646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876E198-C02B-4B26-B80E-1E0486B4FF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4830" y="4088565"/>
            <a:ext cx="718857" cy="34504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28105EA-4E2F-4BE4-AF5B-3AF23D258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6480" y="2964886"/>
            <a:ext cx="762321" cy="35862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E662A49-E15A-4C46-8B2C-78C0EC446D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5062" y="1981362"/>
            <a:ext cx="833968" cy="30596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66926E-A4A1-894D-A704-AE622FB875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317253" y="2421002"/>
            <a:ext cx="670193" cy="3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id="{8348A8A9-29BB-462F-BAB5-AD65BBC7BF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02245" y="30380"/>
            <a:ext cx="1031816" cy="781626"/>
            <a:chOff x="762" y="304"/>
            <a:chExt cx="4718" cy="3574"/>
          </a:xfrm>
        </p:grpSpPr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6D686867-56CE-4196-BCCA-E97F10DD4E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44EA794-A50F-4DE3-BD01-CD1196B90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4A00F294-9D11-414F-9C1D-CF314EC1A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46">
              <a:extLst>
                <a:ext uri="{FF2B5EF4-FFF2-40B4-BE49-F238E27FC236}">
                  <a16:creationId xmlns:a16="http://schemas.microsoft.com/office/drawing/2014/main" id="{D1C86780-D094-455E-88E3-5B20BE71B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47">
              <a:extLst>
                <a:ext uri="{FF2B5EF4-FFF2-40B4-BE49-F238E27FC236}">
                  <a16:creationId xmlns:a16="http://schemas.microsoft.com/office/drawing/2014/main" id="{0A6EEDBA-5968-4214-906B-20036C891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562D8AC2-3333-46B5-8D1F-6478AEDEEE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E992E0C4-770E-4F83-AD19-73A3B146BE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3016E0B-7DB1-4058-A6C6-1E743A59F1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8E6E27D1-BA66-43B1-913D-B4A5E96BC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F894907E-FCDC-46E9-8CA3-5103A6357F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02D46EAB-7B2D-42C7-93A1-D7ED4ADD9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06A3A037-3F05-4F56-B466-A81D048128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9044150A-13CA-4B31-8C33-61937FED4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6242E9A8-7A93-45B6-BDC5-3DCC620E65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D216F610-3037-4F8B-90DA-2FF06C60B8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3C46F0C3-8A50-4488-9458-CC8E2C84C2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EFBE32CA-CD39-44E0-BB50-14B5916CC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4C444C8D-A05D-4A27-AC98-1E74E5E9E4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5207F3E6-0F58-4292-8DBB-C98B3FE801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662DF861-CF04-416E-8557-9ABEEA2950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0F33B11D-0DBD-48A7-BDEE-AC00AEA1A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47D3B188-D4DD-4D35-9C4E-67650BC49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85FB30B1-97BF-44CC-83E6-5B2BD976E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DBE20163-2B3E-44E3-B1D0-C284526E9B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3557D667-26D4-435C-9C26-7B1EB3F21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B973A0E1-AF27-411D-99B3-20EF06982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D649E8C9-D3B1-4DB6-8C9A-B1A3D328C4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30466106-093E-4955-AA76-3D7852B60C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C338AB23-957D-4A43-A521-7B92003DCA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B0773918-9A89-4830-A885-9331EDA6B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3E7ED246-4832-4772-93F9-DB7378811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AB7B7E8E-B0BB-4898-82B2-67ECB3680E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6AC9CAA1-46BE-47A4-BD0F-2F0349276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050904C5-5990-4E19-8A06-47CE489254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73CE9CDF-8BC3-42B7-B778-3967F1F54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42">
              <a:extLst>
                <a:ext uri="{FF2B5EF4-FFF2-40B4-BE49-F238E27FC236}">
                  <a16:creationId xmlns:a16="http://schemas.microsoft.com/office/drawing/2014/main" id="{E1BFEA05-CF85-42FB-9955-BA763E4C4C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9FA83C6F-5F77-4D87-A6D4-5C1091541C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CF825EB7-B6B2-4E89-89F7-FCF365A7E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51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27" r:id="rId1"/>
    <p:sldLayoutId id="2147488728" r:id="rId2"/>
    <p:sldLayoutId id="2147488729" r:id="rId3"/>
    <p:sldLayoutId id="2147488730" r:id="rId4"/>
    <p:sldLayoutId id="2147488732" r:id="rId5"/>
    <p:sldLayoutId id="2147488733" r:id="rId6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0" i="0">
          <a:solidFill>
            <a:srgbClr val="3366FF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3366FF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100FE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id="{8348A8A9-29BB-462F-BAB5-AD65BBC7BF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02245" y="30380"/>
            <a:ext cx="1031816" cy="781626"/>
            <a:chOff x="762" y="304"/>
            <a:chExt cx="4718" cy="3574"/>
          </a:xfrm>
        </p:grpSpPr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6D686867-56CE-4196-BCCA-E97F10DD4E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44EA794-A50F-4DE3-BD01-CD1196B90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4A00F294-9D11-414F-9C1D-CF314EC1A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46">
              <a:extLst>
                <a:ext uri="{FF2B5EF4-FFF2-40B4-BE49-F238E27FC236}">
                  <a16:creationId xmlns:a16="http://schemas.microsoft.com/office/drawing/2014/main" id="{D1C86780-D094-455E-88E3-5B20BE71B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47">
              <a:extLst>
                <a:ext uri="{FF2B5EF4-FFF2-40B4-BE49-F238E27FC236}">
                  <a16:creationId xmlns:a16="http://schemas.microsoft.com/office/drawing/2014/main" id="{0A6EEDBA-5968-4214-906B-20036C891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562D8AC2-3333-46B5-8D1F-6478AEDEEE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E992E0C4-770E-4F83-AD19-73A3B146BE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3016E0B-7DB1-4058-A6C6-1E743A59F1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8E6E27D1-BA66-43B1-913D-B4A5E96BC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F894907E-FCDC-46E9-8CA3-5103A6357F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02D46EAB-7B2D-42C7-93A1-D7ED4ADD9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06A3A037-3F05-4F56-B466-A81D048128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9044150A-13CA-4B31-8C33-61937FED4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6242E9A8-7A93-45B6-BDC5-3DCC620E65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D216F610-3037-4F8B-90DA-2FF06C60B8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3C46F0C3-8A50-4488-9458-CC8E2C84C2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EFBE32CA-CD39-44E0-BB50-14B5916CC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4C444C8D-A05D-4A27-AC98-1E74E5E9E4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5207F3E6-0F58-4292-8DBB-C98B3FE801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662DF861-CF04-416E-8557-9ABEEA2950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0F33B11D-0DBD-48A7-BDEE-AC00AEA1A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47D3B188-D4DD-4D35-9C4E-67650BC49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85FB30B1-97BF-44CC-83E6-5B2BD976E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DBE20163-2B3E-44E3-B1D0-C284526E9B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3557D667-26D4-435C-9C26-7B1EB3F21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B973A0E1-AF27-411D-99B3-20EF06982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D649E8C9-D3B1-4DB6-8C9A-B1A3D328C4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30466106-093E-4955-AA76-3D7852B60C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C338AB23-957D-4A43-A521-7B92003DCA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B0773918-9A89-4830-A885-9331EDA6B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3E7ED246-4832-4772-93F9-DB7378811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AB7B7E8E-B0BB-4898-82B2-67ECB3680E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6AC9CAA1-46BE-47A4-BD0F-2F0349276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050904C5-5990-4E19-8A06-47CE489254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73CE9CDF-8BC3-42B7-B778-3967F1F54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42">
              <a:extLst>
                <a:ext uri="{FF2B5EF4-FFF2-40B4-BE49-F238E27FC236}">
                  <a16:creationId xmlns:a16="http://schemas.microsoft.com/office/drawing/2014/main" id="{E1BFEA05-CF85-42FB-9955-BA763E4C4C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9FA83C6F-5F77-4D87-A6D4-5C1091541C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CF825EB7-B6B2-4E89-89F7-FCF365A7E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51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35" r:id="rId1"/>
    <p:sldLayoutId id="2147488736" r:id="rId2"/>
    <p:sldLayoutId id="2147488737" r:id="rId3"/>
    <p:sldLayoutId id="2147488738" r:id="rId4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0" i="0">
          <a:solidFill>
            <a:srgbClr val="3366FF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3366FF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100FE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o.eu/operational-kpi-repor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494f66df-798b-480f-b851-e4e51d62a50d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app.powerbi.com/groups/me/reports/494f66df-798b-480f-b851-e4e51d62a50d/?pbi_source=PowerPoin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o.eu/core-fb-m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d646c35e-9e17-4ca7-a73f-aeb9a035eea0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7517" y="2636838"/>
            <a:ext cx="7395317" cy="7921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Core Operational KPI report </a:t>
            </a:r>
          </a:p>
          <a:p>
            <a:r>
              <a:rPr lang="de-DE" err="1">
                <a:ea typeface="Arial Unicode MS"/>
                <a:cs typeface="Arial"/>
              </a:rPr>
              <a:t>July</a:t>
            </a:r>
            <a:r>
              <a:rPr lang="de-DE">
                <a:ea typeface="Arial Unicode MS"/>
                <a:cs typeface="Arial"/>
              </a:rPr>
              <a:t> 2022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Core FB MC</a:t>
            </a:r>
          </a:p>
        </p:txBody>
      </p:sp>
    </p:spTree>
    <p:extLst>
      <p:ext uri="{BB962C8B-B14F-4D97-AF65-F5344CB8AC3E}">
        <p14:creationId xmlns:p14="http://schemas.microsoft.com/office/powerpoint/2010/main" val="91431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C1F453-F1B1-FB57-4950-14437AB47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59" y="925933"/>
            <a:ext cx="9088820" cy="5663031"/>
          </a:xfrm>
          <a:prstGeom prst="rect">
            <a:avLst/>
          </a:prstGeom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 + BE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4C2856-3610-4AD3-BCB6-B1ECAE797BB9}"/>
              </a:ext>
            </a:extLst>
          </p:cNvPr>
          <p:cNvSpPr txBox="1">
            <a:spLocks/>
          </p:cNvSpPr>
          <p:nvPr/>
        </p:nvSpPr>
        <p:spPr>
          <a:xfrm>
            <a:off x="85975" y="96872"/>
            <a:ext cx="8924433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4: </a:t>
            </a:r>
            <a:r>
              <a:rPr lang="en-US" sz="1600" kern="0" dirty="0">
                <a:latin typeface="Arial"/>
              </a:rPr>
              <a:t>Min &amp; max net positions per BZ hub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08313" y="204115"/>
            <a:ext cx="8460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100FE"/>
                </a:solidFill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Overview</a:t>
            </a:r>
            <a:endParaRPr lang="en-US" dirty="0">
              <a:solidFill>
                <a:srgbClr val="0100FE"/>
              </a:solidFill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42FEC194-5AAD-50F6-E56D-52AE7E503242}"/>
              </a:ext>
            </a:extLst>
          </p:cNvPr>
          <p:cNvSpPr txBox="1">
            <a:spLocks/>
          </p:cNvSpPr>
          <p:nvPr/>
        </p:nvSpPr>
        <p:spPr>
          <a:xfrm>
            <a:off x="208313" y="526099"/>
            <a:ext cx="8376894" cy="3638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 sz="1400" b="0" i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  <a:tabLst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54610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80645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50" indent="-2921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‒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435100" indent="-31115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‒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6pPr>
            <a:lvl7pPr marL="2861843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7pPr>
            <a:lvl8pPr marL="3302127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8pPr>
            <a:lvl9pPr marL="3742411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9pPr>
          </a:lstStyle>
          <a:p>
            <a:r>
              <a:rPr lang="en-US" kern="0" dirty="0"/>
              <a:t>NRAO – Applied Remedial Actions</a:t>
            </a:r>
            <a:endParaRPr lang="fr-FR" kern="0" dirty="0"/>
          </a:p>
          <a:p>
            <a:endParaRPr lang="fr-FR" kern="0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0FA17643-F9D5-33F9-C0D1-F8BE4E4752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5773" y="1080000"/>
            <a:ext cx="3797431" cy="432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0FE"/>
                </a:solidFill>
              </a:rPr>
              <a:t>On the analysis: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dirty="0">
                <a:ea typeface="Arial Unicode MS"/>
                <a:cs typeface="Arial"/>
              </a:rPr>
              <a:t>The total number of MTUs (744 hours)</a:t>
            </a:r>
            <a:br>
              <a:rPr lang="en-US" dirty="0"/>
            </a:br>
            <a:r>
              <a:rPr lang="en-US" dirty="0">
                <a:ea typeface="Arial Unicode MS"/>
                <a:cs typeface="Arial"/>
              </a:rPr>
              <a:t>was distributed as shown in the pie chart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dirty="0">
                <a:ea typeface="Arial Unicode MS"/>
                <a:cs typeface="Arial"/>
              </a:rPr>
              <a:t>In the following plots, the relative time share</a:t>
            </a:r>
            <a:br>
              <a:rPr lang="en-US" dirty="0"/>
            </a:br>
            <a:r>
              <a:rPr lang="en-US" dirty="0">
                <a:ea typeface="Arial Unicode MS"/>
                <a:cs typeface="Arial"/>
              </a:rPr>
              <a:t>relates to the hours labeled</a:t>
            </a:r>
            <a:br>
              <a:rPr lang="en-US" dirty="0"/>
            </a:br>
            <a:r>
              <a:rPr lang="en-US" dirty="0">
                <a:ea typeface="Arial Unicode MS"/>
                <a:cs typeface="Arial"/>
              </a:rPr>
              <a:t>‘</a:t>
            </a:r>
            <a:r>
              <a:rPr lang="en-US" i="1" dirty="0">
                <a:ea typeface="Arial Unicode MS"/>
                <a:cs typeface="Arial"/>
              </a:rPr>
              <a:t>NRAO Ran and Applied RAs</a:t>
            </a:r>
            <a:r>
              <a:rPr lang="en-US" dirty="0">
                <a:ea typeface="Arial Unicode MS"/>
                <a:cs typeface="Arial"/>
              </a:rPr>
              <a:t>’ (551 hours)</a:t>
            </a:r>
          </a:p>
        </p:txBody>
      </p:sp>
      <p:graphicFrame>
        <p:nvGraphicFramePr>
          <p:cNvPr id="3" name="Diagramm 6">
            <a:extLst>
              <a:ext uri="{FF2B5EF4-FFF2-40B4-BE49-F238E27FC236}">
                <a16:creationId xmlns:a16="http://schemas.microsoft.com/office/drawing/2014/main" id="{3E09255C-393F-4D1C-A09B-81A23F7B5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49042"/>
              </p:ext>
            </p:extLst>
          </p:nvPr>
        </p:nvGraphicFramePr>
        <p:xfrm>
          <a:off x="3818503" y="1211933"/>
          <a:ext cx="5995989" cy="534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786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08313" y="204115"/>
            <a:ext cx="8460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100FE"/>
                </a:solidFill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5: </a:t>
            </a:r>
            <a:r>
              <a:rPr lang="en-US" dirty="0">
                <a:solidFill>
                  <a:srgbClr val="0100FE"/>
                </a:solidFill>
              </a:rPr>
              <a:t>Relative Time Share of Applied RAs, by TSO, Type and Mode</a:t>
            </a: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29D370CC-AE78-052C-C20C-8237A7D73E23}"/>
              </a:ext>
            </a:extLst>
          </p:cNvPr>
          <p:cNvSpPr txBox="1"/>
          <p:nvPr/>
        </p:nvSpPr>
        <p:spPr>
          <a:xfrm>
            <a:off x="539999" y="951247"/>
            <a:ext cx="9014309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400"/>
              </a:spcBef>
              <a:buClr>
                <a:srgbClr val="0100FE"/>
              </a:buClr>
              <a:buSzPct val="70000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The graph below shows the distribution applied RAs, by TSO, Type (PST or Topological RA) and Mode (Preventive or Curative).</a:t>
            </a:r>
          </a:p>
          <a:p>
            <a:pPr marL="0" lvl="1">
              <a:spcBef>
                <a:spcPts val="400"/>
              </a:spcBef>
              <a:buClr>
                <a:srgbClr val="0100FE"/>
              </a:buClr>
              <a:buSzPct val="70000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During the analysed period, there were no Curative PST RAs applied.</a:t>
            </a:r>
          </a:p>
          <a:p>
            <a:pPr marL="285750" lvl="1" indent="-285750">
              <a:spcBef>
                <a:spcPts val="400"/>
              </a:spcBef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10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3" name="Diagramm 1">
            <a:extLst>
              <a:ext uri="{FF2B5EF4-FFF2-40B4-BE49-F238E27FC236}">
                <a16:creationId xmlns:a16="http://schemas.microsoft.com/office/drawing/2014/main" id="{7950CFA4-C4B0-4CDA-954D-65EACEBE6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7769"/>
              </p:ext>
            </p:extLst>
          </p:nvPr>
        </p:nvGraphicFramePr>
        <p:xfrm>
          <a:off x="539999" y="2030009"/>
          <a:ext cx="9014309" cy="452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036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540000" y="461650"/>
            <a:ext cx="8376894" cy="363850"/>
          </a:xfrm>
        </p:spPr>
        <p:txBody>
          <a:bodyPr/>
          <a:lstStyle/>
          <a:p>
            <a:r>
              <a:rPr lang="en-US" dirty="0">
                <a:solidFill>
                  <a:srgbClr val="3266FF"/>
                </a:solidFill>
              </a:rPr>
              <a:t>Relative Time Share of Applied PSTs in Preventive Mode</a:t>
            </a:r>
            <a:endParaRPr lang="de-AT" dirty="0">
              <a:solidFill>
                <a:srgbClr val="3266FF"/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14C2856-3610-4AD3-BCB6-B1ECAE797BB9}"/>
              </a:ext>
            </a:extLst>
          </p:cNvPr>
          <p:cNvSpPr txBox="1">
            <a:spLocks/>
          </p:cNvSpPr>
          <p:nvPr/>
        </p:nvSpPr>
        <p:spPr>
          <a:xfrm>
            <a:off x="132947" y="108001"/>
            <a:ext cx="8924433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5: </a:t>
            </a:r>
            <a:r>
              <a:rPr lang="en-US" sz="1600" dirty="0"/>
              <a:t>Relative Time Share of Applied RAs, by TSO, Type and Mode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4A1265C-4352-4A79-B29C-8559733F6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004783"/>
              </p:ext>
            </p:extLst>
          </p:nvPr>
        </p:nvGraphicFramePr>
        <p:xfrm>
          <a:off x="132947" y="842598"/>
          <a:ext cx="9681545" cy="544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25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540000" y="461650"/>
            <a:ext cx="8376894" cy="363850"/>
          </a:xfrm>
        </p:spPr>
        <p:txBody>
          <a:bodyPr/>
          <a:lstStyle/>
          <a:p>
            <a:r>
              <a:rPr lang="en-US" dirty="0">
                <a:solidFill>
                  <a:srgbClr val="3266FF"/>
                </a:solidFill>
              </a:rPr>
              <a:t>Relative Time Share of Applied Topological RAs in Preventive Mode</a:t>
            </a:r>
            <a:endParaRPr lang="de-AT" dirty="0">
              <a:solidFill>
                <a:srgbClr val="3266FF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14C2856-3610-4AD3-BCB6-B1ECAE797BB9}"/>
              </a:ext>
            </a:extLst>
          </p:cNvPr>
          <p:cNvSpPr txBox="1">
            <a:spLocks/>
          </p:cNvSpPr>
          <p:nvPr/>
        </p:nvSpPr>
        <p:spPr>
          <a:xfrm>
            <a:off x="168732" y="106388"/>
            <a:ext cx="8924433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5: </a:t>
            </a:r>
            <a:r>
              <a:rPr lang="en-US" sz="1600" dirty="0"/>
              <a:t>Relative Time Share of Applied RAs, by TSO, Type and Mode</a:t>
            </a:r>
          </a:p>
        </p:txBody>
      </p:sp>
      <p:graphicFrame>
        <p:nvGraphicFramePr>
          <p:cNvPr id="5" name="Diagramm 3">
            <a:extLst>
              <a:ext uri="{FF2B5EF4-FFF2-40B4-BE49-F238E27FC236}">
                <a16:creationId xmlns:a16="http://schemas.microsoft.com/office/drawing/2014/main" id="{1D0CF8A3-EC3E-452E-8D4A-28F3334C5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392537"/>
              </p:ext>
            </p:extLst>
          </p:nvPr>
        </p:nvGraphicFramePr>
        <p:xfrm>
          <a:off x="168732" y="1050130"/>
          <a:ext cx="9645760" cy="534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92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540000" y="461650"/>
            <a:ext cx="8376894" cy="363850"/>
          </a:xfrm>
        </p:spPr>
        <p:txBody>
          <a:bodyPr/>
          <a:lstStyle/>
          <a:p>
            <a:r>
              <a:rPr lang="en-US" dirty="0">
                <a:solidFill>
                  <a:srgbClr val="3266FF"/>
                </a:solidFill>
              </a:rPr>
              <a:t>Relative Time Share of Applied PSTs in Curative Mode</a:t>
            </a:r>
            <a:endParaRPr lang="de-AT" dirty="0">
              <a:solidFill>
                <a:srgbClr val="3266FF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14C2856-3610-4AD3-BCB6-B1ECAE797BB9}"/>
              </a:ext>
            </a:extLst>
          </p:cNvPr>
          <p:cNvSpPr txBox="1">
            <a:spLocks/>
          </p:cNvSpPr>
          <p:nvPr/>
        </p:nvSpPr>
        <p:spPr>
          <a:xfrm>
            <a:off x="168732" y="106388"/>
            <a:ext cx="8924433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5: </a:t>
            </a:r>
            <a:r>
              <a:rPr lang="en-US" sz="1600" dirty="0"/>
              <a:t>Relative Time Share of Applied RAs, by TSO, Type and Mode</a:t>
            </a:r>
          </a:p>
        </p:txBody>
      </p:sp>
      <p:graphicFrame>
        <p:nvGraphicFramePr>
          <p:cNvPr id="2" name="Diagramm 4">
            <a:extLst>
              <a:ext uri="{FF2B5EF4-FFF2-40B4-BE49-F238E27FC236}">
                <a16:creationId xmlns:a16="http://schemas.microsoft.com/office/drawing/2014/main" id="{7458B380-CBCD-4BE6-B069-5887B4AD4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105523"/>
              </p:ext>
            </p:extLst>
          </p:nvPr>
        </p:nvGraphicFramePr>
        <p:xfrm>
          <a:off x="305144" y="1128156"/>
          <a:ext cx="9509348" cy="526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42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540000" y="461650"/>
            <a:ext cx="8376894" cy="363850"/>
          </a:xfrm>
        </p:spPr>
        <p:txBody>
          <a:bodyPr/>
          <a:lstStyle/>
          <a:p>
            <a:r>
              <a:rPr lang="en-US" dirty="0">
                <a:solidFill>
                  <a:srgbClr val="3266FF"/>
                </a:solidFill>
              </a:rPr>
              <a:t>Relative Time Share of Applied Topological RAs in Curative Mode</a:t>
            </a:r>
            <a:endParaRPr lang="de-AT" dirty="0">
              <a:solidFill>
                <a:srgbClr val="3266FF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14C2856-3610-4AD3-BCB6-B1ECAE797BB9}"/>
              </a:ext>
            </a:extLst>
          </p:cNvPr>
          <p:cNvSpPr txBox="1">
            <a:spLocks/>
          </p:cNvSpPr>
          <p:nvPr/>
        </p:nvSpPr>
        <p:spPr>
          <a:xfrm>
            <a:off x="125327" y="125100"/>
            <a:ext cx="8924433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5: </a:t>
            </a:r>
            <a:r>
              <a:rPr lang="en-US" sz="1600" dirty="0"/>
              <a:t>Relative Time Share of Applied RAs, by TSO, Type and Mode</a:t>
            </a:r>
          </a:p>
        </p:txBody>
      </p:sp>
      <p:graphicFrame>
        <p:nvGraphicFramePr>
          <p:cNvPr id="3" name="Diagramm 5">
            <a:extLst>
              <a:ext uri="{FF2B5EF4-FFF2-40B4-BE49-F238E27FC236}">
                <a16:creationId xmlns:a16="http://schemas.microsoft.com/office/drawing/2014/main" id="{6DCF6E6B-DB2C-4F6D-9C24-CDB9DA832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73119"/>
              </p:ext>
            </p:extLst>
          </p:nvPr>
        </p:nvGraphicFramePr>
        <p:xfrm>
          <a:off x="305144" y="1162050"/>
          <a:ext cx="9509348" cy="523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5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3EDF0-5DC1-BC45-A29E-B466ADA4F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68B0240A-3C59-4F4E-9681-16DBA4EA36C8}"/>
              </a:ext>
            </a:extLst>
          </p:cNvPr>
          <p:cNvSpPr txBox="1"/>
          <p:nvPr/>
        </p:nvSpPr>
        <p:spPr>
          <a:xfrm>
            <a:off x="539999" y="951247"/>
            <a:ext cx="9014309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400"/>
              </a:spcBef>
              <a:buClr>
                <a:srgbClr val="0100FE"/>
              </a:buClr>
              <a:buSzPct val="70000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The graph below shows the distribution of CNECs which are the most limiting from NRAO perspective, these are the CNECs with lowest relative RAM per MTUs.</a:t>
            </a:r>
          </a:p>
          <a:p>
            <a:pPr marL="285750" lvl="1" indent="-285750">
              <a:spcBef>
                <a:spcPts val="400"/>
              </a:spcBef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10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Tekstvak 8">
            <a:extLst>
              <a:ext uri="{FF2B5EF4-FFF2-40B4-BE49-F238E27FC236}">
                <a16:creationId xmlns:a16="http://schemas.microsoft.com/office/drawing/2014/main" id="{EE28EDD3-2D04-FD43-A107-9224F6D3C0E7}"/>
              </a:ext>
            </a:extLst>
          </p:cNvPr>
          <p:cNvSpPr txBox="1"/>
          <p:nvPr/>
        </p:nvSpPr>
        <p:spPr>
          <a:xfrm>
            <a:off x="632578" y="5765742"/>
            <a:ext cx="9014309" cy="127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400"/>
              </a:spcBef>
              <a:buClr>
                <a:srgbClr val="0100FE"/>
              </a:buClr>
              <a:buSzPct val="70000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As expected,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there is redistributing of the most limiting CNECs. This is because the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application of Remedial Actions does not eliminate flows but re-routes, reducing the flows on some limiting CNECs and increasing the load on others, which at the end impacts also the RAM values.</a:t>
            </a:r>
          </a:p>
          <a:p>
            <a:pPr marL="0" lvl="1">
              <a:spcBef>
                <a:spcPts val="400"/>
              </a:spcBef>
              <a:buClr>
                <a:srgbClr val="0100FE"/>
              </a:buClr>
              <a:buSzPct val="70000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In case of CZ, there is 1 most limiting element from NRAO perspective after the NRAO step.</a:t>
            </a:r>
          </a:p>
          <a:p>
            <a:pPr marL="285750" lvl="1" indent="-285750">
              <a:spcBef>
                <a:spcPts val="400"/>
              </a:spcBef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10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CA1ACF-2288-DE4C-B865-73202FFA58B4}"/>
              </a:ext>
            </a:extLst>
          </p:cNvPr>
          <p:cNvGraphicFramePr>
            <a:graphicFrameLocks/>
          </p:cNvGraphicFramePr>
          <p:nvPr/>
        </p:nvGraphicFramePr>
        <p:xfrm>
          <a:off x="632578" y="1460665"/>
          <a:ext cx="8784472" cy="420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DB85BC2D-27BF-E67D-B289-000EF0C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/>
          <a:lstStyle/>
          <a:p>
            <a:r>
              <a:rPr lang="en-US" b="1" dirty="0">
                <a:solidFill>
                  <a:srgbClr val="3266FF"/>
                </a:solidFill>
              </a:rPr>
              <a:t>KPI 6: Most limiting CNEC per TSO (NRAO)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1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CB17A-4945-BA47-9C36-7BF77BA2E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8">
                <a:extLst>
                  <a:ext uri="{FF2B5EF4-FFF2-40B4-BE49-F238E27FC236}">
                    <a16:creationId xmlns:a16="http://schemas.microsoft.com/office/drawing/2014/main" id="{D1D03287-F426-4348-8CCC-B5EB03A76AEE}"/>
                  </a:ext>
                </a:extLst>
              </p:cNvPr>
              <p:cNvSpPr txBox="1"/>
              <p:nvPr/>
            </p:nvSpPr>
            <p:spPr>
              <a:xfrm>
                <a:off x="539997" y="793948"/>
                <a:ext cx="9014309" cy="283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ts val="400"/>
                  </a:spcBef>
                  <a:buClr>
                    <a:srgbClr val="0100FE"/>
                  </a:buClr>
                  <a:buSzPct val="70000"/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Arial Unicode MS" panose="020B0604020202020204" pitchFamily="34" charset="-128"/>
                    <a:cs typeface="Arial" panose="020B0604020202020204" pitchFamily="34" charset="0"/>
                  </a:rPr>
                  <a:t>The graph shows average values of relative RAM before and after NRAO,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Arial Unicode MS" panose="020B0604020202020204" pitchFamily="34" charset="-128"/>
                    <a:cs typeface="Arial" panose="020B0604020202020204" pitchFamily="34" charset="0"/>
                  </a:rPr>
                  <a:t>per TSO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Arial Unicode MS" panose="020B0604020202020204" pitchFamily="34" charset="-128"/>
                    <a:cs typeface="Arial" panose="020B0604020202020204" pitchFamily="34" charset="0"/>
                  </a:rPr>
                  <a:t>on the most limiting CNECs from NRAO perspective. Selected CNECs before RAO are the same as after RAO, and average computed for MTUs when NRAO was used further in the process. </a:t>
                </a:r>
              </a:p>
              <a:p>
                <a:pPr marL="285750" lvl="1" indent="-285750">
                  <a:spcBef>
                    <a:spcPts val="400"/>
                  </a:spcBef>
                  <a:buClr>
                    <a:srgbClr val="0100FE"/>
                  </a:buClr>
                  <a:buSzPct val="70000"/>
                  <a:buFont typeface="Wingdings" panose="05000000000000000000" pitchFamily="2" charset="2"/>
                  <a:buChar char="l"/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Arial Unicode MS" panose="020B0604020202020204" pitchFamily="34" charset="-128"/>
                    <a:cs typeface="Arial" panose="020B0604020202020204" pitchFamily="34" charset="0"/>
                  </a:rPr>
                  <a:t>Most limiting element from NRAO perspective is the one which has the lowest </a:t>
                </a:r>
                <a:r>
                  <a:rPr lang="en-GB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Arial Unicode MS" panose="020B0604020202020204" pitchFamily="34" charset="-128"/>
                    <a:cs typeface="Arial" panose="020B0604020202020204" pitchFamily="34" charset="0"/>
                  </a:rPr>
                  <a:t>relRAM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Arial Unicode MS" panose="020B0604020202020204" pitchFamily="34" charset="-128"/>
                    <a:cs typeface="Arial" panose="020B0604020202020204" pitchFamily="34" charset="0"/>
                  </a:rPr>
                  <a:t> per MTU. </a:t>
                </a:r>
              </a:p>
              <a:p>
                <a:pPr marL="285750" lvl="1" indent="-285750">
                  <a:spcBef>
                    <a:spcPts val="400"/>
                  </a:spcBef>
                  <a:buClr>
                    <a:srgbClr val="0100FE"/>
                  </a:buClr>
                  <a:buSzPct val="70000"/>
                  <a:buFont typeface="Wingdings" panose="05000000000000000000" pitchFamily="2" charset="2"/>
                  <a:buChar char="l"/>
                </a:pPr>
                <a:r>
                  <a:rPr lang="en-GB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Arial Unicode MS" panose="020B0604020202020204" pitchFamily="34" charset="-128"/>
                    <a:cs typeface="Arial" panose="020B0604020202020204" pitchFamily="34" charset="0"/>
                  </a:rPr>
                  <a:t>To determine the value of relative RAM, the following formula was used: </a:t>
                </a:r>
              </a:p>
              <a:p>
                <a:pPr marL="0" lvl="1">
                  <a:spcBef>
                    <a:spcPts val="400"/>
                  </a:spcBef>
                  <a:buClr>
                    <a:srgbClr val="0100FE"/>
                  </a:buClr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𝑅𝐴𝑀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𝑅𝐴𝑀</m:t>
                              </m:r>
                            </m:e>
                            <m:sub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𝑛𝑟𝑎𝑜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GB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𝑛𝑒𝑖𝑔h𝑏𝑜𝑢𝑟𝑖𝑛𝑔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𝐶𝑜𝑟𝑒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𝑏𝑖𝑑𝑑𝑖𝑛𝑔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𝑧𝑜𝑛𝑒𝑠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𝑝𝑎𝑖𝑟𝑠</m:t>
                              </m:r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𝑃𝑇𝐷𝐹</m:t>
                                      </m:r>
                                    </m:e>
                                    <m:sub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𝑛𝑟𝑎𝑜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𝑅𝐴𝑀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𝑛𝑟𝑎𝑜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050" i="1" dirty="0">
                  <a:latin typeface="Cambria Math" panose="02040503050406030204" pitchFamily="18" charset="0"/>
                </a:endParaRPr>
              </a:p>
              <a:p>
                <a:pPr marL="0" lvl="1">
                  <a:spcBef>
                    <a:spcPts val="400"/>
                  </a:spcBef>
                  <a:spcAft>
                    <a:spcPts val="600"/>
                  </a:spcAft>
                  <a:buClr>
                    <a:srgbClr val="0100FE"/>
                  </a:buClr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𝑅𝐴𝑀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𝑅𝐴𝑀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𝑛𝑟𝑎𝑜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𝑅𝐴𝑀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𝑛𝑟𝑎𝑜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&lt; 0</m:t>
                      </m:r>
                    </m:oMath>
                  </m:oMathPara>
                </a14:m>
                <a:endParaRPr lang="en-GB" sz="1050" i="1" dirty="0">
                  <a:latin typeface="Cambria Math" panose="02040503050406030204" pitchFamily="18" charset="0"/>
                </a:endParaRPr>
              </a:p>
              <a:p>
                <a:pPr marL="285750" lvl="1" indent="-285750">
                  <a:spcBef>
                    <a:spcPts val="400"/>
                  </a:spcBef>
                  <a:buClr>
                    <a:srgbClr val="0100FE"/>
                  </a:buClr>
                  <a:buSzPct val="70000"/>
                  <a:buFont typeface="Wingdings" panose="05000000000000000000" pitchFamily="2" charset="2"/>
                  <a:buChar char="l"/>
                </a:pPr>
                <a:endPara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ts val="400"/>
                  </a:spcBef>
                  <a:buClr>
                    <a:srgbClr val="0100FE"/>
                  </a:buClr>
                  <a:buSzPct val="70000"/>
                  <a:buFont typeface="Wingdings" panose="05000000000000000000" pitchFamily="2" charset="2"/>
                  <a:buChar char="l"/>
                </a:pP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ts val="400"/>
                  </a:spcBef>
                  <a:buClr>
                    <a:srgbClr val="0100FE"/>
                  </a:buClr>
                  <a:buSzPct val="70000"/>
                  <a:buFont typeface="Wingdings" panose="05000000000000000000" pitchFamily="2" charset="2"/>
                  <a:buChar char="l"/>
                </a:pPr>
                <a:endParaRPr lang="en-GB" sz="1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lvl="1">
                  <a:spcBef>
                    <a:spcPts val="400"/>
                  </a:spcBef>
                  <a:buClr>
                    <a:srgbClr val="0100FE"/>
                  </a:buClr>
                  <a:buSzPct val="70000"/>
                </a:pP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  <a:p>
                <a:endParaRPr lang="en-US" sz="105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7" name="Tekstvak 8">
                <a:extLst>
                  <a:ext uri="{FF2B5EF4-FFF2-40B4-BE49-F238E27FC236}">
                    <a16:creationId xmlns:a16="http://schemas.microsoft.com/office/drawing/2014/main" id="{D1D03287-F426-4348-8CCC-B5EB03A76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7" y="793948"/>
                <a:ext cx="9014309" cy="28316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8">
            <a:extLst>
              <a:ext uri="{FF2B5EF4-FFF2-40B4-BE49-F238E27FC236}">
                <a16:creationId xmlns:a16="http://schemas.microsoft.com/office/drawing/2014/main" id="{C4638BBF-DE28-9F43-BAA1-38168A4DAFA3}"/>
              </a:ext>
            </a:extLst>
          </p:cNvPr>
          <p:cNvSpPr txBox="1"/>
          <p:nvPr/>
        </p:nvSpPr>
        <p:spPr>
          <a:xfrm>
            <a:off x="494562" y="5665068"/>
            <a:ext cx="9366004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400"/>
              </a:spcBef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The increment of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relRAM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values after RAO shows that the optimization performed did increase the capacity on some areas.</a:t>
            </a:r>
          </a:p>
          <a:p>
            <a:pPr marL="285750" lvl="1" indent="-285750" algn="just">
              <a:spcBef>
                <a:spcPts val="400"/>
              </a:spcBef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In case of CZ, there were no most limiting elements from NRAO perspective.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4DBAE0-4FE9-7744-88A5-BFDB49716B61}"/>
              </a:ext>
            </a:extLst>
          </p:cNvPr>
          <p:cNvGraphicFramePr>
            <a:graphicFrameLocks/>
          </p:cNvGraphicFramePr>
          <p:nvPr/>
        </p:nvGraphicFramePr>
        <p:xfrm>
          <a:off x="539996" y="2484061"/>
          <a:ext cx="9283453" cy="296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1B205DC9-2B70-6BD3-5648-A2484BEC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/>
          <a:lstStyle/>
          <a:p>
            <a:r>
              <a:rPr lang="en-US" b="1" dirty="0">
                <a:solidFill>
                  <a:srgbClr val="3266FF"/>
                </a:solidFill>
              </a:rPr>
              <a:t>KPI 7: Average variation of relative RAM before and after NRAO</a:t>
            </a:r>
            <a:br>
              <a:rPr lang="en-US" b="1" dirty="0">
                <a:solidFill>
                  <a:srgbClr val="3266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1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5">
            <a:extLst>
              <a:ext uri="{FF2B5EF4-FFF2-40B4-BE49-F238E27FC236}">
                <a16:creationId xmlns:a16="http://schemas.microsoft.com/office/drawing/2014/main" id="{E358852D-FA22-564B-8FF1-4D41EAF682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1953" y="1080000"/>
            <a:ext cx="9000000" cy="432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19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96" y="1848491"/>
            <a:ext cx="71180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2">
              <a:spcBef>
                <a:spcPts val="400"/>
              </a:spcBef>
              <a:buClr>
                <a:srgbClr val="0100FE"/>
              </a:buClr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lvl="2">
              <a:spcBef>
                <a:spcPts val="400"/>
              </a:spcBef>
              <a:buClr>
                <a:srgbClr val="0100FE"/>
              </a:buClr>
              <a:defRPr/>
            </a:pPr>
            <a:endParaRPr lang="en-US" sz="1400" dirty="0">
              <a:solidFill>
                <a:srgbClr val="3366F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-565150">
              <a:spcBef>
                <a:spcPts val="400"/>
              </a:spcBef>
              <a:buClr>
                <a:srgbClr val="0100FE"/>
              </a:buClr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lvl="2">
              <a:spcBef>
                <a:spcPts val="400"/>
              </a:spcBef>
              <a:buClr>
                <a:srgbClr val="0100FE"/>
              </a:buClr>
              <a:defRPr/>
            </a:pPr>
            <a:endParaRPr lang="en-US" sz="1400" dirty="0">
              <a:solidFill>
                <a:srgbClr val="3366F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96A98F6-A317-49A6-976E-8E28E2FA59BD}"/>
              </a:ext>
            </a:extLst>
          </p:cNvPr>
          <p:cNvSpPr/>
          <p:nvPr/>
        </p:nvSpPr>
        <p:spPr>
          <a:xfrm>
            <a:off x="878924" y="1390060"/>
            <a:ext cx="286495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de-DE" dirty="0">
                <a:latin typeface="Arial"/>
                <a:ea typeface="ＭＳ Ｐゴシック"/>
                <a:cs typeface="Arial"/>
              </a:rPr>
              <a:t>Total BDs:</a:t>
            </a:r>
            <a:r>
              <a:rPr lang="cs-CZ" dirty="0">
                <a:latin typeface="Arial"/>
                <a:ea typeface="ＭＳ Ｐゴシック"/>
                <a:cs typeface="Arial"/>
              </a:rPr>
              <a:t> 31</a:t>
            </a:r>
            <a:r>
              <a:rPr lang="fr-BE" dirty="0">
                <a:latin typeface="Arial"/>
                <a:ea typeface="ＭＳ Ｐゴシック"/>
                <a:cs typeface="Arial"/>
              </a:rPr>
              <a:t> </a:t>
            </a:r>
            <a:r>
              <a:rPr lang="cs-CZ" dirty="0">
                <a:latin typeface="Arial"/>
                <a:ea typeface="ＭＳ Ｐゴシック"/>
                <a:cs typeface="Arial"/>
              </a:rPr>
              <a:t>(744 </a:t>
            </a:r>
            <a:r>
              <a:rPr lang="cs-CZ" dirty="0" err="1">
                <a:latin typeface="Arial"/>
                <a:ea typeface="ＭＳ Ｐゴシック"/>
                <a:cs typeface="Arial"/>
              </a:rPr>
              <a:t>hours</a:t>
            </a:r>
            <a:r>
              <a:rPr lang="cs-CZ" dirty="0">
                <a:latin typeface="Arial"/>
                <a:ea typeface="ＭＳ Ｐゴシック"/>
                <a:cs typeface="Arial"/>
              </a:rPr>
              <a:t>) 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9198" y="5829936"/>
            <a:ext cx="91855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*Please note that the shown z2zPTDF values do</a:t>
            </a:r>
            <a:r>
              <a:rPr kumimoji="0" lang="en-US" altLang="de-DE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not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correspond to the maximum zone-to-zone PTDFs according to equation 5 of the Day-ahead CCM and hence are not the ones used for the CNEC Selection. The z2zPTDFs are calculated only between 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neighbouring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BZs by the scripts used for external parallel run reporting. See KPI reading guide on JAO. </a:t>
            </a:r>
            <a:endParaRPr kumimoji="0" lang="en-US" altLang="de-DE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DCD4D0-35C2-8F7E-AEBD-20C1AAC1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KPI</a:t>
            </a:r>
            <a:r>
              <a:rPr lang="hu-HU" dirty="0">
                <a:solidFill>
                  <a:srgbClr val="008000"/>
                </a:solidFill>
              </a:rPr>
              <a:t> </a:t>
            </a:r>
            <a:r>
              <a:rPr lang="nb-NO" dirty="0">
                <a:solidFill>
                  <a:srgbClr val="008000"/>
                </a:solidFill>
              </a:rPr>
              <a:t>8</a:t>
            </a:r>
            <a:r>
              <a:rPr lang="en-GB" altLang="en-US" dirty="0">
                <a:solidFill>
                  <a:srgbClr val="008000"/>
                </a:solidFill>
              </a:rPr>
              <a:t>: </a:t>
            </a:r>
            <a:r>
              <a:rPr lang="en-GB" altLang="hu-HU" dirty="0">
                <a:solidFill>
                  <a:srgbClr val="008000"/>
                </a:solidFill>
              </a:rPr>
              <a:t>Most often </a:t>
            </a:r>
            <a:r>
              <a:rPr lang="en-GB" altLang="hu-HU" dirty="0" err="1">
                <a:solidFill>
                  <a:srgbClr val="008000"/>
                </a:solidFill>
              </a:rPr>
              <a:t>presolved</a:t>
            </a:r>
            <a:r>
              <a:rPr lang="en-GB" altLang="hu-HU" dirty="0">
                <a:solidFill>
                  <a:srgbClr val="008000"/>
                </a:solidFill>
              </a:rPr>
              <a:t> CNEs (TOP 20</a:t>
            </a:r>
            <a:r>
              <a:rPr lang="hu-HU" altLang="hu-HU" dirty="0">
                <a:solidFill>
                  <a:srgbClr val="008000"/>
                </a:solidFill>
              </a:rPr>
              <a:t>)</a:t>
            </a:r>
            <a:endParaRPr lang="aa-ET" dirty="0"/>
          </a:p>
        </p:txBody>
      </p:sp>
      <p:pic>
        <p:nvPicPr>
          <p:cNvPr id="7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B0112314-97A5-DD31-AF64-54307469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1" y="1989261"/>
            <a:ext cx="8907725" cy="31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Operational KPI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8865DE-4E3D-A24E-8314-1A31363C1C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6" name="Content Placeholder 15">
            <a:extLst>
              <a:ext uri="{FF2B5EF4-FFF2-40B4-BE49-F238E27FC236}">
                <a16:creationId xmlns:a16="http://schemas.microsoft.com/office/drawing/2014/main" id="{E358852D-FA22-564B-8FF1-4D41EAF682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1953" y="1080000"/>
            <a:ext cx="9000000" cy="4320000"/>
          </a:xfrm>
        </p:spPr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According to Article 25(7) of the Core FB DA CCM, Core TSOs</a:t>
            </a:r>
          </a:p>
          <a:p>
            <a:pPr marL="431800" lvl="2" indent="-171450"/>
            <a:r>
              <a:rPr lang="en-US" i="1" dirty="0">
                <a:ea typeface="Arial Unicode MS"/>
                <a:cs typeface="Arial Unicode MS"/>
              </a:rPr>
              <a:t>“Core TSOs shall provide Core regulatory authorities on a </a:t>
            </a:r>
            <a:r>
              <a:rPr lang="en-US" b="1" i="1" dirty="0">
                <a:ea typeface="Arial Unicode MS"/>
                <a:cs typeface="Arial Unicode MS"/>
              </a:rPr>
              <a:t>monthly basis the underlying capacity calculation and market coupling data</a:t>
            </a:r>
            <a:r>
              <a:rPr lang="en-US" i="1" dirty="0">
                <a:ea typeface="Arial Unicode MS"/>
                <a:cs typeface="Arial Unicode MS"/>
              </a:rPr>
              <a:t> related to the quarterly reports.”</a:t>
            </a:r>
          </a:p>
          <a:p>
            <a:pPr lvl="1"/>
            <a:r>
              <a:rPr lang="en-US" dirty="0"/>
              <a:t>Core TSOs &amp; NEMOs have aligned on the</a:t>
            </a:r>
          </a:p>
          <a:p>
            <a:pPr lvl="2"/>
            <a:r>
              <a:rPr lang="en-US" dirty="0"/>
              <a:t>Specific KPIs with NRAs and this alignment resulted in the format of this KPI report</a:t>
            </a:r>
          </a:p>
          <a:p>
            <a:pPr lvl="2"/>
            <a:r>
              <a:rPr lang="en-US" dirty="0"/>
              <a:t>Frequency of provision of the report, which was increased to monthly, going beyond formal requirements</a:t>
            </a:r>
          </a:p>
          <a:p>
            <a:pPr lvl="2"/>
            <a:r>
              <a:rPr lang="en-US" dirty="0"/>
              <a:t>Agreement to have the increased frequency reflected in the Core CCM amendment (November 2020)</a:t>
            </a:r>
          </a:p>
          <a:p>
            <a:pPr lvl="1"/>
            <a:r>
              <a:rPr lang="en-US" dirty="0"/>
              <a:t>A Reading Guide with a description of the KPIs is available on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JAO</a:t>
            </a:r>
            <a:endParaRPr lang="en-US" dirty="0"/>
          </a:p>
          <a:p>
            <a:pPr marL="279400" lvl="2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In the next slide the overview of the KPIs covered in this monthly KPI report is provided: </a:t>
            </a:r>
          </a:p>
          <a:p>
            <a:pPr lvl="1"/>
            <a:r>
              <a:rPr lang="en-US" dirty="0"/>
              <a:t>KPIs related to Capacity Calculation in </a:t>
            </a:r>
            <a:r>
              <a:rPr lang="en-US" sz="1400" dirty="0">
                <a:solidFill>
                  <a:srgbClr val="3366FF"/>
                </a:solidFill>
              </a:rPr>
              <a:t>blue</a:t>
            </a:r>
          </a:p>
          <a:p>
            <a:pPr lvl="1"/>
            <a:r>
              <a:rPr lang="en-US" dirty="0"/>
              <a:t>KPIs related to Market Coupling results in </a:t>
            </a:r>
            <a:r>
              <a:rPr lang="en-US" sz="1400" dirty="0">
                <a:solidFill>
                  <a:srgbClr val="008000"/>
                </a:solidFill>
              </a:rPr>
              <a:t>green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96" y="1848491"/>
            <a:ext cx="71180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2">
              <a:spcBef>
                <a:spcPts val="400"/>
              </a:spcBef>
              <a:buClr>
                <a:srgbClr val="0100FE"/>
              </a:buClr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lvl="2">
              <a:spcBef>
                <a:spcPts val="400"/>
              </a:spcBef>
              <a:buClr>
                <a:srgbClr val="0100FE"/>
              </a:buClr>
              <a:defRPr/>
            </a:pPr>
            <a:endParaRPr lang="en-US" sz="1400" dirty="0">
              <a:solidFill>
                <a:srgbClr val="3366F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-565150">
              <a:spcBef>
                <a:spcPts val="400"/>
              </a:spcBef>
              <a:buClr>
                <a:srgbClr val="0100FE"/>
              </a:buClr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lvl="2">
              <a:spcBef>
                <a:spcPts val="400"/>
              </a:spcBef>
              <a:buClr>
                <a:srgbClr val="0100FE"/>
              </a:buClr>
              <a:defRPr/>
            </a:pPr>
            <a:endParaRPr lang="en-US" sz="1400" dirty="0">
              <a:solidFill>
                <a:srgbClr val="3366F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7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8417" y="110176"/>
            <a:ext cx="7044142" cy="336550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KPI</a:t>
            </a:r>
            <a:r>
              <a:rPr lang="hu-HU" dirty="0">
                <a:solidFill>
                  <a:srgbClr val="008000"/>
                </a:solidFill>
              </a:rPr>
              <a:t> </a:t>
            </a:r>
            <a:r>
              <a:rPr lang="de-DE" dirty="0">
                <a:solidFill>
                  <a:srgbClr val="008000"/>
                </a:solidFill>
              </a:rPr>
              <a:t>9a</a:t>
            </a:r>
            <a:r>
              <a:rPr lang="en-GB" altLang="en-US" dirty="0">
                <a:solidFill>
                  <a:srgbClr val="008000"/>
                </a:solidFill>
              </a:rPr>
              <a:t>: </a:t>
            </a:r>
            <a:r>
              <a:rPr lang="en-GB" altLang="hu-HU" dirty="0">
                <a:solidFill>
                  <a:srgbClr val="008000"/>
                </a:solidFill>
              </a:rPr>
              <a:t>Most limiting CNEs (TOP 20)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6" name="Content Placeholder 15">
            <a:extLst>
              <a:ext uri="{FF2B5EF4-FFF2-40B4-BE49-F238E27FC236}">
                <a16:creationId xmlns:a16="http://schemas.microsoft.com/office/drawing/2014/main" id="{E358852D-FA22-564B-8FF1-4D41EAF682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1953" y="1080000"/>
            <a:ext cx="9000000" cy="432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20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A179DF9-E31E-43B8-9578-FA4520D932D3}"/>
              </a:ext>
            </a:extLst>
          </p:cNvPr>
          <p:cNvSpPr/>
          <p:nvPr/>
        </p:nvSpPr>
        <p:spPr>
          <a:xfrm>
            <a:off x="747118" y="1229164"/>
            <a:ext cx="299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Total BDs: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744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hours)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38417" y="5000822"/>
            <a:ext cx="9279924" cy="1062789"/>
            <a:chOff x="626076" y="5139497"/>
            <a:chExt cx="9279924" cy="106278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599" y="5139497"/>
              <a:ext cx="9245401" cy="1062789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26076" y="5140411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 :</a:t>
              </a:r>
            </a:p>
          </p:txBody>
        </p:sp>
      </p:grp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63E2B65F-0A64-A636-37BC-9BB9AE3E2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86" y="1798980"/>
            <a:ext cx="9483745" cy="27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" title="This slide contains the following visuals: Poland - Allocation Constraint and SDAC Net Positions ,tableEx ,Belgium - Allocation Constraint and SDAC Net Positions ,tableEx ,# of MTUs AC was limiting MC ,# of MTUs AC was limiting MC ,# of MTUs with AC = 0 MW ,# of MTUs with AC &gt; 0 MW ,shape ,# of MTUs with AC &lt; 0 MW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6009"/>
            <a:ext cx="9766697" cy="557212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8417" y="110176"/>
            <a:ext cx="7044142" cy="336550"/>
          </a:xfrm>
        </p:spPr>
        <p:txBody>
          <a:bodyPr/>
          <a:lstStyle/>
          <a:p>
            <a:r>
              <a:rPr lang="en-US" dirty="0">
                <a:solidFill>
                  <a:srgbClr val="3266FF"/>
                </a:solidFill>
              </a:rPr>
              <a:t>KPI</a:t>
            </a:r>
            <a:r>
              <a:rPr lang="hu-HU" dirty="0">
                <a:solidFill>
                  <a:srgbClr val="3266FF"/>
                </a:solidFill>
              </a:rPr>
              <a:t> </a:t>
            </a:r>
            <a:r>
              <a:rPr lang="de-DE" dirty="0">
                <a:solidFill>
                  <a:srgbClr val="3266FF"/>
                </a:solidFill>
              </a:rPr>
              <a:t>9b</a:t>
            </a:r>
            <a:r>
              <a:rPr lang="en-GB" altLang="en-US" dirty="0">
                <a:solidFill>
                  <a:srgbClr val="3266FF"/>
                </a:solidFill>
              </a:rPr>
              <a:t>: Allocation Constraints</a:t>
            </a:r>
            <a:endParaRPr lang="en-US" dirty="0">
              <a:solidFill>
                <a:srgbClr val="32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1322C-20B2-48C3-B63D-68158FEBF63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96" y="1848491"/>
            <a:ext cx="71180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marR="0" lvl="2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marR="0" lvl="2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-565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 Unicode MS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marR="0" lvl="2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410157" y="6428134"/>
            <a:ext cx="3348645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Please</a:t>
            </a:r>
            <a:r>
              <a:rPr kumimoji="0" lang="nl-B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nl-B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note</a:t>
            </a:r>
            <a:r>
              <a:rPr kumimoji="0" lang="nl-B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nl-B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kumimoji="0" lang="nl-B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Belgium </a:t>
            </a:r>
            <a:r>
              <a:rPr kumimoji="0" lang="nl-B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only</a:t>
            </a:r>
            <a:r>
              <a:rPr kumimoji="0" lang="nl-B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nl-B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uses</a:t>
            </a:r>
            <a:r>
              <a:rPr kumimoji="0" lang="nl-B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import </a:t>
            </a:r>
            <a:r>
              <a:rPr kumimoji="0" lang="nl-B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constraints</a:t>
            </a:r>
            <a:r>
              <a:rPr kumimoji="0" lang="nl-B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7755" y="3170588"/>
            <a:ext cx="9537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463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5D55664-C79B-4F81-96CF-DE9DED568F78}"/>
              </a:ext>
            </a:extLst>
          </p:cNvPr>
          <p:cNvSpPr txBox="1">
            <a:spLocks/>
          </p:cNvSpPr>
          <p:nvPr/>
        </p:nvSpPr>
        <p:spPr>
          <a:xfrm>
            <a:off x="539999" y="108000"/>
            <a:ext cx="6798796" cy="3365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1600" b="0" i="0">
                <a:solidFill>
                  <a:srgbClr val="00800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US" altLang="sl-SI" kern="0" dirty="0">
                <a:solidFill>
                  <a:srgbClr val="3266FF"/>
                </a:solidFill>
              </a:rPr>
              <a:t>KPI 10: Clearing prices, price spreads and price convergence</a:t>
            </a:r>
            <a:endParaRPr lang="sl-SI" altLang="sl-SI" kern="0" dirty="0">
              <a:solidFill>
                <a:srgbClr val="3266FF"/>
              </a:solidFill>
            </a:endParaRPr>
          </a:p>
          <a:p>
            <a:br>
              <a:rPr lang="sl-SI" altLang="sl-SI" kern="0" dirty="0"/>
            </a:br>
            <a:endParaRPr lang="cs-CZ" kern="0" dirty="0"/>
          </a:p>
        </p:txBody>
      </p:sp>
      <p:pic>
        <p:nvPicPr>
          <p:cNvPr id="5" name="Picture" title="This slide contains the following visuals: Price Spread comparison per border ,Price Convergence CCR Core ,Average, Minimum, Maximum Day-ahead Prices per Bidding Zone. Please refer to the notes on this slide for details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5054"/>
            <a:ext cx="9766697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24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Operational KPI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8865DE-4E3D-A24E-8314-1A31363C1C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Overview of KPIs</a:t>
            </a:r>
          </a:p>
        </p:txBody>
      </p:sp>
      <p:sp>
        <p:nvSpPr>
          <p:cNvPr id="36" name="Content Placeholder 15">
            <a:extLst>
              <a:ext uri="{FF2B5EF4-FFF2-40B4-BE49-F238E27FC236}">
                <a16:creationId xmlns:a16="http://schemas.microsoft.com/office/drawing/2014/main" id="{E358852D-FA22-564B-8FF1-4D41EAF682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883199"/>
            <a:ext cx="9000000" cy="61359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1" indent="0" fontAlgn="ctr">
              <a:buClr>
                <a:schemeClr val="bg1"/>
              </a:buClr>
              <a:buSzPct val="120000"/>
              <a:buNone/>
            </a:pPr>
            <a:r>
              <a:rPr lang="en-US" sz="1400" dirty="0">
                <a:solidFill>
                  <a:srgbClr val="3366FF"/>
                </a:solidFill>
                <a:ea typeface="Arial Unicode MS"/>
                <a:cs typeface="Arial"/>
              </a:rPr>
              <a:t>Adjustment for minimum RAM inclusion</a:t>
            </a:r>
            <a:endParaRPr lang="en-US" sz="1400" dirty="0">
              <a:solidFill>
                <a:srgbClr val="3366FF"/>
              </a:solidFill>
            </a:endParaRPr>
          </a:p>
          <a:p>
            <a:pPr marL="279400" lvl="2" indent="0" fontAlgn="ctr">
              <a:buNone/>
            </a:pPr>
            <a:r>
              <a:rPr lang="en-US" dirty="0"/>
              <a:t>1. Average maximum AMR per TSO</a:t>
            </a:r>
          </a:p>
          <a:p>
            <a:pPr marL="279400" lvl="2" indent="0" fontAlgn="ctr">
              <a:buNone/>
            </a:pPr>
            <a:r>
              <a:rPr lang="en-US" dirty="0"/>
              <a:t>2. Occurrences of RAM &lt; 20%</a:t>
            </a:r>
          </a:p>
          <a:p>
            <a:pPr marL="279400" lvl="2" indent="0" fontAlgn="ctr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79400" lvl="2" indent="0" fontAlgn="ctr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lvl="1" indent="0" fontAlgn="ctr">
              <a:buClr>
                <a:schemeClr val="bg1"/>
              </a:buClr>
              <a:buSzPct val="120000"/>
              <a:buNone/>
            </a:pPr>
            <a:r>
              <a:rPr lang="en-US" sz="1400" dirty="0">
                <a:solidFill>
                  <a:srgbClr val="3366FF"/>
                </a:solidFill>
              </a:rPr>
              <a:t>TSOs’ adjustment after validation</a:t>
            </a:r>
          </a:p>
          <a:p>
            <a:pPr marL="279400" lvl="2" indent="0" fontAlgn="ctr">
              <a:buNone/>
            </a:pPr>
            <a:r>
              <a:rPr lang="en-GB" dirty="0"/>
              <a:t>3. Share of MTUs with intervention per TSO</a:t>
            </a:r>
          </a:p>
          <a:p>
            <a:pPr marL="279400" lvl="2" indent="0" fontAlgn="ctr">
              <a:buNone/>
            </a:pPr>
            <a:endParaRPr lang="en-GB" dirty="0"/>
          </a:p>
          <a:p>
            <a:pPr marL="0" lvl="1" indent="0" fontAlgn="ctr">
              <a:buClr>
                <a:schemeClr val="bg1"/>
              </a:buClr>
              <a:buSzPct val="120000"/>
              <a:buNone/>
            </a:pPr>
            <a:endParaRPr lang="en-GB" sz="200" dirty="0">
              <a:solidFill>
                <a:srgbClr val="3366FF"/>
              </a:solidFill>
            </a:endParaRPr>
          </a:p>
          <a:p>
            <a:pPr marL="0" lvl="1" indent="0" fontAlgn="ctr">
              <a:buClr>
                <a:schemeClr val="bg1"/>
              </a:buClr>
              <a:buSzPct val="120000"/>
              <a:buNone/>
            </a:pPr>
            <a:r>
              <a:rPr lang="en-GB" sz="1400" dirty="0">
                <a:solidFill>
                  <a:srgbClr val="3366FF"/>
                </a:solidFill>
              </a:rPr>
              <a:t>Power System Impact Analysis</a:t>
            </a:r>
          </a:p>
          <a:p>
            <a:pPr marL="279400" lvl="2" indent="0" fontAlgn="ctr">
              <a:buNone/>
            </a:pPr>
            <a:r>
              <a:rPr lang="nl-NL" dirty="0"/>
              <a:t>4. Min &amp; max Net </a:t>
            </a:r>
            <a:r>
              <a:rPr lang="nl-NL" dirty="0" err="1"/>
              <a:t>Position</a:t>
            </a:r>
            <a:r>
              <a:rPr lang="nl-NL" dirty="0"/>
              <a:t> per BZ hub</a:t>
            </a:r>
          </a:p>
          <a:p>
            <a:pPr marL="279400" lvl="2" indent="0" fontAlgn="ctr">
              <a:buNone/>
            </a:pPr>
            <a:endParaRPr lang="en-GB" strike="sngStrike" dirty="0"/>
          </a:p>
          <a:p>
            <a:pPr marL="279400" lvl="2" indent="0" fontAlgn="ctr">
              <a:buNone/>
            </a:pPr>
            <a:endParaRPr lang="en-GB" strike="sngStrike" dirty="0"/>
          </a:p>
          <a:p>
            <a:pPr marL="0" lvl="1" indent="0" fontAlgn="ctr">
              <a:buClr>
                <a:schemeClr val="bg1"/>
              </a:buClr>
              <a:buSzPct val="120000"/>
              <a:buNone/>
            </a:pPr>
            <a:r>
              <a:rPr lang="en-GB" sz="1400" dirty="0">
                <a:solidFill>
                  <a:srgbClr val="3366FF"/>
                </a:solidFill>
              </a:rPr>
              <a:t>Non-costly Remedial Action Optimization Analysis</a:t>
            </a:r>
            <a:endParaRPr lang="en-GB" dirty="0">
              <a:solidFill>
                <a:schemeClr val="tx1"/>
              </a:solidFill>
              <a:ea typeface="Arial Unicode MS"/>
              <a:cs typeface="Arial"/>
            </a:endParaRPr>
          </a:p>
          <a:p>
            <a:pPr marL="279400" lvl="2" indent="0" fontAlgn="ctr">
              <a:buNone/>
            </a:pPr>
            <a:r>
              <a:rPr lang="en-US" dirty="0"/>
              <a:t>5. Relative Time Share of Applied RAs, by TSO, Type and Mode</a:t>
            </a:r>
          </a:p>
          <a:p>
            <a:pPr marL="279400" lvl="2" indent="0" fontAlgn="ctr">
              <a:buNone/>
            </a:pPr>
            <a:r>
              <a:rPr lang="nl-NL" dirty="0">
                <a:ea typeface="Arial Unicode MS"/>
                <a:cs typeface="Arial"/>
              </a:rPr>
              <a:t>6. </a:t>
            </a:r>
            <a:r>
              <a:rPr lang="en-US" dirty="0">
                <a:ea typeface="+mn-lt"/>
                <a:cs typeface="+mn-lt"/>
              </a:rPr>
              <a:t>Most limiting CNEC per TSO (NRAO)</a:t>
            </a:r>
            <a:endParaRPr lang="nl-NL" dirty="0"/>
          </a:p>
          <a:p>
            <a:pPr marL="279400" lvl="2" indent="0" fontAlgn="ctr">
              <a:buNone/>
            </a:pPr>
            <a:r>
              <a:rPr lang="en-GB" dirty="0">
                <a:ea typeface="Arial Unicode MS"/>
                <a:cs typeface="Arial"/>
              </a:rPr>
              <a:t>7. </a:t>
            </a:r>
            <a:r>
              <a:rPr lang="en-US" dirty="0">
                <a:ea typeface="+mn-lt"/>
                <a:cs typeface="+mn-lt"/>
              </a:rPr>
              <a:t>Average variation of relative RAM before and after NRAO</a:t>
            </a:r>
          </a:p>
          <a:p>
            <a:pPr marL="279400" lvl="2"/>
            <a:endParaRPr lang="en-US" dirty="0">
              <a:solidFill>
                <a:srgbClr val="595959"/>
              </a:solidFill>
            </a:endParaRPr>
          </a:p>
          <a:p>
            <a:endParaRPr lang="en-US" sz="200" dirty="0"/>
          </a:p>
          <a:p>
            <a:r>
              <a:rPr lang="en-US" dirty="0"/>
              <a:t>Market Impact Assessment</a:t>
            </a:r>
            <a:endParaRPr lang="hu-HU" u="sng" dirty="0">
              <a:solidFill>
                <a:schemeClr val="tx1"/>
              </a:solidFill>
            </a:endParaRPr>
          </a:p>
          <a:p>
            <a:pPr lvl="1" indent="0">
              <a:buClrTx/>
              <a:buNone/>
            </a:pPr>
            <a:r>
              <a:rPr lang="en-GB" dirty="0"/>
              <a:t>8. Most often </a:t>
            </a:r>
            <a:r>
              <a:rPr lang="en-GB" dirty="0" err="1"/>
              <a:t>presolved</a:t>
            </a:r>
            <a:r>
              <a:rPr lang="en-GB" dirty="0"/>
              <a:t> CNEs (top 20)</a:t>
            </a:r>
          </a:p>
          <a:p>
            <a:pPr lvl="1" indent="0">
              <a:buClrTx/>
              <a:buNone/>
            </a:pPr>
            <a:r>
              <a:rPr lang="en-GB" dirty="0">
                <a:solidFill>
                  <a:schemeClr val="tx2"/>
                </a:solidFill>
              </a:rPr>
              <a:t>9a. Most limiting CNEs (top 20)</a:t>
            </a:r>
          </a:p>
          <a:p>
            <a:pPr lvl="1" indent="0">
              <a:buClrTx/>
              <a:buNone/>
            </a:pPr>
            <a:r>
              <a:rPr lang="en-GB" dirty="0">
                <a:solidFill>
                  <a:schemeClr val="tx2"/>
                </a:solidFill>
              </a:rPr>
              <a:t>9b. Allocation Constraints</a:t>
            </a:r>
          </a:p>
          <a:p>
            <a:pPr lvl="1" indent="0">
              <a:buClrTx/>
              <a:buNone/>
            </a:pPr>
            <a:r>
              <a:rPr lang="en-GB" dirty="0">
                <a:solidFill>
                  <a:schemeClr val="tx2"/>
                </a:solidFill>
              </a:rPr>
              <a:t>10. Clearing prices, price spread and price convergence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1322C-20B2-48C3-B63D-68158FEBF63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96" y="1848491"/>
            <a:ext cx="71180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marR="0" lvl="2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marR="0" lvl="2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-565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 Unicode MS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9250" marR="0" lvl="2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4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Operational KPI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8865DE-4E3D-A24E-8314-1A31363C1C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ea typeface="Arial Unicode MS"/>
                <a:cs typeface="Arial"/>
              </a:rPr>
              <a:t>Overview </a:t>
            </a:r>
            <a:r>
              <a:rPr lang="en-US" err="1">
                <a:ea typeface="Arial Unicode MS"/>
                <a:cs typeface="Arial"/>
              </a:rPr>
              <a:t>Ramr</a:t>
            </a:r>
            <a:r>
              <a:rPr lang="en-US">
                <a:ea typeface="Arial Unicode MS"/>
                <a:cs typeface="Arial"/>
              </a:rPr>
              <a:t> values</a:t>
            </a:r>
            <a:endParaRPr lang="en-US"/>
          </a:p>
        </p:txBody>
      </p:sp>
      <p:sp>
        <p:nvSpPr>
          <p:cNvPr id="36" name="Content Placeholder 15">
            <a:extLst>
              <a:ext uri="{FF2B5EF4-FFF2-40B4-BE49-F238E27FC236}">
                <a16:creationId xmlns:a16="http://schemas.microsoft.com/office/drawing/2014/main" id="{E358852D-FA22-564B-8FF1-4D41EAF682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1953" y="1080000"/>
            <a:ext cx="9000000" cy="4320000"/>
          </a:xfrm>
        </p:spPr>
        <p:txBody>
          <a:bodyPr/>
          <a:lstStyle/>
          <a:p>
            <a:r>
              <a:rPr lang="en-US" dirty="0"/>
              <a:t>For the reporting period TSOs apply the following </a:t>
            </a:r>
            <a:r>
              <a:rPr lang="en-US" dirty="0" err="1"/>
              <a:t>Ramr</a:t>
            </a:r>
            <a:r>
              <a:rPr lang="en-US" dirty="0"/>
              <a:t> values – see JAO website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4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CC480-786A-C087-83EE-2ADBB5F8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47" y="1521368"/>
            <a:ext cx="6303199" cy="48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8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KPI 1 +2_1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C1E447-F081-4F58-B9CE-8C48835A5878}"/>
              </a:ext>
            </a:extLst>
          </p:cNvPr>
          <p:cNvSpPr txBox="1">
            <a:spLocks/>
          </p:cNvSpPr>
          <p:nvPr/>
        </p:nvSpPr>
        <p:spPr>
          <a:xfrm>
            <a:off x="61912" y="306388"/>
            <a:ext cx="5664633" cy="395576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US" sz="1600" kern="0" dirty="0"/>
              <a:t>KPI 1: Average maximum AMR per TSO</a:t>
            </a:r>
          </a:p>
        </p:txBody>
      </p:sp>
      <p:pic>
        <p:nvPicPr>
          <p:cNvPr id="7" name="Picture" title="This slide contains the following visuals: tableEx ,Average Maximum AMR (MW) by TSO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" y="1065725"/>
            <a:ext cx="9766697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98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KPI 1 +2_1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C1E447-F081-4F58-B9CE-8C48835A5878}"/>
              </a:ext>
            </a:extLst>
          </p:cNvPr>
          <p:cNvSpPr txBox="1">
            <a:spLocks/>
          </p:cNvSpPr>
          <p:nvPr/>
        </p:nvSpPr>
        <p:spPr>
          <a:xfrm>
            <a:off x="61912" y="306388"/>
            <a:ext cx="3904446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US" sz="1600" kern="0" dirty="0"/>
              <a:t>KPI 2: Occurrences of RAM &lt; 20%</a:t>
            </a:r>
          </a:p>
        </p:txBody>
      </p:sp>
      <p:pic>
        <p:nvPicPr>
          <p:cNvPr id="12" name="Picture 12" descr="Table&#10;&#10;Description automatically generated">
            <a:extLst>
              <a:ext uri="{FF2B5EF4-FFF2-40B4-BE49-F238E27FC236}">
                <a16:creationId xmlns:a16="http://schemas.microsoft.com/office/drawing/2014/main" id="{0C23F5B6-4A04-D1A5-757E-A66A7200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22" y="2372785"/>
            <a:ext cx="7251523" cy="301334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9303C2B-FCD2-F512-8228-D48A764C3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71" y="1520341"/>
            <a:ext cx="6984787" cy="746845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F25FD84F-2A39-9340-A3D9-00A25FD66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429" y="1047219"/>
            <a:ext cx="5112340" cy="68142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D3F60DC-EBA2-5A28-5658-2D46B47D8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277" y="4990500"/>
            <a:ext cx="380354" cy="1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KPI 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46C80-BF60-4208-9972-B876432F39A4}"/>
              </a:ext>
            </a:extLst>
          </p:cNvPr>
          <p:cNvSpPr txBox="1">
            <a:spLocks/>
          </p:cNvSpPr>
          <p:nvPr/>
        </p:nvSpPr>
        <p:spPr>
          <a:xfrm>
            <a:off x="505709" y="216585"/>
            <a:ext cx="7044142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US" sz="1600" kern="0" dirty="0"/>
              <a:t>KPI 3: Share of MTUs with intervention per TSO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67547"/>
              </p:ext>
            </p:extLst>
          </p:nvPr>
        </p:nvGraphicFramePr>
        <p:xfrm>
          <a:off x="139722" y="1272727"/>
          <a:ext cx="9458946" cy="69081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576491">
                  <a:extLst>
                    <a:ext uri="{9D8B030D-6E8A-4147-A177-3AD203B41FA5}">
                      <a16:colId xmlns:a16="http://schemas.microsoft.com/office/drawing/2014/main" val="1588236865"/>
                    </a:ext>
                  </a:extLst>
                </a:gridCol>
                <a:gridCol w="1576491">
                  <a:extLst>
                    <a:ext uri="{9D8B030D-6E8A-4147-A177-3AD203B41FA5}">
                      <a16:colId xmlns:a16="http://schemas.microsoft.com/office/drawing/2014/main" val="4093923300"/>
                    </a:ext>
                  </a:extLst>
                </a:gridCol>
                <a:gridCol w="1576491">
                  <a:extLst>
                    <a:ext uri="{9D8B030D-6E8A-4147-A177-3AD203B41FA5}">
                      <a16:colId xmlns:a16="http://schemas.microsoft.com/office/drawing/2014/main" val="761738455"/>
                    </a:ext>
                  </a:extLst>
                </a:gridCol>
                <a:gridCol w="1576491">
                  <a:extLst>
                    <a:ext uri="{9D8B030D-6E8A-4147-A177-3AD203B41FA5}">
                      <a16:colId xmlns:a16="http://schemas.microsoft.com/office/drawing/2014/main" val="1868632969"/>
                    </a:ext>
                  </a:extLst>
                </a:gridCol>
                <a:gridCol w="1576491">
                  <a:extLst>
                    <a:ext uri="{9D8B030D-6E8A-4147-A177-3AD203B41FA5}">
                      <a16:colId xmlns:a16="http://schemas.microsoft.com/office/drawing/2014/main" val="1619008978"/>
                    </a:ext>
                  </a:extLst>
                </a:gridCol>
                <a:gridCol w="1576491">
                  <a:extLst>
                    <a:ext uri="{9D8B030D-6E8A-4147-A177-3AD203B41FA5}">
                      <a16:colId xmlns:a16="http://schemas.microsoft.com/office/drawing/2014/main" val="1868261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31</a:t>
                      </a:r>
                    </a:p>
                    <a:p>
                      <a:pPr algn="ctr"/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Totals</a:t>
                      </a: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BDs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744</a:t>
                      </a:r>
                      <a:br>
                        <a:rPr lang="fr-BE" dirty="0"/>
                      </a:b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Total </a:t>
                      </a: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MTUs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124</a:t>
                      </a:r>
                      <a:br>
                        <a:rPr lang="fr-BE" dirty="0"/>
                      </a:b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MTUs</a:t>
                      </a: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without</a:t>
                      </a: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IVA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17%</a:t>
                      </a:r>
                      <a:br>
                        <a:rPr lang="fr-BE" dirty="0"/>
                      </a:b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Share of </a:t>
                      </a: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MTUs</a:t>
                      </a: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without</a:t>
                      </a: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IVA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620</a:t>
                      </a:r>
                      <a:br>
                        <a:rPr lang="fr-BE" dirty="0"/>
                      </a:b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Distinct</a:t>
                      </a:r>
                      <a:r>
                        <a:rPr lang="fr-BE" sz="11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BE" sz="11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MTUs</a:t>
                      </a:r>
                      <a:r>
                        <a:rPr lang="fr-BE" sz="11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BE" sz="11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with</a:t>
                      </a:r>
                      <a:r>
                        <a:rPr lang="fr-BE" sz="11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IVA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83%</a:t>
                      </a:r>
                      <a:br>
                        <a:rPr lang="fr-BE" dirty="0"/>
                      </a:b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Share of </a:t>
                      </a: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MTUs</a:t>
                      </a: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BE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with</a:t>
                      </a:r>
                      <a:r>
                        <a:rPr lang="fr-BE" sz="11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IVA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03816"/>
                  </a:ext>
                </a:extLst>
              </a:tr>
            </a:tbl>
          </a:graphicData>
        </a:graphic>
      </p:graphicFrame>
      <p:pic>
        <p:nvPicPr>
          <p:cNvPr id="9" name="Picture 10" descr="Table&#10;&#10;Description automatically generated">
            <a:extLst>
              <a:ext uri="{FF2B5EF4-FFF2-40B4-BE49-F238E27FC236}">
                <a16:creationId xmlns:a16="http://schemas.microsoft.com/office/drawing/2014/main" id="{F99EAE64-DE5E-4134-2F39-F7D831D2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1" y="2369403"/>
            <a:ext cx="3833648" cy="3262194"/>
          </a:xfrm>
          <a:prstGeom prst="rect">
            <a:avLst/>
          </a:prstGeom>
        </p:spPr>
      </p:pic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C5B864A7-309E-F63D-0D63-8578E7C10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607" y="2367371"/>
            <a:ext cx="5383924" cy="32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 + BE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4C2856-3610-4AD3-BCB6-B1ECAE797BB9}"/>
              </a:ext>
            </a:extLst>
          </p:cNvPr>
          <p:cNvSpPr txBox="1">
            <a:spLocks/>
          </p:cNvSpPr>
          <p:nvPr/>
        </p:nvSpPr>
        <p:spPr>
          <a:xfrm>
            <a:off x="85975" y="96872"/>
            <a:ext cx="8924433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4: </a:t>
            </a:r>
            <a:r>
              <a:rPr lang="en-US" sz="1600" kern="0" dirty="0">
                <a:latin typeface="Arial"/>
              </a:rPr>
              <a:t>Min &amp; max net positions per BZ hub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0B33A6-08A0-7E36-014A-66C65656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58" y="925933"/>
            <a:ext cx="9088820" cy="56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7DCDB6-F7CF-3AB8-EE20-1A3C0B109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59" y="925933"/>
            <a:ext cx="9088820" cy="5663031"/>
          </a:xfrm>
          <a:prstGeom prst="rect">
            <a:avLst/>
          </a:prstGeom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 + BE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4C2856-3610-4AD3-BCB6-B1ECAE797BB9}"/>
              </a:ext>
            </a:extLst>
          </p:cNvPr>
          <p:cNvSpPr txBox="1">
            <a:spLocks/>
          </p:cNvSpPr>
          <p:nvPr/>
        </p:nvSpPr>
        <p:spPr>
          <a:xfrm>
            <a:off x="85975" y="96872"/>
            <a:ext cx="8924433" cy="336550"/>
          </a:xfrm>
          <a:prstGeom prst="rect">
            <a:avLst/>
          </a:prstGeom>
        </p:spPr>
        <p:txBody>
          <a:bodyPr vert="horz" lIns="72000" tIns="36000" rIns="72000" bIns="36000" rtlCol="0" anchor="b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Arial" panose="020B0604020202020204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66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  <a:ea typeface="MS PGothic"/>
                <a:cs typeface="Arial" pitchFamily="34" charset="0"/>
              </a:defRPr>
            </a:lvl5pPr>
            <a:lvl6pPr marL="440284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6pPr>
            <a:lvl7pPr marL="880567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7pPr>
            <a:lvl8pPr marL="1320851" algn="ctr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j-lt"/>
              </a:defRPr>
            </a:lvl8pPr>
            <a:lvl9pPr marL="1761134" algn="l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+mj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KPI 4: </a:t>
            </a:r>
            <a:r>
              <a:rPr lang="en-US" sz="1600" kern="0" dirty="0">
                <a:latin typeface="Arial"/>
              </a:rPr>
              <a:t>Min &amp; max net positions per BZ hub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16752"/>
      </p:ext>
    </p:extLst>
  </p:cSld>
  <p:clrMapOvr>
    <a:masterClrMapping/>
  </p:clrMapOvr>
</p:sld>
</file>

<file path=ppt/theme/theme1.xml><?xml version="1.0" encoding="utf-8"?>
<a:theme xmlns:a="http://schemas.openxmlformats.org/drawingml/2006/main" name="6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2.xml><?xml version="1.0" encoding="utf-8"?>
<a:theme xmlns:a="http://schemas.openxmlformats.org/drawingml/2006/main" name="6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RAO KPI_July_August" id="{9563B424-1195-2448-8AAA-025C45558F26}" vid="{A5F25952-FDC9-CB41-868E-DB23B19DC93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20F6677570B4594AE3C70D059D60F" ma:contentTypeVersion="16" ma:contentTypeDescription="Create a new document." ma:contentTypeScope="" ma:versionID="06d67ccb7b9e804c946eea4de301aa21">
  <xsd:schema xmlns:xsd="http://www.w3.org/2001/XMLSchema" xmlns:xs="http://www.w3.org/2001/XMLSchema" xmlns:p="http://schemas.microsoft.com/office/2006/metadata/properties" xmlns:ns2="d3bb33e5-bbf9-4bbd-b752-30f1ea546036" xmlns:ns3="6708568e-76bd-4ab6-a0fd-e90291312931" targetNamespace="http://schemas.microsoft.com/office/2006/metadata/properties" ma:root="true" ma:fieldsID="6e1b1801bf9de293437c600e00c73275" ns2:_="" ns3:_="">
    <xsd:import namespace="d3bb33e5-bbf9-4bbd-b752-30f1ea546036"/>
    <xsd:import namespace="6708568e-76bd-4ab6-a0fd-e90291312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b33e5-bbf9-4bbd-b752-30f1ea546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83ee3c-f8b4-4f86-8f08-197d062ad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8568e-76bd-4ab6-a0fd-e90291312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28334f-05a1-48ac-b2dd-e71f0020a819}" ma:internalName="TaxCatchAll" ma:showField="CatchAllData" ma:web="6708568e-76bd-4ab6-a0fd-e902913129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b33e5-bbf9-4bbd-b752-30f1ea546036">
      <Terms xmlns="http://schemas.microsoft.com/office/infopath/2007/PartnerControls"/>
    </lcf76f155ced4ddcb4097134ff3c332f>
    <TaxCatchAll xmlns="6708568e-76bd-4ab6-a0fd-e90291312931" xsi:nil="true"/>
  </documentManagement>
</p:properties>
</file>

<file path=customXml/itemProps1.xml><?xml version="1.0" encoding="utf-8"?>
<ds:datastoreItem xmlns:ds="http://schemas.openxmlformats.org/officeDocument/2006/customXml" ds:itemID="{4831CB17-3354-421F-8FC7-9C422106EC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A728EB-1FFE-4670-AAD7-587A92EA0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b33e5-bbf9-4bbd-b752-30f1ea546036"/>
    <ds:schemaRef ds:uri="6708568e-76bd-4ab6-a0fd-e90291312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452FDA-0251-4052-9BAA-83CB9A13F38E}">
  <ds:schemaRefs>
    <ds:schemaRef ds:uri="http://schemas.microsoft.com/office/2006/documentManagement/types"/>
    <ds:schemaRef ds:uri="http://schemas.microsoft.com/office/infopath/2007/PartnerControls"/>
    <ds:schemaRef ds:uri="d3bb33e5-bbf9-4bbd-b752-30f1ea54603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6708568e-76bd-4ab6-a0fd-e902913129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1173</Words>
  <Application>Microsoft Office PowerPoint</Application>
  <PresentationFormat>A4 Paper (210x297 mm)</PresentationFormat>
  <Paragraphs>224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6_Magnus Red 4ENERGY</vt:lpstr>
      <vt:lpstr>6_Magnus Red 4ENERGY</vt:lpstr>
      <vt:lpstr>PowerPoint Presentation</vt:lpstr>
      <vt:lpstr>Core Operational KPI report</vt:lpstr>
      <vt:lpstr>Core Operational KPI report</vt:lpstr>
      <vt:lpstr>Core Operational KPI report</vt:lpstr>
      <vt:lpstr>KPI 1 +2_1</vt:lpstr>
      <vt:lpstr>KPI 1 +2_1</vt:lpstr>
      <vt:lpstr>KPI 5</vt:lpstr>
      <vt:lpstr>AT + BE</vt:lpstr>
      <vt:lpstr>AT + BE</vt:lpstr>
      <vt:lpstr>AT + 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KPI 6: Most limiting CNEC per TSO (NRAO)</vt:lpstr>
      <vt:lpstr>KPI 7: Average variation of relative RAM before and after NRAO </vt:lpstr>
      <vt:lpstr>KPI 8: Most often presolved CNEs (TOP 20)</vt:lpstr>
      <vt:lpstr>KPI 9a: Most limiting CNEs (TOP 20)</vt:lpstr>
      <vt:lpstr>KPI 9b: Allocation Constraints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/>
  <cp:revision>152</cp:revision>
  <dcterms:created xsi:type="dcterms:W3CDTF">2018-12-04T09:56:18Z</dcterms:created>
  <dcterms:modified xsi:type="dcterms:W3CDTF">2022-11-10T15:56:53Z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0x01010089E20F6677570B4594AE3C70D059D60F</vt:lpwstr>
  </property>
  <property fmtid="{D5CDD505-2E9C-101B-9397-08002B2CF9AE}" pid="3" name="MediaServiceImageTags">
    <vt:lpwstr/>
  </property>
</Properties>
</file>