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8"/>
  </p:notesMasterIdLst>
  <p:sldIdLst>
    <p:sldId id="4236" r:id="rId2"/>
    <p:sldId id="4240" r:id="rId3"/>
    <p:sldId id="4230" r:id="rId4"/>
    <p:sldId id="4242" r:id="rId5"/>
    <p:sldId id="4244" r:id="rId6"/>
    <p:sldId id="4233" r:id="rId7"/>
    <p:sldId id="4235" r:id="rId8"/>
    <p:sldId id="4245" r:id="rId9"/>
    <p:sldId id="4246" r:id="rId10"/>
    <p:sldId id="4191" r:id="rId11"/>
    <p:sldId id="4241" r:id="rId12"/>
    <p:sldId id="4228" r:id="rId13"/>
    <p:sldId id="4195" r:id="rId14"/>
    <p:sldId id="4243" r:id="rId15"/>
    <p:sldId id="4239" r:id="rId16"/>
    <p:sldId id="4238" r:id="rId17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EA35B1-438F-C225-D443-24D9AEAC420F}" name="Adam Majsa" initials="AM" userId="S::majsa@jao.eu::0eae1e16-2792-4043-af75-7861122cce1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a Vizintin" initials="IV" lastIdx="2" clrIdx="0">
    <p:extLst>
      <p:ext uri="{19B8F6BF-5375-455C-9EA6-DF929625EA0E}">
        <p15:presenceInfo xmlns:p15="http://schemas.microsoft.com/office/powerpoint/2012/main" userId="Irena Vizin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A5D"/>
    <a:srgbClr val="F6640A"/>
    <a:srgbClr val="BD2D67"/>
    <a:srgbClr val="C00000"/>
    <a:srgbClr val="B9B9B9"/>
    <a:srgbClr val="F09010"/>
    <a:srgbClr val="35613A"/>
    <a:srgbClr val="898989"/>
    <a:srgbClr val="E1B2A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72944" autoAdjust="0"/>
  </p:normalViewPr>
  <p:slideViewPr>
    <p:cSldViewPr snapToGrid="0">
      <p:cViewPr varScale="1">
        <p:scale>
          <a:sx n="66" d="100"/>
          <a:sy n="66" d="100"/>
        </p:scale>
        <p:origin x="1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74387-DA4A-4DB1-A0C8-77611498BC79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EEEE-AA99-4C01-8FAF-47E327202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3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587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7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65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3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46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7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42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6EEEE-AA99-4C01-8FAF-47E3272026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6EEEE-AA99-4C01-8FAF-47E3272026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60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sz="12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B1C30-9CA1-4C5E-8D96-370805A8F761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4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60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9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23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188245" y="48672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963" y="3647557"/>
            <a:ext cx="10058400" cy="1143000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lang="en-US" sz="4800" kern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06/02/2024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1EAC8-EAE7-456F-BF9D-40FECC92E7BE}" type="slidenum">
              <a:rPr lang="en-US" altLang="tr-TR"/>
              <a:pPr/>
              <a:t>‹#›</a:t>
            </a:fld>
            <a:endParaRPr lang="en-US" altLang="tr-TR"/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4EF03D01-9937-664A-9ADF-DCC6370B0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98" y="762443"/>
            <a:ext cx="4428404" cy="24480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21B77CE-1C51-4B4C-B187-AA8981045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9613" y="4943844"/>
            <a:ext cx="5753100" cy="741362"/>
          </a:xfrm>
        </p:spPr>
        <p:txBody>
          <a:bodyPr anchor="ctr"/>
          <a:lstStyle>
            <a:lvl1pPr algn="ctr">
              <a:defRPr sz="2400"/>
            </a:lvl1pPr>
            <a:lvl2pPr marL="200025" indent="0">
              <a:buNone/>
              <a:defRPr/>
            </a:lvl2pPr>
            <a:lvl3pPr marL="384175" indent="0">
              <a:buNone/>
              <a:defRPr/>
            </a:lvl3pPr>
            <a:lvl4pPr marL="566737" indent="0">
              <a:buNone/>
              <a:defRPr/>
            </a:lvl4pPr>
            <a:lvl5pPr marL="749300" indent="0">
              <a:buNone/>
              <a:defRPr/>
            </a:lvl5pPr>
          </a:lstStyle>
          <a:p>
            <a:pPr lvl="0"/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2042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06/02/2024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B9DC1-9C42-42DA-A98D-23F06CB530F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539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06/02/2024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36AAA-AE86-45DA-B371-21E0984E39F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7527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lang="en-US" sz="4800" kern="1200" spc="-50" dirty="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312A-2D74-49FA-91CC-EF1F98157214}" type="datetime1">
              <a:rPr lang="en-GB" smtClean="0"/>
              <a:t>19/02/2025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JAO S.A.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1EAC8-EAE7-456F-BF9D-40FECC92E7BE}" type="slidenum">
              <a:rPr lang="en-US" altLang="tr-TR"/>
              <a:pPr/>
              <a:t>‹#›</a:t>
            </a:fld>
            <a:endParaRPr lang="en-US" altLang="tr-TR"/>
          </a:p>
        </p:txBody>
      </p:sp>
      <p:pic>
        <p:nvPicPr>
          <p:cNvPr id="10" name="Picture 9" descr="../../../../../../CASC/Library/Containers/com.apple.mail/Data/Library/Mail%20Downloads/15AFFBB1-BDB0-4351-8225-E92BFD412CB2/JAO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33" y="2102394"/>
            <a:ext cx="3314586" cy="1858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24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9C37-F0EC-466E-A20E-7249F97BA752}" type="datetime1">
              <a:rPr lang="en-GB" smtClean="0"/>
              <a:t>19/02/2025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JAO S.A.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9A615-C4B0-D2DC-E4C1-7029A02DFA1B}"/>
              </a:ext>
            </a:extLst>
          </p:cNvPr>
          <p:cNvSpPr/>
          <p:nvPr userDrawn="1"/>
        </p:nvSpPr>
        <p:spPr>
          <a:xfrm>
            <a:off x="0" y="0"/>
            <a:ext cx="45334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Title 21">
            <a:extLst>
              <a:ext uri="{FF2B5EF4-FFF2-40B4-BE49-F238E27FC236}">
                <a16:creationId xmlns:a16="http://schemas.microsoft.com/office/drawing/2014/main" id="{EFCD9BC2-F176-2103-A803-7AA365BB5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1"/>
            <a:ext cx="10506416" cy="1128519"/>
          </a:xfrm>
        </p:spPr>
        <p:txBody>
          <a:bodyPr lIns="0" tIns="0" rIns="0" bIns="0" rtlCol="0" anchor="t">
            <a:noAutofit/>
          </a:bodyPr>
          <a:lstStyle>
            <a:lvl1pPr>
              <a:defRPr lang="en-GB" sz="36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F6FA93-5935-5E57-5AD6-4F03A573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6438" y="2090460"/>
            <a:ext cx="4729163" cy="3271838"/>
          </a:xfrm>
          <a:custGeom>
            <a:avLst/>
            <a:gdLst>
              <a:gd name="connsiteX0" fmla="*/ 0 w 4729163"/>
              <a:gd name="connsiteY0" fmla="*/ 0 h 3271838"/>
              <a:gd name="connsiteX1" fmla="*/ 4729163 w 4729163"/>
              <a:gd name="connsiteY1" fmla="*/ 0 h 3271838"/>
              <a:gd name="connsiteX2" fmla="*/ 4729163 w 4729163"/>
              <a:gd name="connsiteY2" fmla="*/ 1519113 h 3271838"/>
              <a:gd name="connsiteX3" fmla="*/ 4674888 w 4729163"/>
              <a:gd name="connsiteY3" fmla="*/ 1524585 h 3271838"/>
              <a:gd name="connsiteX4" fmla="*/ 4145679 w 4729163"/>
              <a:gd name="connsiteY4" fmla="*/ 2173901 h 3271838"/>
              <a:gd name="connsiteX5" fmla="*/ 4674888 w 4729163"/>
              <a:gd name="connsiteY5" fmla="*/ 2823218 h 3271838"/>
              <a:gd name="connsiteX6" fmla="*/ 4729163 w 4729163"/>
              <a:gd name="connsiteY6" fmla="*/ 2828689 h 3271838"/>
              <a:gd name="connsiteX7" fmla="*/ 4729163 w 4729163"/>
              <a:gd name="connsiteY7" fmla="*/ 3271838 h 3271838"/>
              <a:gd name="connsiteX8" fmla="*/ 0 w 4729163"/>
              <a:gd name="connsiteY8" fmla="*/ 3271838 h 32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163" h="3271838">
                <a:moveTo>
                  <a:pt x="0" y="0"/>
                </a:moveTo>
                <a:lnTo>
                  <a:pt x="4729163" y="0"/>
                </a:lnTo>
                <a:lnTo>
                  <a:pt x="4729163" y="1519113"/>
                </a:lnTo>
                <a:lnTo>
                  <a:pt x="4674888" y="1524585"/>
                </a:lnTo>
                <a:cubicBezTo>
                  <a:pt x="4372869" y="1586387"/>
                  <a:pt x="4145679" y="1853613"/>
                  <a:pt x="4145679" y="2173901"/>
                </a:cubicBezTo>
                <a:cubicBezTo>
                  <a:pt x="4145679" y="2494190"/>
                  <a:pt x="4372869" y="2761416"/>
                  <a:pt x="4674888" y="2823218"/>
                </a:cubicBezTo>
                <a:lnTo>
                  <a:pt x="4729163" y="2828689"/>
                </a:lnTo>
                <a:lnTo>
                  <a:pt x="4729163" y="3271838"/>
                </a:lnTo>
                <a:lnTo>
                  <a:pt x="0" y="32718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BFAD2EC-477D-B4FB-62DB-EADE9D680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650" y="2087562"/>
            <a:ext cx="4375150" cy="38910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GB" sz="1800">
                <a:solidFill>
                  <a:schemeClr val="tx1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2E705E-B78B-D9C7-AEED-D12CCA28F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92117" y="3601579"/>
            <a:ext cx="1325563" cy="1325563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3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9C37-F0EC-466E-A20E-7249F97BA752}" type="datetime1">
              <a:rPr lang="en-GB" smtClean="0"/>
              <a:t>19/02/2025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JAO S.A.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3B40C09F-6905-0A00-8528-0F524187B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rtlCol="0" anchor="t">
            <a:noAutofit/>
          </a:bodyPr>
          <a:lstStyle>
            <a:lvl1pPr>
              <a:defRPr lang="en-GB" sz="3600" cap="all" baseline="0"/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40E1254E-A70F-A0AB-C041-39B511E2847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790" y="1864186"/>
            <a:ext cx="5753520" cy="63186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C5641167-7CB4-13B0-D4F8-2BACAD6AB3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805" y="2553205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GB" sz="1400" spc="0" baseline="0" dirty="0"/>
            </a:lvl1pPr>
          </a:lstStyle>
          <a:p>
            <a:pPr marL="285750" lvl="0" indent="-285750" rtl="0">
              <a:lnSpc>
                <a:spcPct val="100000"/>
              </a:lnSpc>
              <a:spcBef>
                <a:spcPts val="0"/>
              </a:spcBef>
            </a:pPr>
            <a:r>
              <a:rPr lang="en-GB"/>
              <a:t>Second level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2B627972-4610-4685-95FD-D11F7F72B2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2790" y="4057317"/>
            <a:ext cx="5753520" cy="63186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48293BA8-87F9-8856-E662-287A8BAAC3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1805" y="4746336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GB" sz="1400" spc="0" baseline="0" dirty="0"/>
            </a:lvl1pPr>
          </a:lstStyle>
          <a:p>
            <a:pPr marL="285750" lvl="0" indent="-285750" rtl="0">
              <a:lnSpc>
                <a:spcPct val="100000"/>
              </a:lnSpc>
              <a:spcBef>
                <a:spcPts val="0"/>
              </a:spcBef>
            </a:pPr>
            <a:r>
              <a:rPr lang="en-GB"/>
              <a:t>Second level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4DF1F-A912-DFD0-E843-788499442442}"/>
              </a:ext>
            </a:extLst>
          </p:cNvPr>
          <p:cNvSpPr/>
          <p:nvPr userDrawn="1"/>
        </p:nvSpPr>
        <p:spPr>
          <a:xfrm>
            <a:off x="7793831" y="810843"/>
            <a:ext cx="3091172" cy="5597912"/>
          </a:xfrm>
          <a:prstGeom prst="rect">
            <a:avLst/>
          </a:prstGeom>
          <a:solidFill>
            <a:schemeClr val="accent1">
              <a:alpha val="9323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E7A1CB72-FDF9-5B26-AAF5-A6F3E1A1377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14510" y="1066373"/>
            <a:ext cx="2243137" cy="492918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6BE6FE74-BAEB-F663-3CB8-4A21620970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1099" y="1066373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81B8D080-7D21-60CC-E932-2D9780A543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1099" y="3716568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270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9C37-F0EC-466E-A20E-7249F97BA752}" type="datetime1">
              <a:rPr lang="en-GB" smtClean="0"/>
              <a:t>19/02/2025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JAO S.A.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6B7889-82D3-3D88-89D6-22C72C632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en-GB" sz="3600" baseline="0"/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0DDF5B-1372-191D-6B06-9F946B865734}"/>
              </a:ext>
            </a:extLst>
          </p:cNvPr>
          <p:cNvSpPr/>
          <p:nvPr userDrawn="1"/>
        </p:nvSpPr>
        <p:spPr>
          <a:xfrm>
            <a:off x="2060160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CD5ABB-8727-0B4B-7E71-5A82968FD6D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40257" y="2001750"/>
            <a:ext cx="1159161" cy="1036101"/>
          </a:xfrm>
          <a:noFill/>
        </p:spPr>
        <p:txBody>
          <a:bodyPr rtlCol="0" anchor="ctr">
            <a:noAutofit/>
          </a:bodyPr>
          <a:lstStyle>
            <a:lvl1pPr algn="ctr">
              <a:defRPr lang="en-GB" sz="1600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8157E60-F99D-0F6E-ECC9-C30FD514C5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257" y="3029583"/>
            <a:ext cx="2940863" cy="1002007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2000" b="1" i="0" cap="all" spc="300" baseline="0"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EF4CBA-0C27-2242-6B07-6D39B70A75A5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844257" y="4053021"/>
            <a:ext cx="2944737" cy="2284667"/>
          </a:xfrm>
        </p:spPr>
        <p:txBody>
          <a:bodyPr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F05A95-556D-C883-916F-C84364AC85F2}"/>
              </a:ext>
            </a:extLst>
          </p:cNvPr>
          <p:cNvSpPr/>
          <p:nvPr userDrawn="1"/>
        </p:nvSpPr>
        <p:spPr>
          <a:xfrm>
            <a:off x="5617535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AD74B90F-3D63-31A9-9DA8-6A51A2990AC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07541" y="2001750"/>
            <a:ext cx="1159161" cy="1036101"/>
          </a:xfrm>
          <a:noFill/>
        </p:spPr>
        <p:txBody>
          <a:bodyPr rtlCol="0" anchor="ctr">
            <a:noAutofit/>
          </a:bodyPr>
          <a:lstStyle>
            <a:lvl1pPr algn="ctr">
              <a:defRPr lang="en-GB" sz="1600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CD6ABAEC-5CD4-7C89-4400-212C145422C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7227" y="3064120"/>
            <a:ext cx="2940864" cy="98890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BC6AA4-51E7-6323-EDB5-6DEA00E2EA2A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617226" y="4066126"/>
            <a:ext cx="2944737" cy="2284667"/>
          </a:xfrm>
        </p:spPr>
        <p:txBody>
          <a:bodyPr t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943A08-91A5-6ED6-3AF5-05747945DD8B}"/>
              </a:ext>
            </a:extLst>
          </p:cNvPr>
          <p:cNvSpPr/>
          <p:nvPr userDrawn="1"/>
        </p:nvSpPr>
        <p:spPr>
          <a:xfrm>
            <a:off x="8836567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D3B1A85-3297-05B4-1339-F798391C81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33421" y="2004710"/>
            <a:ext cx="1159161" cy="1036101"/>
          </a:xfrm>
          <a:noFill/>
        </p:spPr>
        <p:txBody>
          <a:bodyPr rtlCol="0" anchor="ctr">
            <a:noAutofit/>
          </a:bodyPr>
          <a:lstStyle>
            <a:lvl1pPr algn="ctr">
              <a:defRPr lang="en-GB" sz="1600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2999D57C-0433-DB70-A7E9-EFB38562DC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3008" y="3029583"/>
            <a:ext cx="2940864" cy="98890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3DAEE59-B93C-FB94-FB5B-79A7836D4F89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8398539" y="4031589"/>
            <a:ext cx="2944737" cy="2284667"/>
          </a:xfrm>
        </p:spPr>
        <p:txBody>
          <a:bodyPr t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57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9C37-F0EC-466E-A20E-7249F97BA752}" type="datetime1">
              <a:rPr lang="en-GB" smtClean="0"/>
              <a:t>19/02/2025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JAO S.A.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DD6CFE19-2EE1-766A-D816-EF49A1FDC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rtlCol="0" anchor="t">
            <a:noAutofit/>
          </a:bodyPr>
          <a:lstStyle>
            <a:lvl1pPr>
              <a:defRPr lang="en-GB" sz="3600" baseline="0">
                <a:latin typeface="+mj-lt"/>
              </a:defRPr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E11E03-4AD5-4C61-FBCA-7C343670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2046038"/>
            <a:ext cx="4831207" cy="356813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GB" sz="1800">
                <a:solidFill>
                  <a:schemeClr val="tx1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C9242FB-936A-99FE-BFC3-49169114FA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8966" y="1112838"/>
            <a:ext cx="3475649" cy="49752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/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24A683A-6453-EA6D-B9A7-13FD8688AD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10733" y="2803273"/>
            <a:ext cx="2121408" cy="2121408"/>
          </a:xfrm>
          <a:prstGeom prst="ellipse">
            <a:avLst/>
          </a:prstGeom>
          <a:solidFill>
            <a:schemeClr val="accent1">
              <a:alpha val="89000"/>
            </a:schemeClr>
          </a:solidFill>
        </p:spPr>
        <p:txBody>
          <a:bodyPr rtlCol="0"/>
          <a:lstStyle>
            <a:lvl1pPr>
              <a:defRPr lang="en-GB"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3A2E79-6964-037F-969B-F56AD088A5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58537" y="4711495"/>
            <a:ext cx="192024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rtlCol="0"/>
          <a:lstStyle>
            <a:lvl1pPr>
              <a:defRPr lang="en-GB"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27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9C37-F0EC-466E-A20E-7249F97BA752}" type="datetime1">
              <a:rPr lang="en-GB" smtClean="0"/>
              <a:t>19/02/2025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JAO S.A.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577CA-01FD-A6B4-47B1-8BE02B8A26F2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75E2C-F231-A8F3-99D1-4F1ED973B8A0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B9C936-DC33-C633-68C2-D305F0EB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6F2EEA-DA03-35D0-D2FD-19F96CE322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72D44F-672C-3C3E-3F49-10C2A29F513F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54DB2A-E10B-8CE9-E17F-F62CEA00199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Topic 01 comes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408081-8D2D-8B41-56A2-543BE29F1B8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CC40F2-72BA-063D-14C2-B3071E6C1A4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Topic 02 comes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585C20-35F5-8F22-FA41-600064A78270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63CB780F-0A56-9ED0-4CE2-EF86A91828F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CB8427-CF2C-45A7-F4FD-42A857703EEF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018E9E06-A457-00DA-F47B-CCA26FD4614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684256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9C37-F0EC-466E-A20E-7249F97BA752}" type="datetime1">
              <a:rPr lang="en-GB" smtClean="0"/>
              <a:t>19/02/2025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JAO S.A.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577CA-01FD-A6B4-47B1-8BE02B8A26F2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75E2C-F231-A8F3-99D1-4F1ED973B8A0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B9C936-DC33-C633-68C2-D305F0EB5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n-GB" noProof="0" dirty="0" err="1"/>
              <a:t>BLack</a:t>
            </a:r>
            <a:r>
              <a:rPr lang="en-GB" noProof="0" dirty="0"/>
              <a:t> &amp; magenta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6F2EEA-DA03-35D0-D2FD-19F96CE322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72D44F-672C-3C3E-3F49-10C2A29F513F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54DB2A-E10B-8CE9-E17F-F62CEA00199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Topic 01 comes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408081-8D2D-8B41-56A2-543BE29F1B8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CC40F2-72BA-063D-14C2-B3071E6C1A4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Topic 02 comes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585C20-35F5-8F22-FA41-600064A78270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63CB780F-0A56-9ED0-4CE2-EF86A91828F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CB8427-CF2C-45A7-F4FD-42A857703EEF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018E9E06-A457-00DA-F47B-CCA26FD4614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074417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9C37-F0EC-466E-A20E-7249F97BA752}" type="datetime1">
              <a:rPr lang="en-GB" smtClean="0"/>
              <a:t>19/02/2025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JAO S.A.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577CA-01FD-A6B4-47B1-8BE02B8A26F2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75E2C-F231-A8F3-99D1-4F1ED973B8A0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B9C936-DC33-C633-68C2-D305F0EB5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n-GB" noProof="0" dirty="0"/>
              <a:t>blues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6F2EEA-DA03-35D0-D2FD-19F96CE322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72D44F-672C-3C3E-3F49-10C2A29F513F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54DB2A-E10B-8CE9-E17F-F62CEA00199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Topic 01 comes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408081-8D2D-8B41-56A2-543BE29F1B8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CC40F2-72BA-063D-14C2-B3071E6C1A4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Topic 02 comes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585C20-35F5-8F22-FA41-600064A78270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63CB780F-0A56-9ED0-4CE2-EF86A91828F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CB8427-CF2C-45A7-F4FD-42A857703EEF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018E9E06-A457-00DA-F47B-CCA26FD4614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503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06/02/2024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94C03-1725-4089-B780-A3C3763C7BB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79370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9C37-F0EC-466E-A20E-7249F97BA752}" type="datetime1">
              <a:rPr lang="en-GB" smtClean="0"/>
              <a:t>19/02/2025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JAO S.A.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3C65AB-4F50-BE23-D8CF-B5314AD05EC0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310A06-1171-6CC0-5488-CB5E6C9268FF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31220-ADA4-09A7-3520-ACE269A4EF91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5E3169-0B11-2DF2-24C0-5208A8C66F64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9071F-D6EF-F51A-B531-C6C91349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4364AF-3CB9-0049-5776-F9956D37688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2194F-E414-8CF3-F2B2-6B368B69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312F635-6D99-0D75-2550-51A6FCA73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B9E4F3-72CF-6E27-51D6-3788F7F0D4B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5E36BC-7B9E-CF5B-A300-1B055563AE8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2EA7891-2730-6D45-42C3-5623FA9A444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CD087B4-C178-9145-00C6-A164224A991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B057E7-A115-5F23-5B83-B669B1158CD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41AC17-A213-BA96-18BC-9D11318B2EF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7CE545D5-FB23-2BE4-F092-2777D1C2D73C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983B93C8-091A-D8B0-01F6-C7A34054A9F4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E081411B-4025-9909-8E26-9E68EDAB7CDF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950D806A-B1FA-E710-9090-FD520A60A824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7383C4C-DBD8-B652-571A-944DBBAC16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DEF4988-C999-0E35-1C0E-565DFAB77C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C24B32C-FA01-F911-5E32-CC8238BCA7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2ACA3B-72D2-8096-1591-F9F0A71AF8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9007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9C37-F0EC-466E-A20E-7249F97BA752}" type="datetime1">
              <a:rPr lang="en-GB" smtClean="0"/>
              <a:t>19/02/2025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JAO S.A.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3C65AB-4F50-BE23-D8CF-B5314AD05EC0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310A06-1171-6CC0-5488-CB5E6C9268FF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31220-ADA4-09A7-3520-ACE269A4EF91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5E3169-0B11-2DF2-24C0-5208A8C66F64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9071F-D6EF-F51A-B531-C6C91349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n-GB" noProof="0" dirty="0"/>
              <a:t>DARK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4364AF-3CB9-0049-5776-F9956D37688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2194F-E414-8CF3-F2B2-6B368B69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312F635-6D99-0D75-2550-51A6FCA73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B9E4F3-72CF-6E27-51D6-3788F7F0D4B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5E36BC-7B9E-CF5B-A300-1B055563AE8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2EA7891-2730-6D45-42C3-5623FA9A444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CD087B4-C178-9145-00C6-A164224A991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B057E7-A115-5F23-5B83-B669B1158CD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41AC17-A213-BA96-18BC-9D11318B2EF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7CE545D5-FB23-2BE4-F092-2777D1C2D73C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983B93C8-091A-D8B0-01F6-C7A34054A9F4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E081411B-4025-9909-8E26-9E68EDAB7CDF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950D806A-B1FA-E710-9090-FD520A60A824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7383C4C-DBD8-B652-571A-944DBBAC16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DEF4988-C999-0E35-1C0E-565DFAB77C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C24B32C-FA01-F911-5E32-CC8238BCA7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2ACA3B-72D2-8096-1591-F9F0A71AF8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1471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9C37-F0EC-466E-A20E-7249F97BA752}" type="datetime1">
              <a:rPr lang="en-GB" smtClean="0"/>
              <a:t>19/02/2025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JAO S.A.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3C65AB-4F50-BE23-D8CF-B5314AD05EC0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310A06-1171-6CC0-5488-CB5E6C9268FF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31220-ADA4-09A7-3520-ACE269A4EF91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5E3169-0B11-2DF2-24C0-5208A8C66F64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9071F-D6EF-F51A-B531-C6C91349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n-GB" noProof="0" dirty="0"/>
              <a:t>LIGHT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4364AF-3CB9-0049-5776-F9956D37688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2194F-E414-8CF3-F2B2-6B368B69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312F635-6D99-0D75-2550-51A6FCA73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B9E4F3-72CF-6E27-51D6-3788F7F0D4B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5E36BC-7B9E-CF5B-A300-1B055563AE8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2EA7891-2730-6D45-42C3-5623FA9A444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CD087B4-C178-9145-00C6-A164224A991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B057E7-A115-5F23-5B83-B669B1158CD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41AC17-A213-BA96-18BC-9D11318B2EF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7CE545D5-FB23-2BE4-F092-2777D1C2D73C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983B93C8-091A-D8B0-01F6-C7A34054A9F4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E081411B-4025-9909-8E26-9E68EDAB7CDF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950D806A-B1FA-E710-9090-FD520A60A824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7383C4C-DBD8-B652-571A-944DBBAC16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DEF4988-C999-0E35-1C0E-565DFAB77C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C24B32C-FA01-F911-5E32-CC8238BCA7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2ACA3B-72D2-8096-1591-F9F0A71AF8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361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36469D-52E9-2447-BA14-F4693C581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452322" y="1779048"/>
            <a:ext cx="6113356" cy="4320000"/>
          </a:xfrm>
          <a:prstGeom prst="rect">
            <a:avLst/>
          </a:prstGeom>
        </p:spPr>
      </p:pic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06/02/2024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1B4A5-6FAD-4216-A305-C8E9213F481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6708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929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435262"/>
            <a:ext cx="4937760" cy="44338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435262"/>
            <a:ext cx="4937760" cy="44338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06/02/2024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40F00-2DA6-43DC-9359-F0CDBCDDECA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5497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24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1448864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303362"/>
            <a:ext cx="4937760" cy="388909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48864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03361"/>
            <a:ext cx="4937760" cy="38890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06/02/2024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1A218-A8D3-48B6-A946-C113017C78D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850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06/02/2024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9AE54-70AB-4959-BB99-F77CE3D3F27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6600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06/02/2024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74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594359"/>
            <a:ext cx="6492240" cy="5257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06/02/2024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CFBF80-CEF8-413E-8E3C-4AB9112263D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1995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06/02/2024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F6689-FCC8-4750-8525-B7991644D4D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462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8400" cy="88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408683"/>
            <a:ext cx="10058400" cy="446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Master text styles</a:t>
            </a:r>
          </a:p>
          <a:p>
            <a:pPr lvl="1"/>
            <a:r>
              <a:rPr lang="en-GB" altLang="tr-TR"/>
              <a:t>Second level</a:t>
            </a:r>
          </a:p>
          <a:p>
            <a:pPr lvl="2"/>
            <a:r>
              <a:rPr lang="en-GB" altLang="tr-TR"/>
              <a:t>Third level</a:t>
            </a:r>
          </a:p>
          <a:p>
            <a:pPr lvl="3"/>
            <a:r>
              <a:rPr lang="en-GB" altLang="tr-TR"/>
              <a:t>Fourth level</a:t>
            </a:r>
          </a:p>
          <a:p>
            <a:pPr lvl="4"/>
            <a:r>
              <a:rPr lang="en-GB" altLang="tr-TR"/>
              <a:t>Fifth level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06/02/2024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410A6CA5-CD41-4BC6-9E93-8EE7CAEC2898}" type="slidenum">
              <a:rPr lang="en-US" altLang="tr-TR"/>
              <a:pPr/>
              <a:t>‹#›</a:t>
            </a:fld>
            <a:endParaRPr lang="en-US" alt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9038" y="1288147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21274DB-A5D4-B248-B6D8-C30C0D74DA8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alphaModFix amt="35000"/>
          </a:blip>
          <a:stretch>
            <a:fillRect/>
          </a:stretch>
        </p:blipFill>
        <p:spPr>
          <a:xfrm>
            <a:off x="9641597" y="0"/>
            <a:ext cx="254722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661" r:id="rId12"/>
    <p:sldLayoutId id="2147483712" r:id="rId13"/>
    <p:sldLayoutId id="2147483715" r:id="rId14"/>
    <p:sldLayoutId id="2147483716" r:id="rId15"/>
    <p:sldLayoutId id="2147483718" r:id="rId16"/>
    <p:sldLayoutId id="2147483717" r:id="rId17"/>
    <p:sldLayoutId id="2147483720" r:id="rId18"/>
    <p:sldLayoutId id="2147483721" r:id="rId19"/>
    <p:sldLayoutId id="2147483719" r:id="rId20"/>
    <p:sldLayoutId id="2147483722" r:id="rId21"/>
    <p:sldLayoutId id="2147483723" r:id="rId22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349E35-CA5F-461E-C9C8-D42B269C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75" y="6459538"/>
            <a:ext cx="48228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JAO S.A.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C013B4-6079-D4B1-91A2-A6986CC4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381" y="3429000"/>
            <a:ext cx="4589237" cy="1858220"/>
          </a:xfrm>
        </p:spPr>
        <p:txBody>
          <a:bodyPr anchor="t">
            <a:no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Quarterly</a:t>
            </a:r>
            <a:b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JAO Open Call</a:t>
            </a:r>
            <a:b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18.02.2025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0DD64E0F-74E7-2992-D4F7-56F48AB6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F2D0F6CC-7A35-45B5-8491-B4B328EB7009}" type="slidenum">
              <a:rPr lang="en-US" altLang="tr-TR" smtClean="0"/>
              <a:pPr>
                <a:spcAft>
                  <a:spcPts val="600"/>
                </a:spcAft>
              </a:pPr>
              <a:t>1</a:t>
            </a:fld>
            <a:endParaRPr lang="en-US" altLang="tr-TR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7A9B167-F2D2-494F-09E7-4C2CB5098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221" y="1096325"/>
            <a:ext cx="5588842" cy="558884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19FD9F-C717-C9D3-94DB-32FAEE4ED122}"/>
              </a:ext>
            </a:extLst>
          </p:cNvPr>
          <p:cNvCxnSpPr>
            <a:cxnSpLocks/>
          </p:cNvCxnSpPr>
          <p:nvPr/>
        </p:nvCxnSpPr>
        <p:spPr>
          <a:xfrm flipH="1">
            <a:off x="7162381" y="4541028"/>
            <a:ext cx="51820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D58B504-CB31-1309-C59B-1F2CBC845D59}"/>
              </a:ext>
            </a:extLst>
          </p:cNvPr>
          <p:cNvSpPr txBox="1">
            <a:spLocks/>
          </p:cNvSpPr>
          <p:nvPr/>
        </p:nvSpPr>
        <p:spPr>
          <a:xfrm>
            <a:off x="232230" y="205834"/>
            <a:ext cx="4619501" cy="777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client's satisfaction is critical for us.</a:t>
            </a:r>
          </a:p>
        </p:txBody>
      </p:sp>
    </p:spTree>
    <p:extLst>
      <p:ext uri="{BB962C8B-B14F-4D97-AF65-F5344CB8AC3E}">
        <p14:creationId xmlns:p14="http://schemas.microsoft.com/office/powerpoint/2010/main" val="134127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C7255A0-75A4-5522-AB88-A6E73735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1E9B0-056C-43DE-8A09-DE301DF4990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8CF81A2-FE89-40F1-B8D1-94F06578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JAO S.A.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0A1ADA6-1142-072B-C17A-BC9FECE5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49AE54-70AB-4959-BB99-F77CE3D3F279}" type="slidenum">
              <a:rPr kumimoji="0" lang="en-US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16E4CC7-4FEB-0E4F-CD0E-638E5B438B74}"/>
              </a:ext>
            </a:extLst>
          </p:cNvPr>
          <p:cNvSpPr txBox="1">
            <a:spLocks/>
          </p:cNvSpPr>
          <p:nvPr/>
        </p:nvSpPr>
        <p:spPr>
          <a:xfrm>
            <a:off x="3988375" y="3570453"/>
            <a:ext cx="2944737" cy="2284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Envision multimedia-based expertise and cross-media growth strategies</a:t>
            </a:r>
          </a:p>
          <a:p>
            <a:r>
              <a:rPr lang="en-GB" dirty="0"/>
              <a:t>Visualise quality intellectual capital</a:t>
            </a:r>
          </a:p>
          <a:p>
            <a:r>
              <a:rPr lang="en-GB" dirty="0"/>
              <a:t>Engage worldwide methodologies with web-enabled technologies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B373C356-F23B-07B6-4F1C-D48DAAD1C69B}"/>
              </a:ext>
            </a:extLst>
          </p:cNvPr>
          <p:cNvSpPr txBox="1">
            <a:spLocks/>
          </p:cNvSpPr>
          <p:nvPr/>
        </p:nvSpPr>
        <p:spPr>
          <a:xfrm>
            <a:off x="5278973" y="4332197"/>
            <a:ext cx="2944737" cy="2284667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algn="r" defTabSz="914400" rtl="0" eaLnBrk="1" latinLnBrk="0" hangingPunct="1">
              <a:defRPr sz="1000" kern="120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Pursue scalable customer service through sustainable strategies</a:t>
            </a:r>
          </a:p>
          <a:p>
            <a:r>
              <a:rPr lang="en-GB" dirty="0"/>
              <a:t>Engage top-line web services with cutting-edge deliverables</a:t>
            </a:r>
          </a:p>
        </p:txBody>
      </p:sp>
      <p:sp>
        <p:nvSpPr>
          <p:cNvPr id="34" name="Title 15">
            <a:extLst>
              <a:ext uri="{FF2B5EF4-FFF2-40B4-BE49-F238E27FC236}">
                <a16:creationId xmlns:a16="http://schemas.microsoft.com/office/drawing/2014/main" id="{BDF768C8-385C-3790-C007-A8429F275052}"/>
              </a:ext>
            </a:extLst>
          </p:cNvPr>
          <p:cNvSpPr txBox="1">
            <a:spLocks/>
          </p:cNvSpPr>
          <p:nvPr/>
        </p:nvSpPr>
        <p:spPr>
          <a:xfrm>
            <a:off x="297941" y="356949"/>
            <a:ext cx="5744335" cy="979204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pPr marL="180975"/>
            <a:r>
              <a:rPr lang="en-GB" sz="3600" dirty="0">
                <a:solidFill>
                  <a:schemeClr val="accent1"/>
                </a:solidFill>
              </a:rPr>
              <a:t>Changes and Improvements</a:t>
            </a:r>
          </a:p>
          <a:p>
            <a:pPr marL="180975"/>
            <a:r>
              <a:rPr lang="en-GB" sz="3600" dirty="0">
                <a:solidFill>
                  <a:srgbClr val="BD2D67"/>
                </a:solidFill>
              </a:rPr>
              <a:t>Recap</a:t>
            </a:r>
          </a:p>
        </p:txBody>
      </p:sp>
      <p:sp>
        <p:nvSpPr>
          <p:cNvPr id="2" name="Chord 1">
            <a:extLst>
              <a:ext uri="{FF2B5EF4-FFF2-40B4-BE49-F238E27FC236}">
                <a16:creationId xmlns:a16="http://schemas.microsoft.com/office/drawing/2014/main" id="{51180121-3FD5-D7CC-33CB-E5BA0779972F}"/>
              </a:ext>
            </a:extLst>
          </p:cNvPr>
          <p:cNvSpPr/>
          <p:nvPr/>
        </p:nvSpPr>
        <p:spPr>
          <a:xfrm rot="17624127">
            <a:off x="9450791" y="-2439574"/>
            <a:ext cx="4611787" cy="4388022"/>
          </a:xfrm>
          <a:prstGeom prst="chor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id="{C1516BFB-006B-6FB2-5451-5757E7D4B695}"/>
              </a:ext>
            </a:extLst>
          </p:cNvPr>
          <p:cNvSpPr/>
          <p:nvPr/>
        </p:nvSpPr>
        <p:spPr>
          <a:xfrm rot="12047311">
            <a:off x="-2746710" y="3379295"/>
            <a:ext cx="4110461" cy="4388022"/>
          </a:xfrm>
          <a:prstGeom prst="chor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CD2D2-9E52-2914-A60E-857794BB1B7E}"/>
              </a:ext>
            </a:extLst>
          </p:cNvPr>
          <p:cNvGrpSpPr/>
          <p:nvPr/>
        </p:nvGrpSpPr>
        <p:grpSpPr>
          <a:xfrm>
            <a:off x="2724831" y="2289484"/>
            <a:ext cx="836928" cy="836928"/>
            <a:chOff x="7538687" y="3415136"/>
            <a:chExt cx="836928" cy="8369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5B40AEF-2365-E513-151F-519489FA80FB}"/>
                </a:ext>
              </a:extLst>
            </p:cNvPr>
            <p:cNvSpPr/>
            <p:nvPr/>
          </p:nvSpPr>
          <p:spPr>
            <a:xfrm>
              <a:off x="7538687" y="3415136"/>
              <a:ext cx="836928" cy="83692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pic>
          <p:nvPicPr>
            <p:cNvPr id="15" name="Graphic 14" descr="Vlog outline">
              <a:extLst>
                <a:ext uri="{FF2B5EF4-FFF2-40B4-BE49-F238E27FC236}">
                  <a16:creationId xmlns:a16="http://schemas.microsoft.com/office/drawing/2014/main" id="{51DDBE4E-6C75-35AF-77C4-BF28914C1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636133" y="3528019"/>
              <a:ext cx="642036" cy="642036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5046E7-115E-25E5-FC7C-BE7C7E1D691E}"/>
              </a:ext>
            </a:extLst>
          </p:cNvPr>
          <p:cNvGrpSpPr/>
          <p:nvPr/>
        </p:nvGrpSpPr>
        <p:grpSpPr>
          <a:xfrm>
            <a:off x="2760163" y="3767588"/>
            <a:ext cx="836928" cy="718877"/>
            <a:chOff x="5571447" y="5373792"/>
            <a:chExt cx="836928" cy="71887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E92A75-A7C7-1B7B-8EBB-32E205E7B052}"/>
                </a:ext>
              </a:extLst>
            </p:cNvPr>
            <p:cNvSpPr/>
            <p:nvPr/>
          </p:nvSpPr>
          <p:spPr>
            <a:xfrm>
              <a:off x="5571447" y="5373792"/>
              <a:ext cx="836928" cy="7188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 dirty="0"/>
            </a:p>
          </p:txBody>
        </p:sp>
        <p:pic>
          <p:nvPicPr>
            <p:cNvPr id="20" name="Graphic 19" descr="Double Tap Gesture outline">
              <a:extLst>
                <a:ext uri="{FF2B5EF4-FFF2-40B4-BE49-F238E27FC236}">
                  <a16:creationId xmlns:a16="http://schemas.microsoft.com/office/drawing/2014/main" id="{905E42DD-23F1-DC30-B6CD-02185ECA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667752" y="5440053"/>
              <a:ext cx="600825" cy="60082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9C8AAEB-3E7B-6736-FC63-15D1A72018A3}"/>
              </a:ext>
            </a:extLst>
          </p:cNvPr>
          <p:cNvGrpSpPr/>
          <p:nvPr/>
        </p:nvGrpSpPr>
        <p:grpSpPr>
          <a:xfrm>
            <a:off x="4234434" y="3962293"/>
            <a:ext cx="4052686" cy="400110"/>
            <a:chOff x="6937122" y="5566570"/>
            <a:chExt cx="4052686" cy="4001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4191A9-5CC4-040A-7E1C-2FAA416E043B}"/>
                </a:ext>
              </a:extLst>
            </p:cNvPr>
            <p:cNvSpPr txBox="1"/>
            <p:nvPr/>
          </p:nvSpPr>
          <p:spPr>
            <a:xfrm>
              <a:off x="7235234" y="5566570"/>
              <a:ext cx="3754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GB" sz="2000" b="1" dirty="0">
                  <a:solidFill>
                    <a:schemeClr val="accent1"/>
                  </a:solidFill>
                  <a:latin typeface="+mj-lt"/>
                </a:rPr>
                <a:t>Seasonal Auction for </a:t>
              </a:r>
              <a:r>
                <a:rPr lang="en-GB" sz="2000" b="1" dirty="0" err="1">
                  <a:solidFill>
                    <a:schemeClr val="accent1"/>
                  </a:solidFill>
                  <a:latin typeface="+mj-lt"/>
                </a:rPr>
                <a:t>Nemolink</a:t>
              </a:r>
              <a:endParaRPr lang="en-GB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44FFC61-3E1E-E6F8-FEC8-0CB8ADCBB0A5}"/>
                </a:ext>
              </a:extLst>
            </p:cNvPr>
            <p:cNvSpPr/>
            <p:nvPr/>
          </p:nvSpPr>
          <p:spPr>
            <a:xfrm>
              <a:off x="6937122" y="5678945"/>
              <a:ext cx="210312" cy="2103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088F83-5EFE-BAC2-C11A-FD9B5A7781A5}"/>
              </a:ext>
            </a:extLst>
          </p:cNvPr>
          <p:cNvGrpSpPr/>
          <p:nvPr/>
        </p:nvGrpSpPr>
        <p:grpSpPr>
          <a:xfrm>
            <a:off x="4234434" y="2416225"/>
            <a:ext cx="3037557" cy="677108"/>
            <a:chOff x="9048290" y="3440279"/>
            <a:chExt cx="3037557" cy="67710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656CAF-85C2-301F-BDCD-57550D23B0E9}"/>
                </a:ext>
              </a:extLst>
            </p:cNvPr>
            <p:cNvSpPr txBox="1"/>
            <p:nvPr/>
          </p:nvSpPr>
          <p:spPr>
            <a:xfrm>
              <a:off x="9362246" y="3440279"/>
              <a:ext cx="27236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2000" b="1" dirty="0">
                  <a:solidFill>
                    <a:schemeClr val="accent1"/>
                  </a:solidFill>
                  <a:latin typeface="+mj-lt"/>
                </a:rPr>
                <a:t>Resale on French borders</a:t>
              </a:r>
            </a:p>
            <a:p>
              <a:pPr>
                <a:buClr>
                  <a:schemeClr val="accent5"/>
                </a:buClr>
              </a:pPr>
              <a:endParaRPr lang="en-LU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3366AF-6DB8-5988-53DC-DECB867812D7}"/>
                </a:ext>
              </a:extLst>
            </p:cNvPr>
            <p:cNvSpPr/>
            <p:nvPr/>
          </p:nvSpPr>
          <p:spPr>
            <a:xfrm>
              <a:off x="9048290" y="3606433"/>
              <a:ext cx="210312" cy="2103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6645E6-724C-2B81-E760-34CC835A4E23}"/>
              </a:ext>
            </a:extLst>
          </p:cNvPr>
          <p:cNvCxnSpPr/>
          <p:nvPr/>
        </p:nvCxnSpPr>
        <p:spPr>
          <a:xfrm>
            <a:off x="-15671" y="875885"/>
            <a:ext cx="601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CAE70D-0354-878A-E071-79E86AC1A252}"/>
              </a:ext>
            </a:extLst>
          </p:cNvPr>
          <p:cNvGrpSpPr/>
          <p:nvPr/>
        </p:nvGrpSpPr>
        <p:grpSpPr>
          <a:xfrm>
            <a:off x="4266694" y="5301082"/>
            <a:ext cx="3681064" cy="400110"/>
            <a:chOff x="4294620" y="5316471"/>
            <a:chExt cx="3681064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76C807-8D52-848E-CF07-4186392BFFA9}"/>
                </a:ext>
              </a:extLst>
            </p:cNvPr>
            <p:cNvSpPr txBox="1"/>
            <p:nvPr/>
          </p:nvSpPr>
          <p:spPr>
            <a:xfrm>
              <a:off x="4618335" y="5316471"/>
              <a:ext cx="3357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D2D67"/>
                  </a:solidFill>
                  <a:latin typeface="+mj-lt"/>
                </a:rPr>
                <a:t>Quarterly open tests </a:t>
              </a:r>
              <a:endParaRPr lang="en-GB" sz="2000" b="1" dirty="0">
                <a:solidFill>
                  <a:srgbClr val="BD2D67"/>
                </a:solidFill>
                <a:latin typeface="+mj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0C47A6-2DEB-4E34-B85F-FC5B62D5CBC3}"/>
                </a:ext>
              </a:extLst>
            </p:cNvPr>
            <p:cNvSpPr/>
            <p:nvPr/>
          </p:nvSpPr>
          <p:spPr>
            <a:xfrm>
              <a:off x="4294620" y="5416066"/>
              <a:ext cx="208800" cy="208800"/>
            </a:xfrm>
            <a:prstGeom prst="ellipse">
              <a:avLst/>
            </a:prstGeom>
            <a:solidFill>
              <a:srgbClr val="F664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836B80-1F18-D7AA-FB9A-5652A252F87C}"/>
              </a:ext>
            </a:extLst>
          </p:cNvPr>
          <p:cNvGrpSpPr/>
          <p:nvPr/>
        </p:nvGrpSpPr>
        <p:grpSpPr>
          <a:xfrm>
            <a:off x="2752967" y="5141137"/>
            <a:ext cx="838800" cy="720000"/>
            <a:chOff x="2516514" y="5622115"/>
            <a:chExt cx="838800" cy="7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3FA0BB-2E55-891B-4D51-142C94F9D1DF}"/>
                </a:ext>
              </a:extLst>
            </p:cNvPr>
            <p:cNvSpPr/>
            <p:nvPr/>
          </p:nvSpPr>
          <p:spPr>
            <a:xfrm>
              <a:off x="2516514" y="5622115"/>
              <a:ext cx="838800" cy="72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Graphic 15" descr="Puzzle outline">
              <a:extLst>
                <a:ext uri="{FF2B5EF4-FFF2-40B4-BE49-F238E27FC236}">
                  <a16:creationId xmlns:a16="http://schemas.microsoft.com/office/drawing/2014/main" id="{845F7145-40BE-DEB6-038C-4D597C58E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73234" y="5694710"/>
              <a:ext cx="609121" cy="609121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5A8A090-4FE0-1820-60E8-7CB5461E061B}"/>
              </a:ext>
            </a:extLst>
          </p:cNvPr>
          <p:cNvSpPr txBox="1"/>
          <p:nvPr/>
        </p:nvSpPr>
        <p:spPr>
          <a:xfrm>
            <a:off x="8679305" y="3312826"/>
            <a:ext cx="2263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Annual Survey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2C7C3F-56EB-0ADA-7ACE-79216FF5D66C}"/>
              </a:ext>
            </a:extLst>
          </p:cNvPr>
          <p:cNvSpPr/>
          <p:nvPr/>
        </p:nvSpPr>
        <p:spPr>
          <a:xfrm>
            <a:off x="9577718" y="59960"/>
            <a:ext cx="2629272" cy="6340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600" dirty="0">
                <a:latin typeface="+mj-lt"/>
              </a:rPr>
              <a:t>Annual Survey</a:t>
            </a:r>
          </a:p>
        </p:txBody>
      </p:sp>
    </p:spTree>
    <p:extLst>
      <p:ext uri="{BB962C8B-B14F-4D97-AF65-F5344CB8AC3E}">
        <p14:creationId xmlns:p14="http://schemas.microsoft.com/office/powerpoint/2010/main" val="19803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108575-8375-9B18-918C-4FDEC594E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281A7CC-8276-42ED-832D-E240DBC0C15A}"/>
              </a:ext>
            </a:extLst>
          </p:cNvPr>
          <p:cNvCxnSpPr>
            <a:cxnSpLocks/>
            <a:stCxn id="25" idx="6"/>
            <a:endCxn id="33" idx="2"/>
          </p:cNvCxnSpPr>
          <p:nvPr/>
        </p:nvCxnSpPr>
        <p:spPr>
          <a:xfrm>
            <a:off x="3717626" y="3657645"/>
            <a:ext cx="1303976" cy="994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3338FD-4C42-43AE-A7B1-C0705DD4CE04}"/>
              </a:ext>
            </a:extLst>
          </p:cNvPr>
          <p:cNvCxnSpPr>
            <a:cxnSpLocks/>
            <a:stCxn id="33" idx="6"/>
            <a:endCxn id="52" idx="2"/>
          </p:cNvCxnSpPr>
          <p:nvPr/>
        </p:nvCxnSpPr>
        <p:spPr>
          <a:xfrm flipV="1">
            <a:off x="5453602" y="3660006"/>
            <a:ext cx="1396332" cy="758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B32859-76A5-912C-E94E-AD896E8CFEE3}"/>
              </a:ext>
            </a:extLst>
          </p:cNvPr>
          <p:cNvCxnSpPr>
            <a:cxnSpLocks/>
            <a:stCxn id="7" idx="6"/>
            <a:endCxn id="25" idx="2"/>
          </p:cNvCxnSpPr>
          <p:nvPr/>
        </p:nvCxnSpPr>
        <p:spPr>
          <a:xfrm flipV="1">
            <a:off x="1877070" y="3657645"/>
            <a:ext cx="1408556" cy="994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B806EB-A6F3-3674-9DB9-AB5439FF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JAO S.A.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FBEEF-6C4A-0EE7-B768-90047482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11</a:t>
            </a:fld>
            <a:endParaRPr lang="en-US" altLang="tr-TR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D992D4-4EE0-CE99-6787-A8811EA70D1A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0" y="3667586"/>
            <a:ext cx="144507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25FE1AC-9CF0-78DB-9DA6-DC98A3094313}"/>
              </a:ext>
            </a:extLst>
          </p:cNvPr>
          <p:cNvSpPr/>
          <p:nvPr/>
        </p:nvSpPr>
        <p:spPr>
          <a:xfrm>
            <a:off x="1445070" y="3451586"/>
            <a:ext cx="432000" cy="432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CC4AD0-870B-A81D-AEEB-7C5E20BE546D}"/>
              </a:ext>
            </a:extLst>
          </p:cNvPr>
          <p:cNvSpPr/>
          <p:nvPr/>
        </p:nvSpPr>
        <p:spPr>
          <a:xfrm>
            <a:off x="1352304" y="3332914"/>
            <a:ext cx="622854" cy="662616"/>
          </a:xfrm>
          <a:prstGeom prst="ellipse">
            <a:avLst/>
          </a:prstGeom>
          <a:noFill/>
          <a:ln w="34925">
            <a:solidFill>
              <a:srgbClr val="BD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929C62-7A32-7FED-E21E-F317F0A676CE}"/>
              </a:ext>
            </a:extLst>
          </p:cNvPr>
          <p:cNvSpPr/>
          <p:nvPr/>
        </p:nvSpPr>
        <p:spPr>
          <a:xfrm>
            <a:off x="1177236" y="3151612"/>
            <a:ext cx="967410" cy="1011973"/>
          </a:xfrm>
          <a:prstGeom prst="ellipse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BAC4FE-FA47-6CA0-3A41-DF2EB272080E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>
            <a:off x="1661070" y="3883586"/>
            <a:ext cx="11274" cy="136245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C9A67BD-0B0E-FC86-10A7-7D1E9DB0FC2E}"/>
              </a:ext>
            </a:extLst>
          </p:cNvPr>
          <p:cNvSpPr/>
          <p:nvPr/>
        </p:nvSpPr>
        <p:spPr>
          <a:xfrm>
            <a:off x="1564344" y="5246041"/>
            <a:ext cx="216000" cy="216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CEEF02F-C1EA-5371-D823-E3AE4039746D}"/>
              </a:ext>
            </a:extLst>
          </p:cNvPr>
          <p:cNvSpPr/>
          <p:nvPr/>
        </p:nvSpPr>
        <p:spPr>
          <a:xfrm>
            <a:off x="1034248" y="3031730"/>
            <a:ext cx="1258965" cy="1264984"/>
          </a:xfrm>
          <a:prstGeom prst="arc">
            <a:avLst>
              <a:gd name="adj1" fmla="val 5430500"/>
              <a:gd name="adj2" fmla="val 10887319"/>
            </a:avLst>
          </a:prstGeom>
          <a:ln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9AD75-B603-4BFE-AE48-A724259B1530}"/>
              </a:ext>
            </a:extLst>
          </p:cNvPr>
          <p:cNvSpPr txBox="1"/>
          <p:nvPr/>
        </p:nvSpPr>
        <p:spPr>
          <a:xfrm>
            <a:off x="487228" y="2488102"/>
            <a:ext cx="231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19.02.2025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5A31E1-7F86-E8E5-925B-3CC1834AF1FF}"/>
              </a:ext>
            </a:extLst>
          </p:cNvPr>
          <p:cNvCxnSpPr>
            <a:cxnSpLocks/>
          </p:cNvCxnSpPr>
          <p:nvPr/>
        </p:nvCxnSpPr>
        <p:spPr>
          <a:xfrm>
            <a:off x="1034248" y="6158826"/>
            <a:ext cx="125896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D4B7CEA-364A-F555-46FB-6CB30B289E64}"/>
              </a:ext>
            </a:extLst>
          </p:cNvPr>
          <p:cNvSpPr/>
          <p:nvPr/>
        </p:nvSpPr>
        <p:spPr>
          <a:xfrm>
            <a:off x="3285626" y="3441645"/>
            <a:ext cx="432000" cy="432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FFAC6E-D538-93A0-F20F-059968369B70}"/>
              </a:ext>
            </a:extLst>
          </p:cNvPr>
          <p:cNvSpPr/>
          <p:nvPr/>
        </p:nvSpPr>
        <p:spPr>
          <a:xfrm>
            <a:off x="3195650" y="3322973"/>
            <a:ext cx="622854" cy="662616"/>
          </a:xfrm>
          <a:prstGeom prst="ellipse">
            <a:avLst/>
          </a:prstGeom>
          <a:noFill/>
          <a:ln w="34925">
            <a:solidFill>
              <a:srgbClr val="BD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980C2EB-028C-1BA2-95CD-E89580C7560C}"/>
              </a:ext>
            </a:extLst>
          </p:cNvPr>
          <p:cNvSpPr/>
          <p:nvPr/>
        </p:nvSpPr>
        <p:spPr>
          <a:xfrm>
            <a:off x="3020582" y="3154923"/>
            <a:ext cx="967410" cy="1011973"/>
          </a:xfrm>
          <a:prstGeom prst="ellipse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F25D16-5B93-33ED-3C12-2D5142218BA4}"/>
              </a:ext>
            </a:extLst>
          </p:cNvPr>
          <p:cNvCxnSpPr>
            <a:cxnSpLocks/>
            <a:stCxn id="29" idx="4"/>
            <a:endCxn id="25" idx="0"/>
          </p:cNvCxnSpPr>
          <p:nvPr/>
        </p:nvCxnSpPr>
        <p:spPr>
          <a:xfrm>
            <a:off x="3484429" y="2075797"/>
            <a:ext cx="17197" cy="13658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F062620B-D7DE-4477-67D8-045229FA07D8}"/>
              </a:ext>
            </a:extLst>
          </p:cNvPr>
          <p:cNvSpPr/>
          <p:nvPr/>
        </p:nvSpPr>
        <p:spPr>
          <a:xfrm>
            <a:off x="3376429" y="1859797"/>
            <a:ext cx="216000" cy="216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A69CFBD7-F06B-83C1-4A9D-9328A074673A}"/>
              </a:ext>
            </a:extLst>
          </p:cNvPr>
          <p:cNvSpPr/>
          <p:nvPr/>
        </p:nvSpPr>
        <p:spPr>
          <a:xfrm>
            <a:off x="2874804" y="3035041"/>
            <a:ext cx="1258965" cy="1264984"/>
          </a:xfrm>
          <a:prstGeom prst="arc">
            <a:avLst>
              <a:gd name="adj1" fmla="val 10839746"/>
              <a:gd name="adj2" fmla="val 16116441"/>
            </a:avLst>
          </a:prstGeom>
          <a:ln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7F301-6F54-4A78-3B06-05BE5B61F912}"/>
              </a:ext>
            </a:extLst>
          </p:cNvPr>
          <p:cNvSpPr txBox="1"/>
          <p:nvPr/>
        </p:nvSpPr>
        <p:spPr>
          <a:xfrm>
            <a:off x="2407696" y="4342017"/>
            <a:ext cx="237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25.02.2025</a:t>
            </a:r>
            <a:endParaRPr lang="en-GB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1BC563-BC42-06ED-9990-94CE6E9F3169}"/>
              </a:ext>
            </a:extLst>
          </p:cNvPr>
          <p:cNvCxnSpPr>
            <a:cxnSpLocks/>
          </p:cNvCxnSpPr>
          <p:nvPr/>
        </p:nvCxnSpPr>
        <p:spPr>
          <a:xfrm>
            <a:off x="2861552" y="1822054"/>
            <a:ext cx="1378221" cy="0"/>
          </a:xfrm>
          <a:prstGeom prst="line">
            <a:avLst/>
          </a:prstGeom>
          <a:ln w="28575">
            <a:solidFill>
              <a:srgbClr val="BD2D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2A048092-EC23-D71F-E8A3-3ECF85517D30}"/>
              </a:ext>
            </a:extLst>
          </p:cNvPr>
          <p:cNvSpPr/>
          <p:nvPr/>
        </p:nvSpPr>
        <p:spPr>
          <a:xfrm>
            <a:off x="5021602" y="3451586"/>
            <a:ext cx="432000" cy="432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A66880E-3989-9904-CE2A-CFEA98C89AD5}"/>
              </a:ext>
            </a:extLst>
          </p:cNvPr>
          <p:cNvSpPr/>
          <p:nvPr/>
        </p:nvSpPr>
        <p:spPr>
          <a:xfrm>
            <a:off x="4915584" y="3332914"/>
            <a:ext cx="622854" cy="662616"/>
          </a:xfrm>
          <a:prstGeom prst="ellipse">
            <a:avLst/>
          </a:prstGeom>
          <a:noFill/>
          <a:ln w="34925">
            <a:solidFill>
              <a:srgbClr val="BD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8E4098F-D5C7-2F9B-EE38-A67F4208CA54}"/>
              </a:ext>
            </a:extLst>
          </p:cNvPr>
          <p:cNvSpPr/>
          <p:nvPr/>
        </p:nvSpPr>
        <p:spPr>
          <a:xfrm>
            <a:off x="4756558" y="3151612"/>
            <a:ext cx="967410" cy="1011973"/>
          </a:xfrm>
          <a:prstGeom prst="ellipse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2131EC3-D79B-8EB8-1CE0-29D9C1472CB4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5227011" y="3871121"/>
            <a:ext cx="8613" cy="1374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69895F0-051C-83E1-ED55-3FEA23A33FDD}"/>
              </a:ext>
            </a:extLst>
          </p:cNvPr>
          <p:cNvSpPr/>
          <p:nvPr/>
        </p:nvSpPr>
        <p:spPr>
          <a:xfrm>
            <a:off x="5127624" y="5246041"/>
            <a:ext cx="216000" cy="216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D83DFCE-C4DC-37AB-A49B-84F59D3EFFF0}"/>
              </a:ext>
            </a:extLst>
          </p:cNvPr>
          <p:cNvSpPr/>
          <p:nvPr/>
        </p:nvSpPr>
        <p:spPr>
          <a:xfrm>
            <a:off x="4637284" y="3031730"/>
            <a:ext cx="1258965" cy="1264984"/>
          </a:xfrm>
          <a:prstGeom prst="arc">
            <a:avLst>
              <a:gd name="adj1" fmla="val 5703117"/>
              <a:gd name="adj2" fmla="val 10886061"/>
            </a:avLst>
          </a:prstGeom>
          <a:ln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63AB0E-1E41-82EF-CA18-90E56D3D5878}"/>
              </a:ext>
            </a:extLst>
          </p:cNvPr>
          <p:cNvSpPr txBox="1"/>
          <p:nvPr/>
        </p:nvSpPr>
        <p:spPr>
          <a:xfrm>
            <a:off x="4178258" y="2440654"/>
            <a:ext cx="2375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27.02.2025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3C6397-E185-204A-ACFF-D5FB45648A0A}"/>
              </a:ext>
            </a:extLst>
          </p:cNvPr>
          <p:cNvCxnSpPr>
            <a:cxnSpLocks/>
          </p:cNvCxnSpPr>
          <p:nvPr/>
        </p:nvCxnSpPr>
        <p:spPr>
          <a:xfrm>
            <a:off x="4488197" y="6146614"/>
            <a:ext cx="1408052" cy="0"/>
          </a:xfrm>
          <a:prstGeom prst="line">
            <a:avLst/>
          </a:prstGeom>
          <a:ln w="28575">
            <a:solidFill>
              <a:srgbClr val="BD2D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D521A39-6CE6-35E2-8F65-2661649BBF61}"/>
              </a:ext>
            </a:extLst>
          </p:cNvPr>
          <p:cNvSpPr txBox="1"/>
          <p:nvPr/>
        </p:nvSpPr>
        <p:spPr>
          <a:xfrm>
            <a:off x="570420" y="5514225"/>
            <a:ext cx="229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Eleclink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solidFill>
                  <a:srgbClr val="A11A5D"/>
                </a:solidFill>
                <a:latin typeface="+mj-lt"/>
              </a:rPr>
              <a:t>H Base 1 Winter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76FE9A5-EE4B-09CE-D4AD-1D9CD9DD0A66}"/>
              </a:ext>
            </a:extLst>
          </p:cNvPr>
          <p:cNvSpPr/>
          <p:nvPr/>
        </p:nvSpPr>
        <p:spPr>
          <a:xfrm>
            <a:off x="6849934" y="3444006"/>
            <a:ext cx="432000" cy="432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E38D75-91D5-A1AB-1EB5-3760136E0B7D}"/>
              </a:ext>
            </a:extLst>
          </p:cNvPr>
          <p:cNvSpPr/>
          <p:nvPr/>
        </p:nvSpPr>
        <p:spPr>
          <a:xfrm>
            <a:off x="6743916" y="3325334"/>
            <a:ext cx="622854" cy="662616"/>
          </a:xfrm>
          <a:prstGeom prst="ellipse">
            <a:avLst/>
          </a:prstGeom>
          <a:noFill/>
          <a:ln w="34925">
            <a:solidFill>
              <a:srgbClr val="BD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9417F0F-C18C-888C-6613-292D99D9B737}"/>
              </a:ext>
            </a:extLst>
          </p:cNvPr>
          <p:cNvSpPr/>
          <p:nvPr/>
        </p:nvSpPr>
        <p:spPr>
          <a:xfrm>
            <a:off x="6568848" y="3144032"/>
            <a:ext cx="967410" cy="1011973"/>
          </a:xfrm>
          <a:prstGeom prst="ellipse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6B332F8-9F71-0096-94FB-702907053E88}"/>
              </a:ext>
            </a:extLst>
          </p:cNvPr>
          <p:cNvCxnSpPr>
            <a:cxnSpLocks/>
            <a:stCxn id="56" idx="4"/>
            <a:endCxn id="52" idx="0"/>
          </p:cNvCxnSpPr>
          <p:nvPr/>
        </p:nvCxnSpPr>
        <p:spPr>
          <a:xfrm>
            <a:off x="7052553" y="2081874"/>
            <a:ext cx="13381" cy="136213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2D51045A-DC42-C085-4E9F-06C4E9F0A272}"/>
              </a:ext>
            </a:extLst>
          </p:cNvPr>
          <p:cNvSpPr/>
          <p:nvPr/>
        </p:nvSpPr>
        <p:spPr>
          <a:xfrm>
            <a:off x="6944553" y="1865874"/>
            <a:ext cx="216000" cy="216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E2C55CF-8C29-519B-7AEA-7FFD11974220}"/>
              </a:ext>
            </a:extLst>
          </p:cNvPr>
          <p:cNvCxnSpPr>
            <a:cxnSpLocks/>
          </p:cNvCxnSpPr>
          <p:nvPr/>
        </p:nvCxnSpPr>
        <p:spPr>
          <a:xfrm>
            <a:off x="6208145" y="1824415"/>
            <a:ext cx="137822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7F79C81-A832-5B0A-7A6B-63C1E734FFDC}"/>
              </a:ext>
            </a:extLst>
          </p:cNvPr>
          <p:cNvSpPr txBox="1"/>
          <p:nvPr/>
        </p:nvSpPr>
        <p:spPr>
          <a:xfrm>
            <a:off x="2389701" y="1174690"/>
            <a:ext cx="2218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B0F0"/>
                </a:solidFill>
                <a:latin typeface="+mj-lt"/>
              </a:rPr>
              <a:t>Nemolink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solidFill>
                  <a:srgbClr val="A11A5D"/>
                </a:solidFill>
                <a:latin typeface="+mj-lt"/>
              </a:rPr>
              <a:t>Y Base 11 2026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2DE31E-88ED-28A3-D5A6-2FA96B6D578E}"/>
              </a:ext>
            </a:extLst>
          </p:cNvPr>
          <p:cNvSpPr txBox="1"/>
          <p:nvPr/>
        </p:nvSpPr>
        <p:spPr>
          <a:xfrm>
            <a:off x="4289625" y="5500686"/>
            <a:ext cx="181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F0"/>
                </a:solidFill>
                <a:latin typeface="+mj-lt"/>
              </a:rPr>
              <a:t>Eleclink</a:t>
            </a:r>
            <a:br>
              <a:rPr lang="en-GB" sz="2000" dirty="0"/>
            </a:br>
            <a:r>
              <a:rPr lang="en-GB" sz="2000" dirty="0">
                <a:solidFill>
                  <a:srgbClr val="A11A5D"/>
                </a:solidFill>
                <a:latin typeface="+mj-lt"/>
              </a:rPr>
              <a:t>Y Base 1 - 2027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CDB2E8-10EB-F1F5-7F43-2F5414C2CB3D}"/>
              </a:ext>
            </a:extLst>
          </p:cNvPr>
          <p:cNvSpPr txBox="1"/>
          <p:nvPr/>
        </p:nvSpPr>
        <p:spPr>
          <a:xfrm>
            <a:off x="5974777" y="4279383"/>
            <a:ext cx="237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11.03.2025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99EFC5D7-E218-5C07-96C7-06AB07331DE6}"/>
              </a:ext>
            </a:extLst>
          </p:cNvPr>
          <p:cNvSpPr/>
          <p:nvPr/>
        </p:nvSpPr>
        <p:spPr>
          <a:xfrm>
            <a:off x="6439112" y="3017526"/>
            <a:ext cx="1258965" cy="1264984"/>
          </a:xfrm>
          <a:prstGeom prst="arc">
            <a:avLst>
              <a:gd name="adj1" fmla="val 10768956"/>
              <a:gd name="adj2" fmla="val 15992765"/>
            </a:avLst>
          </a:prstGeom>
          <a:ln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3F339601-CC54-4C99-7DCC-F2709FE84ED0}"/>
              </a:ext>
            </a:extLst>
          </p:cNvPr>
          <p:cNvSpPr/>
          <p:nvPr/>
        </p:nvSpPr>
        <p:spPr>
          <a:xfrm rot="17534007">
            <a:off x="-1361801" y="-2787658"/>
            <a:ext cx="4110461" cy="4388022"/>
          </a:xfrm>
          <a:prstGeom prst="chor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F393C8-637D-DE9F-5FFB-61FA143DEA75}"/>
              </a:ext>
            </a:extLst>
          </p:cNvPr>
          <p:cNvSpPr txBox="1"/>
          <p:nvPr/>
        </p:nvSpPr>
        <p:spPr>
          <a:xfrm>
            <a:off x="5571099" y="1185199"/>
            <a:ext cx="2805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B0F0"/>
                </a:solidFill>
                <a:latin typeface="+mj-lt"/>
              </a:rPr>
              <a:t>Eleclink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solidFill>
                  <a:srgbClr val="A11A5D"/>
                </a:solidFill>
                <a:latin typeface="+mj-lt"/>
              </a:rPr>
              <a:t>Q Base 3 - Q2 2025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47D0A3-17AB-4FE6-5C38-8B73D903B5EA}"/>
              </a:ext>
            </a:extLst>
          </p:cNvPr>
          <p:cNvCxnSpPr>
            <a:cxnSpLocks/>
            <a:stCxn id="52" idx="6"/>
            <a:endCxn id="43" idx="2"/>
          </p:cNvCxnSpPr>
          <p:nvPr/>
        </p:nvCxnSpPr>
        <p:spPr>
          <a:xfrm flipV="1">
            <a:off x="7281934" y="3645000"/>
            <a:ext cx="1282913" cy="1500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1CB2775-F08E-BB57-4A62-B6866B4E9C09}"/>
              </a:ext>
            </a:extLst>
          </p:cNvPr>
          <p:cNvSpPr txBox="1"/>
          <p:nvPr/>
        </p:nvSpPr>
        <p:spPr>
          <a:xfrm>
            <a:off x="3515134" y="0"/>
            <a:ext cx="5161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accent1"/>
                </a:solidFill>
              </a:rPr>
              <a:t>Auction Calendar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6EFEFED-01CF-1D77-A0AD-9B58B09936EA}"/>
              </a:ext>
            </a:extLst>
          </p:cNvPr>
          <p:cNvGrpSpPr/>
          <p:nvPr/>
        </p:nvGrpSpPr>
        <p:grpSpPr>
          <a:xfrm>
            <a:off x="5335713" y="760247"/>
            <a:ext cx="1248584" cy="221870"/>
            <a:chOff x="5024970" y="760247"/>
            <a:chExt cx="1248584" cy="22187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FB77D86-BBEC-9EB4-2435-05BD32B8FEE9}"/>
                </a:ext>
              </a:extLst>
            </p:cNvPr>
            <p:cNvSpPr/>
            <p:nvPr/>
          </p:nvSpPr>
          <p:spPr>
            <a:xfrm>
              <a:off x="5024970" y="766117"/>
              <a:ext cx="216000" cy="216000"/>
            </a:xfrm>
            <a:prstGeom prst="ellipse">
              <a:avLst/>
            </a:prstGeom>
            <a:solidFill>
              <a:srgbClr val="F664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CF23BB2-82D8-9FA5-7334-608FE9633040}"/>
                </a:ext>
              </a:extLst>
            </p:cNvPr>
            <p:cNvSpPr/>
            <p:nvPr/>
          </p:nvSpPr>
          <p:spPr>
            <a:xfrm>
              <a:off x="5368485" y="762923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04595F9-5AAD-E1A0-CA45-905C3638F64A}"/>
                </a:ext>
              </a:extLst>
            </p:cNvPr>
            <p:cNvSpPr/>
            <p:nvPr/>
          </p:nvSpPr>
          <p:spPr>
            <a:xfrm>
              <a:off x="5713676" y="762923"/>
              <a:ext cx="216000" cy="21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D2C3392-D31A-190E-C924-102857E28027}"/>
                </a:ext>
              </a:extLst>
            </p:cNvPr>
            <p:cNvSpPr/>
            <p:nvPr/>
          </p:nvSpPr>
          <p:spPr>
            <a:xfrm>
              <a:off x="6057554" y="760247"/>
              <a:ext cx="216000" cy="216000"/>
            </a:xfrm>
            <a:prstGeom prst="ellipse">
              <a:avLst/>
            </a:prstGeom>
            <a:solidFill>
              <a:srgbClr val="BD2D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3C867C33-317B-B2F0-7CA1-59E814D33254}"/>
              </a:ext>
            </a:extLst>
          </p:cNvPr>
          <p:cNvSpPr/>
          <p:nvPr/>
        </p:nvSpPr>
        <p:spPr>
          <a:xfrm>
            <a:off x="8564847" y="3429000"/>
            <a:ext cx="432000" cy="432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200CC84-0998-7DE5-25BA-14B3F968CEE1}"/>
              </a:ext>
            </a:extLst>
          </p:cNvPr>
          <p:cNvSpPr/>
          <p:nvPr/>
        </p:nvSpPr>
        <p:spPr>
          <a:xfrm>
            <a:off x="8472081" y="3310328"/>
            <a:ext cx="622854" cy="662616"/>
          </a:xfrm>
          <a:prstGeom prst="ellipse">
            <a:avLst/>
          </a:prstGeom>
          <a:noFill/>
          <a:ln w="34925">
            <a:solidFill>
              <a:srgbClr val="BD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122BF0-BD82-56CC-4C80-4F4026E3F409}"/>
              </a:ext>
            </a:extLst>
          </p:cNvPr>
          <p:cNvSpPr/>
          <p:nvPr/>
        </p:nvSpPr>
        <p:spPr>
          <a:xfrm>
            <a:off x="8297013" y="3129026"/>
            <a:ext cx="967410" cy="1011973"/>
          </a:xfrm>
          <a:prstGeom prst="ellipse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F2F160-9599-695C-3F6C-066E24A598A1}"/>
              </a:ext>
            </a:extLst>
          </p:cNvPr>
          <p:cNvCxnSpPr>
            <a:cxnSpLocks/>
            <a:stCxn id="43" idx="4"/>
            <a:endCxn id="49" idx="0"/>
          </p:cNvCxnSpPr>
          <p:nvPr/>
        </p:nvCxnSpPr>
        <p:spPr>
          <a:xfrm>
            <a:off x="8780847" y="3861000"/>
            <a:ext cx="11274" cy="136245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8C7AC524-A037-1728-E088-2968737B0B82}"/>
              </a:ext>
            </a:extLst>
          </p:cNvPr>
          <p:cNvSpPr/>
          <p:nvPr/>
        </p:nvSpPr>
        <p:spPr>
          <a:xfrm>
            <a:off x="8684121" y="5223455"/>
            <a:ext cx="216000" cy="216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10DFA702-0BEB-95AE-344D-4267A7547739}"/>
              </a:ext>
            </a:extLst>
          </p:cNvPr>
          <p:cNvSpPr/>
          <p:nvPr/>
        </p:nvSpPr>
        <p:spPr>
          <a:xfrm>
            <a:off x="8154025" y="3009144"/>
            <a:ext cx="1258965" cy="1264984"/>
          </a:xfrm>
          <a:prstGeom prst="arc">
            <a:avLst>
              <a:gd name="adj1" fmla="val 5430500"/>
              <a:gd name="adj2" fmla="val 10887319"/>
            </a:avLst>
          </a:prstGeom>
          <a:ln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2551985-1395-4660-CFB6-ABCD083F81DE}"/>
              </a:ext>
            </a:extLst>
          </p:cNvPr>
          <p:cNvCxnSpPr>
            <a:cxnSpLocks/>
            <a:stCxn id="43" idx="6"/>
            <a:endCxn id="66" idx="2"/>
          </p:cNvCxnSpPr>
          <p:nvPr/>
        </p:nvCxnSpPr>
        <p:spPr>
          <a:xfrm>
            <a:off x="8996847" y="3645000"/>
            <a:ext cx="1428469" cy="247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FF97A06E-87D0-910B-BE74-F14C13A993E3}"/>
              </a:ext>
            </a:extLst>
          </p:cNvPr>
          <p:cNvSpPr/>
          <p:nvPr/>
        </p:nvSpPr>
        <p:spPr>
          <a:xfrm>
            <a:off x="10425316" y="3431474"/>
            <a:ext cx="432000" cy="432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8C1FBB8-B242-1C99-E121-E84CD77618C1}"/>
              </a:ext>
            </a:extLst>
          </p:cNvPr>
          <p:cNvSpPr/>
          <p:nvPr/>
        </p:nvSpPr>
        <p:spPr>
          <a:xfrm>
            <a:off x="10319298" y="3312802"/>
            <a:ext cx="622854" cy="662616"/>
          </a:xfrm>
          <a:prstGeom prst="ellipse">
            <a:avLst/>
          </a:prstGeom>
          <a:noFill/>
          <a:ln w="34925">
            <a:solidFill>
              <a:srgbClr val="BD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D710913-1742-D35E-EAB4-01D524898075}"/>
              </a:ext>
            </a:extLst>
          </p:cNvPr>
          <p:cNvSpPr/>
          <p:nvPr/>
        </p:nvSpPr>
        <p:spPr>
          <a:xfrm>
            <a:off x="10144230" y="3131500"/>
            <a:ext cx="967410" cy="1011973"/>
          </a:xfrm>
          <a:prstGeom prst="ellipse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9900EC-7F43-F266-BC5D-8B4547B2DE4E}"/>
              </a:ext>
            </a:extLst>
          </p:cNvPr>
          <p:cNvCxnSpPr>
            <a:cxnSpLocks/>
            <a:stCxn id="71" idx="4"/>
            <a:endCxn id="66" idx="0"/>
          </p:cNvCxnSpPr>
          <p:nvPr/>
        </p:nvCxnSpPr>
        <p:spPr>
          <a:xfrm>
            <a:off x="10627935" y="2069342"/>
            <a:ext cx="13381" cy="136213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2D61A385-E107-1567-BF66-5EC6BFA3103E}"/>
              </a:ext>
            </a:extLst>
          </p:cNvPr>
          <p:cNvSpPr/>
          <p:nvPr/>
        </p:nvSpPr>
        <p:spPr>
          <a:xfrm>
            <a:off x="10519935" y="1853342"/>
            <a:ext cx="216000" cy="216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C8A013F9-F92F-EB09-6B08-DF4887ADE1BF}"/>
              </a:ext>
            </a:extLst>
          </p:cNvPr>
          <p:cNvSpPr/>
          <p:nvPr/>
        </p:nvSpPr>
        <p:spPr>
          <a:xfrm>
            <a:off x="10014494" y="3004994"/>
            <a:ext cx="1258965" cy="1264984"/>
          </a:xfrm>
          <a:prstGeom prst="arc">
            <a:avLst>
              <a:gd name="adj1" fmla="val 10768956"/>
              <a:gd name="adj2" fmla="val 15992765"/>
            </a:avLst>
          </a:prstGeom>
          <a:ln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ADAD58F-8CBD-5F18-9682-CB0F91243E70}"/>
              </a:ext>
            </a:extLst>
          </p:cNvPr>
          <p:cNvCxnSpPr>
            <a:cxnSpLocks/>
            <a:stCxn id="66" idx="6"/>
          </p:cNvCxnSpPr>
          <p:nvPr/>
        </p:nvCxnSpPr>
        <p:spPr>
          <a:xfrm>
            <a:off x="10857316" y="3647474"/>
            <a:ext cx="133468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D2921D6-433B-5AAF-8F77-C76B5504BC53}"/>
              </a:ext>
            </a:extLst>
          </p:cNvPr>
          <p:cNvSpPr txBox="1"/>
          <p:nvPr/>
        </p:nvSpPr>
        <p:spPr>
          <a:xfrm>
            <a:off x="7739856" y="2472540"/>
            <a:ext cx="237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12.03.2025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859CA27-31F1-6A8F-C5FE-7F59462B8AB6}"/>
              </a:ext>
            </a:extLst>
          </p:cNvPr>
          <p:cNvSpPr txBox="1"/>
          <p:nvPr/>
        </p:nvSpPr>
        <p:spPr>
          <a:xfrm>
            <a:off x="7586365" y="5475116"/>
            <a:ext cx="2428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B0F0"/>
                </a:solidFill>
                <a:latin typeface="+mj-lt"/>
              </a:rPr>
              <a:t>Vikinglink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solidFill>
                  <a:srgbClr val="A11A5D"/>
                </a:solidFill>
                <a:latin typeface="+mj-lt"/>
              </a:rPr>
              <a:t>Q Base 2 – Q2 2025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301404-7313-1903-647F-4861EED6062C}"/>
              </a:ext>
            </a:extLst>
          </p:cNvPr>
          <p:cNvSpPr txBox="1"/>
          <p:nvPr/>
        </p:nvSpPr>
        <p:spPr>
          <a:xfrm>
            <a:off x="9711081" y="4262732"/>
            <a:ext cx="237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13.03.2025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AA4AD1-6535-C3AF-DC61-E874CDDB80D8}"/>
              </a:ext>
            </a:extLst>
          </p:cNvPr>
          <p:cNvSpPr txBox="1"/>
          <p:nvPr/>
        </p:nvSpPr>
        <p:spPr>
          <a:xfrm>
            <a:off x="9532311" y="837679"/>
            <a:ext cx="2256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F0"/>
                </a:solidFill>
                <a:latin typeface="+mj-lt"/>
              </a:rPr>
              <a:t>ES&lt;&gt;PT</a:t>
            </a:r>
          </a:p>
          <a:p>
            <a:pPr algn="ctr"/>
            <a:r>
              <a:rPr lang="en-GB" sz="2000" dirty="0">
                <a:solidFill>
                  <a:srgbClr val="00B0F0"/>
                </a:solidFill>
                <a:latin typeface="+mj-lt"/>
              </a:rPr>
              <a:t>EE-&gt;LV</a:t>
            </a:r>
            <a:br>
              <a:rPr lang="en-GB" sz="2000" dirty="0"/>
            </a:br>
            <a:r>
              <a:rPr lang="en-GB" sz="2000" dirty="0">
                <a:solidFill>
                  <a:srgbClr val="A11A5D"/>
                </a:solidFill>
                <a:latin typeface="+mj-lt"/>
              </a:rPr>
              <a:t>Q Base 1 – Q2 2025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7B32BFE-DB4B-5879-3726-72DDEDAA792A}"/>
              </a:ext>
            </a:extLst>
          </p:cNvPr>
          <p:cNvCxnSpPr>
            <a:cxnSpLocks/>
          </p:cNvCxnSpPr>
          <p:nvPr/>
        </p:nvCxnSpPr>
        <p:spPr>
          <a:xfrm>
            <a:off x="10046824" y="1795898"/>
            <a:ext cx="137822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7E88F83-61E6-2A7C-C64C-543F8ADB9212}"/>
              </a:ext>
            </a:extLst>
          </p:cNvPr>
          <p:cNvCxnSpPr>
            <a:cxnSpLocks/>
          </p:cNvCxnSpPr>
          <p:nvPr/>
        </p:nvCxnSpPr>
        <p:spPr>
          <a:xfrm>
            <a:off x="8109410" y="6127529"/>
            <a:ext cx="137822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3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25" grpId="0" animBg="1"/>
      <p:bldP spid="26" grpId="0" animBg="1"/>
      <p:bldP spid="27" grpId="0" animBg="1"/>
      <p:bldP spid="29" grpId="0" animBg="1"/>
      <p:bldP spid="30" grpId="0" animBg="1"/>
      <p:bldP spid="31" grpId="0"/>
      <p:bldP spid="33" grpId="0" animBg="1"/>
      <p:bldP spid="34" grpId="0" animBg="1"/>
      <p:bldP spid="35" grpId="0" animBg="1"/>
      <p:bldP spid="37" grpId="0" animBg="1"/>
      <p:bldP spid="38" grpId="0" animBg="1"/>
      <p:bldP spid="39" grpId="0"/>
      <p:bldP spid="45" grpId="0"/>
      <p:bldP spid="52" grpId="0" animBg="1"/>
      <p:bldP spid="53" grpId="0" animBg="1"/>
      <p:bldP spid="54" grpId="0" animBg="1"/>
      <p:bldP spid="56" grpId="0" animBg="1"/>
      <p:bldP spid="59" grpId="0"/>
      <p:bldP spid="59" grpId="1"/>
      <p:bldP spid="61" grpId="0"/>
      <p:bldP spid="62" grpId="0"/>
      <p:bldP spid="63" grpId="0" animBg="1"/>
      <p:bldP spid="17" grpId="0"/>
      <p:bldP spid="43" grpId="0" animBg="1"/>
      <p:bldP spid="46" grpId="0" animBg="1"/>
      <p:bldP spid="47" grpId="0" animBg="1"/>
      <p:bldP spid="49" grpId="0" animBg="1"/>
      <p:bldP spid="50" grpId="0" animBg="1"/>
      <p:bldP spid="66" grpId="0" animBg="1"/>
      <p:bldP spid="67" grpId="0" animBg="1"/>
      <p:bldP spid="68" grpId="0" animBg="1"/>
      <p:bldP spid="71" grpId="0" animBg="1"/>
      <p:bldP spid="72" grpId="0" animBg="1"/>
      <p:bldP spid="76" grpId="0"/>
      <p:bldP spid="77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108575-8375-9B18-918C-4FDEC594E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281A7CC-8276-42ED-832D-E240DBC0C15A}"/>
              </a:ext>
            </a:extLst>
          </p:cNvPr>
          <p:cNvCxnSpPr>
            <a:cxnSpLocks/>
            <a:stCxn id="27" idx="6"/>
          </p:cNvCxnSpPr>
          <p:nvPr/>
        </p:nvCxnSpPr>
        <p:spPr>
          <a:xfrm flipV="1">
            <a:off x="4059536" y="3650976"/>
            <a:ext cx="1674098" cy="1324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3338FD-4C42-43AE-A7B1-C0705DD4CE04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6289814" y="3657599"/>
            <a:ext cx="139564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B32859-76A5-912C-E94E-AD896E8CFEE3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046884" y="3657599"/>
            <a:ext cx="1490355" cy="933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B806EB-A6F3-3674-9DB9-AB5439FF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JAO S.A.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FBEEF-6C4A-0EE7-B768-90047482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12</a:t>
            </a:fld>
            <a:endParaRPr lang="en-US" altLang="tr-TR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D992D4-4EE0-CE99-6787-A8811EA70D1A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14142" y="3667586"/>
            <a:ext cx="133316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25FE1AC-9CF0-78DB-9DA6-DC98A3094313}"/>
              </a:ext>
            </a:extLst>
          </p:cNvPr>
          <p:cNvSpPr/>
          <p:nvPr/>
        </p:nvSpPr>
        <p:spPr>
          <a:xfrm>
            <a:off x="1347308" y="3451586"/>
            <a:ext cx="432000" cy="432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CC4AD0-870B-A81D-AEEB-7C5E20BE546D}"/>
              </a:ext>
            </a:extLst>
          </p:cNvPr>
          <p:cNvSpPr/>
          <p:nvPr/>
        </p:nvSpPr>
        <p:spPr>
          <a:xfrm>
            <a:off x="1254542" y="3332914"/>
            <a:ext cx="622854" cy="662616"/>
          </a:xfrm>
          <a:prstGeom prst="ellipse">
            <a:avLst/>
          </a:prstGeom>
          <a:noFill/>
          <a:ln w="34925">
            <a:solidFill>
              <a:srgbClr val="BD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929C62-7A32-7FED-E21E-F317F0A676CE}"/>
              </a:ext>
            </a:extLst>
          </p:cNvPr>
          <p:cNvSpPr/>
          <p:nvPr/>
        </p:nvSpPr>
        <p:spPr>
          <a:xfrm>
            <a:off x="1079474" y="3151612"/>
            <a:ext cx="967410" cy="1011973"/>
          </a:xfrm>
          <a:prstGeom prst="ellipse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BAC4FE-FA47-6CA0-3A41-DF2EB272080E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>
            <a:off x="1563308" y="3883586"/>
            <a:ext cx="11274" cy="136245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C9A67BD-0B0E-FC86-10A7-7D1E9DB0FC2E}"/>
              </a:ext>
            </a:extLst>
          </p:cNvPr>
          <p:cNvSpPr/>
          <p:nvPr/>
        </p:nvSpPr>
        <p:spPr>
          <a:xfrm>
            <a:off x="1466582" y="5246041"/>
            <a:ext cx="216000" cy="216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CEEF02F-C1EA-5371-D823-E3AE4039746D}"/>
              </a:ext>
            </a:extLst>
          </p:cNvPr>
          <p:cNvSpPr/>
          <p:nvPr/>
        </p:nvSpPr>
        <p:spPr>
          <a:xfrm>
            <a:off x="936486" y="3031730"/>
            <a:ext cx="1258965" cy="1264984"/>
          </a:xfrm>
          <a:prstGeom prst="arc">
            <a:avLst>
              <a:gd name="adj1" fmla="val 5430500"/>
              <a:gd name="adj2" fmla="val 10887319"/>
            </a:avLst>
          </a:prstGeom>
          <a:ln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9AD75-B603-4BFE-AE48-A724259B1530}"/>
              </a:ext>
            </a:extLst>
          </p:cNvPr>
          <p:cNvSpPr txBox="1"/>
          <p:nvPr/>
        </p:nvSpPr>
        <p:spPr>
          <a:xfrm>
            <a:off x="403980" y="2371992"/>
            <a:ext cx="231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25.03.2025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5A31E1-7F86-E8E5-925B-3CC1834AF1FF}"/>
              </a:ext>
            </a:extLst>
          </p:cNvPr>
          <p:cNvCxnSpPr>
            <a:cxnSpLocks/>
          </p:cNvCxnSpPr>
          <p:nvPr/>
        </p:nvCxnSpPr>
        <p:spPr>
          <a:xfrm>
            <a:off x="936486" y="6158826"/>
            <a:ext cx="125896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D4B7CEA-364A-F555-46FB-6CB30B289E64}"/>
              </a:ext>
            </a:extLst>
          </p:cNvPr>
          <p:cNvSpPr/>
          <p:nvPr/>
        </p:nvSpPr>
        <p:spPr>
          <a:xfrm>
            <a:off x="3357170" y="3444954"/>
            <a:ext cx="432000" cy="432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FFAC6E-D538-93A0-F20F-059968369B70}"/>
              </a:ext>
            </a:extLst>
          </p:cNvPr>
          <p:cNvSpPr/>
          <p:nvPr/>
        </p:nvSpPr>
        <p:spPr>
          <a:xfrm>
            <a:off x="3267194" y="3326282"/>
            <a:ext cx="622854" cy="662616"/>
          </a:xfrm>
          <a:prstGeom prst="ellipse">
            <a:avLst/>
          </a:prstGeom>
          <a:noFill/>
          <a:ln w="34925">
            <a:solidFill>
              <a:srgbClr val="BD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980C2EB-028C-1BA2-95CD-E89580C7560C}"/>
              </a:ext>
            </a:extLst>
          </p:cNvPr>
          <p:cNvSpPr/>
          <p:nvPr/>
        </p:nvSpPr>
        <p:spPr>
          <a:xfrm>
            <a:off x="3092126" y="3158232"/>
            <a:ext cx="967410" cy="1011973"/>
          </a:xfrm>
          <a:prstGeom prst="ellipse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F25D16-5B93-33ED-3C12-2D5142218BA4}"/>
              </a:ext>
            </a:extLst>
          </p:cNvPr>
          <p:cNvCxnSpPr>
            <a:cxnSpLocks/>
            <a:stCxn id="29" idx="4"/>
            <a:endCxn id="25" idx="0"/>
          </p:cNvCxnSpPr>
          <p:nvPr/>
        </p:nvCxnSpPr>
        <p:spPr>
          <a:xfrm>
            <a:off x="3555973" y="2079106"/>
            <a:ext cx="17197" cy="13658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F062620B-D7DE-4477-67D8-045229FA07D8}"/>
              </a:ext>
            </a:extLst>
          </p:cNvPr>
          <p:cNvSpPr/>
          <p:nvPr/>
        </p:nvSpPr>
        <p:spPr>
          <a:xfrm>
            <a:off x="3447973" y="1863106"/>
            <a:ext cx="216000" cy="216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A69CFBD7-F06B-83C1-4A9D-9328A074673A}"/>
              </a:ext>
            </a:extLst>
          </p:cNvPr>
          <p:cNvSpPr/>
          <p:nvPr/>
        </p:nvSpPr>
        <p:spPr>
          <a:xfrm>
            <a:off x="2946348" y="3038350"/>
            <a:ext cx="1258965" cy="1264984"/>
          </a:xfrm>
          <a:prstGeom prst="arc">
            <a:avLst>
              <a:gd name="adj1" fmla="val 10839746"/>
              <a:gd name="adj2" fmla="val 16116441"/>
            </a:avLst>
          </a:prstGeom>
          <a:ln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7F301-6F54-4A78-3B06-05BE5B61F912}"/>
              </a:ext>
            </a:extLst>
          </p:cNvPr>
          <p:cNvSpPr txBox="1"/>
          <p:nvPr/>
        </p:nvSpPr>
        <p:spPr>
          <a:xfrm>
            <a:off x="2379312" y="4401112"/>
            <a:ext cx="237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26.03.2025</a:t>
            </a:r>
            <a:endParaRPr lang="en-GB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1BC563-BC42-06ED-9990-94CE6E9F3169}"/>
              </a:ext>
            </a:extLst>
          </p:cNvPr>
          <p:cNvCxnSpPr>
            <a:cxnSpLocks/>
          </p:cNvCxnSpPr>
          <p:nvPr/>
        </p:nvCxnSpPr>
        <p:spPr>
          <a:xfrm>
            <a:off x="2933096" y="1825363"/>
            <a:ext cx="1378221" cy="0"/>
          </a:xfrm>
          <a:prstGeom prst="line">
            <a:avLst/>
          </a:prstGeom>
          <a:ln w="28575">
            <a:solidFill>
              <a:srgbClr val="BD2D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2A048092-EC23-D71F-E8A3-3ECF85517D30}"/>
              </a:ext>
            </a:extLst>
          </p:cNvPr>
          <p:cNvSpPr/>
          <p:nvPr/>
        </p:nvSpPr>
        <p:spPr>
          <a:xfrm>
            <a:off x="5587448" y="3451586"/>
            <a:ext cx="432000" cy="432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A66880E-3989-9904-CE2A-CFEA98C89AD5}"/>
              </a:ext>
            </a:extLst>
          </p:cNvPr>
          <p:cNvSpPr/>
          <p:nvPr/>
        </p:nvSpPr>
        <p:spPr>
          <a:xfrm>
            <a:off x="5481430" y="3332914"/>
            <a:ext cx="622854" cy="662616"/>
          </a:xfrm>
          <a:prstGeom prst="ellipse">
            <a:avLst/>
          </a:prstGeom>
          <a:noFill/>
          <a:ln w="34925">
            <a:solidFill>
              <a:srgbClr val="BD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8E4098F-D5C7-2F9B-EE38-A67F4208CA54}"/>
              </a:ext>
            </a:extLst>
          </p:cNvPr>
          <p:cNvSpPr/>
          <p:nvPr/>
        </p:nvSpPr>
        <p:spPr>
          <a:xfrm>
            <a:off x="5322404" y="3151612"/>
            <a:ext cx="967410" cy="1011973"/>
          </a:xfrm>
          <a:prstGeom prst="ellipse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2131EC3-D79B-8EB8-1CE0-29D9C1472CB4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5792857" y="3871121"/>
            <a:ext cx="8613" cy="1374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69895F0-051C-83E1-ED55-3FEA23A33FDD}"/>
              </a:ext>
            </a:extLst>
          </p:cNvPr>
          <p:cNvSpPr/>
          <p:nvPr/>
        </p:nvSpPr>
        <p:spPr>
          <a:xfrm>
            <a:off x="5693470" y="5246041"/>
            <a:ext cx="216000" cy="216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D83DFCE-C4DC-37AB-A49B-84F59D3EFFF0}"/>
              </a:ext>
            </a:extLst>
          </p:cNvPr>
          <p:cNvSpPr/>
          <p:nvPr/>
        </p:nvSpPr>
        <p:spPr>
          <a:xfrm>
            <a:off x="5203130" y="3031730"/>
            <a:ext cx="1258965" cy="1264984"/>
          </a:xfrm>
          <a:prstGeom prst="arc">
            <a:avLst>
              <a:gd name="adj1" fmla="val 5703117"/>
              <a:gd name="adj2" fmla="val 10886061"/>
            </a:avLst>
          </a:prstGeom>
          <a:ln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63AB0E-1E41-82EF-CA18-90E56D3D5878}"/>
              </a:ext>
            </a:extLst>
          </p:cNvPr>
          <p:cNvSpPr txBox="1"/>
          <p:nvPr/>
        </p:nvSpPr>
        <p:spPr>
          <a:xfrm>
            <a:off x="4681303" y="2380558"/>
            <a:ext cx="237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02.04.2025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3C6397-E185-204A-ACFF-D5FB45648A0A}"/>
              </a:ext>
            </a:extLst>
          </p:cNvPr>
          <p:cNvCxnSpPr>
            <a:cxnSpLocks/>
          </p:cNvCxnSpPr>
          <p:nvPr/>
        </p:nvCxnSpPr>
        <p:spPr>
          <a:xfrm>
            <a:off x="5054043" y="6146614"/>
            <a:ext cx="1408052" cy="0"/>
          </a:xfrm>
          <a:prstGeom prst="line">
            <a:avLst/>
          </a:prstGeom>
          <a:ln w="28575">
            <a:solidFill>
              <a:srgbClr val="BD2D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D521A39-6CE6-35E2-8F65-2661649BBF61}"/>
              </a:ext>
            </a:extLst>
          </p:cNvPr>
          <p:cNvSpPr txBox="1"/>
          <p:nvPr/>
        </p:nvSpPr>
        <p:spPr>
          <a:xfrm>
            <a:off x="217223" y="5478027"/>
            <a:ext cx="2769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B0F0"/>
                </a:solidFill>
                <a:latin typeface="+mj-lt"/>
              </a:rPr>
              <a:t>Nemolink</a:t>
            </a:r>
            <a:r>
              <a:rPr lang="en-GB" sz="2000" b="1" dirty="0">
                <a:solidFill>
                  <a:srgbClr val="00B0F0"/>
                </a:solidFill>
                <a:latin typeface="+mj-lt"/>
              </a:rPr>
              <a:t> 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solidFill>
                  <a:srgbClr val="A11A5D"/>
                </a:solidFill>
                <a:latin typeface="+mj-lt"/>
              </a:rPr>
              <a:t>Y Base 6 -2026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76FE9A5-EE4B-09CE-D4AD-1D9CD9DD0A66}"/>
              </a:ext>
            </a:extLst>
          </p:cNvPr>
          <p:cNvSpPr/>
          <p:nvPr/>
        </p:nvSpPr>
        <p:spPr>
          <a:xfrm>
            <a:off x="7571374" y="3444964"/>
            <a:ext cx="432000" cy="432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E38D75-91D5-A1AB-1EB5-3760136E0B7D}"/>
              </a:ext>
            </a:extLst>
          </p:cNvPr>
          <p:cNvSpPr/>
          <p:nvPr/>
        </p:nvSpPr>
        <p:spPr>
          <a:xfrm>
            <a:off x="7465356" y="3326292"/>
            <a:ext cx="622854" cy="662616"/>
          </a:xfrm>
          <a:prstGeom prst="ellipse">
            <a:avLst/>
          </a:prstGeom>
          <a:noFill/>
          <a:ln w="34925">
            <a:solidFill>
              <a:srgbClr val="BD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9417F0F-C18C-888C-6613-292D99D9B737}"/>
              </a:ext>
            </a:extLst>
          </p:cNvPr>
          <p:cNvSpPr/>
          <p:nvPr/>
        </p:nvSpPr>
        <p:spPr>
          <a:xfrm>
            <a:off x="7290288" y="3144990"/>
            <a:ext cx="967410" cy="1011973"/>
          </a:xfrm>
          <a:prstGeom prst="ellipse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6B332F8-9F71-0096-94FB-702907053E88}"/>
              </a:ext>
            </a:extLst>
          </p:cNvPr>
          <p:cNvCxnSpPr>
            <a:cxnSpLocks/>
            <a:stCxn id="56" idx="4"/>
            <a:endCxn id="52" idx="0"/>
          </p:cNvCxnSpPr>
          <p:nvPr/>
        </p:nvCxnSpPr>
        <p:spPr>
          <a:xfrm>
            <a:off x="7773993" y="2082832"/>
            <a:ext cx="13381" cy="136213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2D51045A-DC42-C085-4E9F-06C4E9F0A272}"/>
              </a:ext>
            </a:extLst>
          </p:cNvPr>
          <p:cNvSpPr/>
          <p:nvPr/>
        </p:nvSpPr>
        <p:spPr>
          <a:xfrm>
            <a:off x="7665993" y="1866832"/>
            <a:ext cx="216000" cy="216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E2C55CF-8C29-519B-7AEA-7FFD11974220}"/>
              </a:ext>
            </a:extLst>
          </p:cNvPr>
          <p:cNvCxnSpPr>
            <a:cxnSpLocks/>
          </p:cNvCxnSpPr>
          <p:nvPr/>
        </p:nvCxnSpPr>
        <p:spPr>
          <a:xfrm>
            <a:off x="7147300" y="1825373"/>
            <a:ext cx="137822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7F79C81-A832-5B0A-7A6B-63C1E734FFDC}"/>
              </a:ext>
            </a:extLst>
          </p:cNvPr>
          <p:cNvSpPr txBox="1"/>
          <p:nvPr/>
        </p:nvSpPr>
        <p:spPr>
          <a:xfrm>
            <a:off x="2276132" y="1165052"/>
            <a:ext cx="2512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F0"/>
                </a:solidFill>
              </a:rPr>
              <a:t>Eleclink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solidFill>
                  <a:srgbClr val="A11A5D"/>
                </a:solidFill>
                <a:latin typeface="+mj-lt"/>
              </a:rPr>
              <a:t>Q Base 1 – 2025 Q4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2DE31E-88ED-28A3-D5A6-2FA96B6D578E}"/>
              </a:ext>
            </a:extLst>
          </p:cNvPr>
          <p:cNvSpPr txBox="1"/>
          <p:nvPr/>
        </p:nvSpPr>
        <p:spPr>
          <a:xfrm>
            <a:off x="4569550" y="5479172"/>
            <a:ext cx="2446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F0"/>
                </a:solidFill>
              </a:rPr>
              <a:t>IFA1</a:t>
            </a:r>
            <a:br>
              <a:rPr lang="en-GB" sz="2000" dirty="0"/>
            </a:br>
            <a:r>
              <a:rPr lang="en-GB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GB" sz="2000" dirty="0">
                <a:solidFill>
                  <a:srgbClr val="A11A5D"/>
                </a:solidFill>
                <a:latin typeface="+mj-lt"/>
              </a:rPr>
              <a:t>Q Base 3 -2025 Q3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CDB2E8-10EB-F1F5-7F43-2F5414C2CB3D}"/>
              </a:ext>
            </a:extLst>
          </p:cNvPr>
          <p:cNvSpPr txBox="1"/>
          <p:nvPr/>
        </p:nvSpPr>
        <p:spPr>
          <a:xfrm>
            <a:off x="6556904" y="4396108"/>
            <a:ext cx="237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03.04.2025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99EFC5D7-E218-5C07-96C7-06AB07331DE6}"/>
              </a:ext>
            </a:extLst>
          </p:cNvPr>
          <p:cNvSpPr/>
          <p:nvPr/>
        </p:nvSpPr>
        <p:spPr>
          <a:xfrm>
            <a:off x="7160552" y="3018484"/>
            <a:ext cx="1258965" cy="1264984"/>
          </a:xfrm>
          <a:prstGeom prst="arc">
            <a:avLst>
              <a:gd name="adj1" fmla="val 10768956"/>
              <a:gd name="adj2" fmla="val 15992765"/>
            </a:avLst>
          </a:prstGeom>
          <a:ln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3F339601-CC54-4C99-7DCC-F2709FE84ED0}"/>
              </a:ext>
            </a:extLst>
          </p:cNvPr>
          <p:cNvSpPr/>
          <p:nvPr/>
        </p:nvSpPr>
        <p:spPr>
          <a:xfrm rot="17534007">
            <a:off x="-1361801" y="-2787658"/>
            <a:ext cx="4110461" cy="4388022"/>
          </a:xfrm>
          <a:prstGeom prst="chor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F393C8-637D-DE9F-5FFB-61FA143DEA75}"/>
              </a:ext>
            </a:extLst>
          </p:cNvPr>
          <p:cNvSpPr txBox="1"/>
          <p:nvPr/>
        </p:nvSpPr>
        <p:spPr>
          <a:xfrm>
            <a:off x="6323235" y="1157549"/>
            <a:ext cx="2805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B0F0"/>
                </a:solidFill>
              </a:rPr>
              <a:t>Eleclink</a:t>
            </a:r>
            <a:br>
              <a:rPr lang="en-GB" sz="1800" dirty="0">
                <a:latin typeface="+mj-lt"/>
              </a:rPr>
            </a:br>
            <a:r>
              <a:rPr lang="en-GB" sz="2000" dirty="0">
                <a:solidFill>
                  <a:srgbClr val="A11A5D"/>
                </a:solidFill>
                <a:latin typeface="+mj-lt"/>
              </a:rPr>
              <a:t>Q Base 3 -2025 Q3</a:t>
            </a:r>
            <a:endParaRPr lang="en-GB" sz="1800" dirty="0">
              <a:solidFill>
                <a:srgbClr val="A11A5D"/>
              </a:solidFill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47D0A3-17AB-4FE6-5C38-8B73D903B5EA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8257698" y="3650977"/>
            <a:ext cx="1303114" cy="2207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1CB2775-F08E-BB57-4A62-B6866B4E9C09}"/>
              </a:ext>
            </a:extLst>
          </p:cNvPr>
          <p:cNvSpPr txBox="1"/>
          <p:nvPr/>
        </p:nvSpPr>
        <p:spPr>
          <a:xfrm>
            <a:off x="3515134" y="0"/>
            <a:ext cx="5161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accent1"/>
                </a:solidFill>
              </a:rPr>
              <a:t>Auction Calendar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6EFEFED-01CF-1D77-A0AD-9B58B09936EA}"/>
              </a:ext>
            </a:extLst>
          </p:cNvPr>
          <p:cNvGrpSpPr/>
          <p:nvPr/>
        </p:nvGrpSpPr>
        <p:grpSpPr>
          <a:xfrm>
            <a:off x="5335713" y="760247"/>
            <a:ext cx="1248584" cy="221870"/>
            <a:chOff x="5024970" y="760247"/>
            <a:chExt cx="1248584" cy="22187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FB77D86-BBEC-9EB4-2435-05BD32B8FEE9}"/>
                </a:ext>
              </a:extLst>
            </p:cNvPr>
            <p:cNvSpPr/>
            <p:nvPr/>
          </p:nvSpPr>
          <p:spPr>
            <a:xfrm>
              <a:off x="5024970" y="766117"/>
              <a:ext cx="216000" cy="216000"/>
            </a:xfrm>
            <a:prstGeom prst="ellipse">
              <a:avLst/>
            </a:prstGeom>
            <a:solidFill>
              <a:srgbClr val="F664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CF23BB2-82D8-9FA5-7334-608FE9633040}"/>
                </a:ext>
              </a:extLst>
            </p:cNvPr>
            <p:cNvSpPr/>
            <p:nvPr/>
          </p:nvSpPr>
          <p:spPr>
            <a:xfrm>
              <a:off x="5368485" y="762923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04595F9-5AAD-E1A0-CA45-905C3638F64A}"/>
                </a:ext>
              </a:extLst>
            </p:cNvPr>
            <p:cNvSpPr/>
            <p:nvPr/>
          </p:nvSpPr>
          <p:spPr>
            <a:xfrm>
              <a:off x="5713676" y="762923"/>
              <a:ext cx="216000" cy="21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D2C3392-D31A-190E-C924-102857E28027}"/>
                </a:ext>
              </a:extLst>
            </p:cNvPr>
            <p:cNvSpPr/>
            <p:nvPr/>
          </p:nvSpPr>
          <p:spPr>
            <a:xfrm>
              <a:off x="6057554" y="760247"/>
              <a:ext cx="216000" cy="216000"/>
            </a:xfrm>
            <a:prstGeom prst="ellipse">
              <a:avLst/>
            </a:prstGeom>
            <a:solidFill>
              <a:srgbClr val="BD2D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CDF6CDFD-E03E-8E4D-EF2E-2C3233F05C1D}"/>
              </a:ext>
            </a:extLst>
          </p:cNvPr>
          <p:cNvSpPr/>
          <p:nvPr/>
        </p:nvSpPr>
        <p:spPr>
          <a:xfrm>
            <a:off x="9560812" y="3457056"/>
            <a:ext cx="432000" cy="432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C5FC2-63B6-C391-3E65-A894C27802F1}"/>
              </a:ext>
            </a:extLst>
          </p:cNvPr>
          <p:cNvSpPr/>
          <p:nvPr/>
        </p:nvSpPr>
        <p:spPr>
          <a:xfrm>
            <a:off x="9454794" y="3338384"/>
            <a:ext cx="622854" cy="662616"/>
          </a:xfrm>
          <a:prstGeom prst="ellipse">
            <a:avLst/>
          </a:prstGeom>
          <a:noFill/>
          <a:ln w="34925">
            <a:solidFill>
              <a:srgbClr val="BD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38B080-0D4F-AC45-1EB1-E39EAD112AD0}"/>
              </a:ext>
            </a:extLst>
          </p:cNvPr>
          <p:cNvSpPr/>
          <p:nvPr/>
        </p:nvSpPr>
        <p:spPr>
          <a:xfrm>
            <a:off x="9295768" y="3157082"/>
            <a:ext cx="967410" cy="1011973"/>
          </a:xfrm>
          <a:prstGeom prst="ellipse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9CA745-F835-A82D-466F-1BBFBE963673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9766221" y="3876591"/>
            <a:ext cx="8613" cy="1374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F81823B-8A43-AFAD-92CB-3F7C72E4BC5B}"/>
              </a:ext>
            </a:extLst>
          </p:cNvPr>
          <p:cNvSpPr/>
          <p:nvPr/>
        </p:nvSpPr>
        <p:spPr>
          <a:xfrm>
            <a:off x="9666834" y="5251511"/>
            <a:ext cx="216000" cy="21600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48D6CA3-3B9E-CDA7-1961-126D7FD42009}"/>
              </a:ext>
            </a:extLst>
          </p:cNvPr>
          <p:cNvSpPr/>
          <p:nvPr/>
        </p:nvSpPr>
        <p:spPr>
          <a:xfrm>
            <a:off x="9176494" y="3037200"/>
            <a:ext cx="1258965" cy="1264984"/>
          </a:xfrm>
          <a:prstGeom prst="arc">
            <a:avLst>
              <a:gd name="adj1" fmla="val 5703117"/>
              <a:gd name="adj2" fmla="val 10886061"/>
            </a:avLst>
          </a:prstGeom>
          <a:ln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744696-E68E-F928-A86D-366BAC622789}"/>
              </a:ext>
            </a:extLst>
          </p:cNvPr>
          <p:cNvCxnSpPr>
            <a:cxnSpLocks/>
          </p:cNvCxnSpPr>
          <p:nvPr/>
        </p:nvCxnSpPr>
        <p:spPr>
          <a:xfrm>
            <a:off x="9027407" y="6178978"/>
            <a:ext cx="1408052" cy="0"/>
          </a:xfrm>
          <a:prstGeom prst="line">
            <a:avLst/>
          </a:prstGeom>
          <a:ln w="28575">
            <a:solidFill>
              <a:srgbClr val="BD2D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D63CA00-3A1C-192F-1FC3-0CE776781820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10263178" y="3663069"/>
            <a:ext cx="1928822" cy="777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3ABDDA2-5B8F-EBBB-5D06-DB324B1FAE01}"/>
              </a:ext>
            </a:extLst>
          </p:cNvPr>
          <p:cNvSpPr txBox="1"/>
          <p:nvPr/>
        </p:nvSpPr>
        <p:spPr>
          <a:xfrm>
            <a:off x="8618550" y="2381444"/>
            <a:ext cx="237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12.12.2024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7580447-0366-50CF-D1C7-A95AC9ED9F23}"/>
              </a:ext>
            </a:extLst>
          </p:cNvPr>
          <p:cNvSpPr txBox="1"/>
          <p:nvPr/>
        </p:nvSpPr>
        <p:spPr>
          <a:xfrm>
            <a:off x="8631910" y="5498931"/>
            <a:ext cx="237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F0"/>
                </a:solidFill>
              </a:rPr>
              <a:t>Vikinglink</a:t>
            </a:r>
            <a:br>
              <a:rPr lang="en-GB" sz="2000" dirty="0">
                <a:solidFill>
                  <a:srgbClr val="00B0F0"/>
                </a:solidFill>
                <a:latin typeface="+mj-lt"/>
              </a:rPr>
            </a:br>
            <a:r>
              <a:rPr lang="en-GB" sz="2000" dirty="0">
                <a:solidFill>
                  <a:srgbClr val="A11A5D"/>
                </a:solidFill>
                <a:latin typeface="+mj-lt"/>
              </a:rPr>
              <a:t>Q Base 1 2025 Q3</a:t>
            </a:r>
            <a:endParaRPr lang="en-GB" sz="2000" dirty="0">
              <a:solidFill>
                <a:srgbClr val="A11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25" grpId="0" animBg="1"/>
      <p:bldP spid="26" grpId="0" animBg="1"/>
      <p:bldP spid="27" grpId="0" animBg="1"/>
      <p:bldP spid="29" grpId="0" animBg="1"/>
      <p:bldP spid="30" grpId="0" animBg="1"/>
      <p:bldP spid="31" grpId="0"/>
      <p:bldP spid="33" grpId="0" animBg="1"/>
      <p:bldP spid="34" grpId="0" animBg="1"/>
      <p:bldP spid="35" grpId="0" animBg="1"/>
      <p:bldP spid="37" grpId="0" animBg="1"/>
      <p:bldP spid="38" grpId="0" animBg="1"/>
      <p:bldP spid="39" grpId="0"/>
      <p:bldP spid="45" grpId="0"/>
      <p:bldP spid="52" grpId="0" animBg="1"/>
      <p:bldP spid="53" grpId="0" animBg="1"/>
      <p:bldP spid="54" grpId="0" animBg="1"/>
      <p:bldP spid="56" grpId="0" animBg="1"/>
      <p:bldP spid="59" grpId="0"/>
      <p:bldP spid="59" grpId="1"/>
      <p:bldP spid="61" grpId="0"/>
      <p:bldP spid="62" grpId="0"/>
      <p:bldP spid="63" grpId="0" animBg="1"/>
      <p:bldP spid="17" grpId="0"/>
      <p:bldP spid="6" grpId="0" animBg="1"/>
      <p:bldP spid="11" grpId="0" animBg="1"/>
      <p:bldP spid="15" grpId="0" animBg="1"/>
      <p:bldP spid="21" grpId="0" animBg="1"/>
      <p:bldP spid="22" grpId="0" animBg="1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F853750-6561-9306-62ED-8152781A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1E9B0-056C-43DE-8A09-DE301DF4990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80A87E-2239-2A04-FA85-A31D440A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JAO S.A.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2C977-6A8E-74E4-F94E-B0E680DB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13</a:t>
            </a:fld>
            <a:endParaRPr lang="en-US" altLang="tr-TR"/>
          </a:p>
        </p:txBody>
      </p:sp>
      <p:sp>
        <p:nvSpPr>
          <p:cNvPr id="130" name="Chord 129">
            <a:extLst>
              <a:ext uri="{FF2B5EF4-FFF2-40B4-BE49-F238E27FC236}">
                <a16:creationId xmlns:a16="http://schemas.microsoft.com/office/drawing/2014/main" id="{5F84E811-70AA-5F16-C15E-89555479524E}"/>
              </a:ext>
            </a:extLst>
          </p:cNvPr>
          <p:cNvSpPr/>
          <p:nvPr/>
        </p:nvSpPr>
        <p:spPr>
          <a:xfrm rot="16754618">
            <a:off x="629722" y="-3427607"/>
            <a:ext cx="4110461" cy="4388022"/>
          </a:xfrm>
          <a:prstGeom prst="chor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165A7B-92D4-FD8B-6B2D-88E6311EE32B}"/>
              </a:ext>
            </a:extLst>
          </p:cNvPr>
          <p:cNvSpPr txBox="1"/>
          <p:nvPr/>
        </p:nvSpPr>
        <p:spPr>
          <a:xfrm>
            <a:off x="3800331" y="4861911"/>
            <a:ext cx="418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000"/>
            </a:pPr>
            <a:r>
              <a:rPr lang="en-GB" sz="2000" dirty="0">
                <a:solidFill>
                  <a:schemeClr val="accent1"/>
                </a:solidFill>
                <a:latin typeface="+mj-lt"/>
              </a:rPr>
              <a:t>B</a:t>
            </a:r>
            <a:r>
              <a:rPr lang="en-GB" sz="2000" b="0" i="0" u="none" strike="noStrike" baseline="0" dirty="0">
                <a:solidFill>
                  <a:schemeClr val="accent1"/>
                </a:solidFill>
                <a:latin typeface="+mj-lt"/>
              </a:rPr>
              <a:t>iannual meetings organized for a select group of market participants.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980A86-7FF0-0A4F-AB69-6E8617ECB446}"/>
              </a:ext>
            </a:extLst>
          </p:cNvPr>
          <p:cNvSpPr txBox="1"/>
          <p:nvPr/>
        </p:nvSpPr>
        <p:spPr>
          <a:xfrm>
            <a:off x="189294" y="916756"/>
            <a:ext cx="759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0" u="none" strike="noStrike" kern="1200" baseline="0" dirty="0">
                <a:solidFill>
                  <a:srgbClr val="A11A5D"/>
                </a:solidFill>
                <a:latin typeface="+mj-lt"/>
              </a:rPr>
              <a:t>Concept of the User Group</a:t>
            </a:r>
            <a:endParaRPr lang="en-GB" sz="3600" dirty="0">
              <a:solidFill>
                <a:srgbClr val="A11A5D"/>
              </a:solidFill>
              <a:latin typeface="+mj-l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CA4FC9-5D3F-89F0-8B04-79C9DA11BB5F}"/>
              </a:ext>
            </a:extLst>
          </p:cNvPr>
          <p:cNvCxnSpPr>
            <a:cxnSpLocks/>
          </p:cNvCxnSpPr>
          <p:nvPr/>
        </p:nvCxnSpPr>
        <p:spPr>
          <a:xfrm>
            <a:off x="-134911" y="1563087"/>
            <a:ext cx="61469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82E8D97-303E-7257-0E95-3EB6E04A16D5}"/>
              </a:ext>
            </a:extLst>
          </p:cNvPr>
          <p:cNvSpPr txBox="1"/>
          <p:nvPr/>
        </p:nvSpPr>
        <p:spPr>
          <a:xfrm>
            <a:off x="615302" y="2528117"/>
            <a:ext cx="49143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u="none" strike="noStrike" kern="1200" baseline="0" dirty="0">
                <a:solidFill>
                  <a:schemeClr val="accent1"/>
                </a:solidFill>
                <a:latin typeface="+mj-lt"/>
              </a:rPr>
              <a:t>The User group has been established to provide advice to JAO on matters related to the IT interfaces and services provided by JAO.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BB851-CE00-0B10-9C56-F036A6489524}"/>
              </a:ext>
            </a:extLst>
          </p:cNvPr>
          <p:cNvSpPr txBox="1"/>
          <p:nvPr/>
        </p:nvSpPr>
        <p:spPr>
          <a:xfrm>
            <a:off x="7199113" y="2591184"/>
            <a:ext cx="3766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u="none" strike="noStrike" kern="1200" baseline="0" dirty="0">
                <a:solidFill>
                  <a:schemeClr val="accent1"/>
                </a:solidFill>
                <a:latin typeface="+mj-lt"/>
              </a:rPr>
              <a:t>Enhancing our understanding to continuously improve our services.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8E3E7-BF01-338C-277E-61DAE5C299FF}"/>
              </a:ext>
            </a:extLst>
          </p:cNvPr>
          <p:cNvSpPr txBox="1"/>
          <p:nvPr/>
        </p:nvSpPr>
        <p:spPr>
          <a:xfrm>
            <a:off x="301138" y="1953412"/>
            <a:ext cx="325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D2D67"/>
                </a:solidFill>
                <a:latin typeface="+mj-lt"/>
              </a:rPr>
              <a:t>What is the User Group?</a:t>
            </a:r>
            <a:endParaRPr lang="en-GB" sz="2400" dirty="0">
              <a:solidFill>
                <a:srgbClr val="BD2D67"/>
              </a:solidFill>
              <a:latin typeface="+mj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D72A44-99CE-8F6A-126F-069726E12169}"/>
              </a:ext>
            </a:extLst>
          </p:cNvPr>
          <p:cNvSpPr/>
          <p:nvPr/>
        </p:nvSpPr>
        <p:spPr>
          <a:xfrm>
            <a:off x="133643" y="1823648"/>
            <a:ext cx="5605976" cy="1770579"/>
          </a:xfrm>
          <a:prstGeom prst="roundRect">
            <a:avLst/>
          </a:prstGeom>
          <a:noFill/>
          <a:ln w="38100">
            <a:solidFill>
              <a:srgbClr val="BD2D6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DD9BB2-595A-5C8A-77F1-FE2BC0123B62}"/>
              </a:ext>
            </a:extLst>
          </p:cNvPr>
          <p:cNvSpPr/>
          <p:nvPr/>
        </p:nvSpPr>
        <p:spPr>
          <a:xfrm>
            <a:off x="6389962" y="1823648"/>
            <a:ext cx="5384696" cy="1770579"/>
          </a:xfrm>
          <a:prstGeom prst="roundRect">
            <a:avLst/>
          </a:prstGeom>
          <a:noFill/>
          <a:ln w="38100">
            <a:solidFill>
              <a:srgbClr val="BD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8E4C7-AD82-5744-35D2-008B95E91B51}"/>
              </a:ext>
            </a:extLst>
          </p:cNvPr>
          <p:cNvSpPr txBox="1"/>
          <p:nvPr/>
        </p:nvSpPr>
        <p:spPr>
          <a:xfrm>
            <a:off x="6639407" y="1976584"/>
            <a:ext cx="135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D2D67"/>
                </a:solidFill>
                <a:latin typeface="+mj-lt"/>
              </a:rPr>
              <a:t>Purpose</a:t>
            </a:r>
            <a:endParaRPr lang="en-GB" sz="2400" dirty="0">
              <a:solidFill>
                <a:srgbClr val="BD2D67"/>
              </a:solidFill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3027F5-50D9-2618-14FB-1E2C59CB4B5F}"/>
              </a:ext>
            </a:extLst>
          </p:cNvPr>
          <p:cNvGrpSpPr/>
          <p:nvPr/>
        </p:nvGrpSpPr>
        <p:grpSpPr>
          <a:xfrm>
            <a:off x="3293012" y="4141592"/>
            <a:ext cx="5605976" cy="1770579"/>
            <a:chOff x="3293012" y="4141592"/>
            <a:chExt cx="5605976" cy="17705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B125A9D-22E1-DA16-EDAA-27E14A4C2E24}"/>
                </a:ext>
              </a:extLst>
            </p:cNvPr>
            <p:cNvSpPr/>
            <p:nvPr/>
          </p:nvSpPr>
          <p:spPr>
            <a:xfrm>
              <a:off x="3293012" y="4141592"/>
              <a:ext cx="5605976" cy="1770579"/>
            </a:xfrm>
            <a:prstGeom prst="roundRect">
              <a:avLst/>
            </a:prstGeom>
            <a:noFill/>
            <a:ln w="38100">
              <a:solidFill>
                <a:srgbClr val="BD2D6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EFEB17-4DF3-6AF2-D1AE-5E009EBFA77B}"/>
                </a:ext>
              </a:extLst>
            </p:cNvPr>
            <p:cNvSpPr txBox="1"/>
            <p:nvPr/>
          </p:nvSpPr>
          <p:spPr>
            <a:xfrm>
              <a:off x="3409105" y="4241076"/>
              <a:ext cx="247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+mj-lt"/>
                </a:rPr>
                <a:t>How did it work?</a:t>
              </a:r>
              <a:endParaRPr lang="en-GB" sz="2400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4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F853750-6561-9306-62ED-8152781A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1E9B0-056C-43DE-8A09-DE301DF4990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80A87E-2239-2A04-FA85-A31D440A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JAO S.A.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2C977-6A8E-74E4-F94E-B0E680DB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14</a:t>
            </a:fld>
            <a:endParaRPr lang="en-US" altLang="tr-TR"/>
          </a:p>
        </p:txBody>
      </p:sp>
      <p:sp>
        <p:nvSpPr>
          <p:cNvPr id="130" name="Chord 129">
            <a:extLst>
              <a:ext uri="{FF2B5EF4-FFF2-40B4-BE49-F238E27FC236}">
                <a16:creationId xmlns:a16="http://schemas.microsoft.com/office/drawing/2014/main" id="{5F84E811-70AA-5F16-C15E-89555479524E}"/>
              </a:ext>
            </a:extLst>
          </p:cNvPr>
          <p:cNvSpPr/>
          <p:nvPr/>
        </p:nvSpPr>
        <p:spPr>
          <a:xfrm rot="1296013">
            <a:off x="10136769" y="1034624"/>
            <a:ext cx="4110461" cy="4388022"/>
          </a:xfrm>
          <a:prstGeom prst="chor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980A86-7FF0-0A4F-AB69-6E8617ECB446}"/>
              </a:ext>
            </a:extLst>
          </p:cNvPr>
          <p:cNvSpPr txBox="1"/>
          <p:nvPr/>
        </p:nvSpPr>
        <p:spPr>
          <a:xfrm>
            <a:off x="189294" y="916756"/>
            <a:ext cx="759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0" u="none" strike="noStrike" kern="1200" baseline="0" dirty="0">
                <a:solidFill>
                  <a:srgbClr val="A11A5D"/>
                </a:solidFill>
                <a:latin typeface="+mj-lt"/>
              </a:rPr>
              <a:t>Evolution of the User Group</a:t>
            </a:r>
            <a:endParaRPr lang="en-GB" sz="3600" dirty="0">
              <a:solidFill>
                <a:srgbClr val="A11A5D"/>
              </a:solidFill>
              <a:latin typeface="+mj-l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CA4FC9-5D3F-89F0-8B04-79C9DA11BB5F}"/>
              </a:ext>
            </a:extLst>
          </p:cNvPr>
          <p:cNvCxnSpPr/>
          <p:nvPr/>
        </p:nvCxnSpPr>
        <p:spPr>
          <a:xfrm>
            <a:off x="0" y="1563087"/>
            <a:ext cx="601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EE432AB-72CD-3744-863E-D3481D66F969}"/>
              </a:ext>
            </a:extLst>
          </p:cNvPr>
          <p:cNvGrpSpPr/>
          <p:nvPr/>
        </p:nvGrpSpPr>
        <p:grpSpPr>
          <a:xfrm>
            <a:off x="1419366" y="2635998"/>
            <a:ext cx="5437159" cy="1586004"/>
            <a:chOff x="1419367" y="2209418"/>
            <a:chExt cx="5437159" cy="15860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E8D6A2-0537-9EDF-C487-A6D25B358B7F}"/>
                </a:ext>
              </a:extLst>
            </p:cNvPr>
            <p:cNvSpPr txBox="1"/>
            <p:nvPr/>
          </p:nvSpPr>
          <p:spPr>
            <a:xfrm>
              <a:off x="1419367" y="2318094"/>
              <a:ext cx="543715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>
                <a:buSzPts val="2000"/>
              </a:pPr>
              <a:r>
                <a:rPr lang="en-GB" sz="2400" b="0" i="0" u="none" strike="noStrike" kern="1200" baseline="0" dirty="0">
                  <a:solidFill>
                    <a:srgbClr val="BD2D67"/>
                  </a:solidFill>
                  <a:latin typeface="Calibri Light" panose="020F0302020204030204" pitchFamily="34" charset="0"/>
                </a:rPr>
                <a:t>Bigger focus on operation matter</a:t>
              </a:r>
            </a:p>
            <a:p>
              <a:pPr lvl="2">
                <a:buSzPts val="2000"/>
              </a:pPr>
              <a:r>
                <a:rPr lang="fr-FR" sz="2400" b="0" i="0" u="none" strike="noStrike" kern="1200" baseline="0" dirty="0" err="1">
                  <a:solidFill>
                    <a:srgbClr val="BD2D67"/>
                  </a:solidFill>
                  <a:latin typeface="Calibri Light" panose="020F0302020204030204" pitchFamily="34" charset="0"/>
                </a:rPr>
                <a:t>Involvement</a:t>
              </a:r>
              <a:r>
                <a:rPr lang="fr-FR" sz="2400" b="0" i="0" u="none" strike="noStrike" kern="1200" baseline="0" dirty="0">
                  <a:solidFill>
                    <a:srgbClr val="BD2D67"/>
                  </a:solidFill>
                  <a:latin typeface="Calibri Light" panose="020F0302020204030204" pitchFamily="34" charset="0"/>
                </a:rPr>
                <a:t> in test</a:t>
              </a:r>
            </a:p>
            <a:p>
              <a:pPr lvl="2">
                <a:buSzPts val="2000"/>
              </a:pPr>
              <a:r>
                <a:rPr lang="fr-FR" sz="2400" b="0" i="0" u="none" strike="noStrike" kern="1200" baseline="0" dirty="0">
                  <a:solidFill>
                    <a:srgbClr val="BD2D67"/>
                  </a:solidFill>
                  <a:latin typeface="Calibri Light" panose="020F0302020204030204" pitchFamily="34" charset="0"/>
                </a:rPr>
                <a:t>Sharing best practice</a:t>
              </a:r>
            </a:p>
            <a:p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763929-7CE0-EAAB-8B5E-B55E79A0548F}"/>
                </a:ext>
              </a:extLst>
            </p:cNvPr>
            <p:cNvSpPr/>
            <p:nvPr/>
          </p:nvSpPr>
          <p:spPr>
            <a:xfrm>
              <a:off x="2333625" y="2209418"/>
              <a:ext cx="4490114" cy="1447501"/>
            </a:xfrm>
            <a:prstGeom prst="roundRect">
              <a:avLst/>
            </a:prstGeom>
            <a:noFill/>
            <a:ln w="38100">
              <a:solidFill>
                <a:srgbClr val="A11A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Graphic 9" descr="Group brainstorm outline">
            <a:extLst>
              <a:ext uri="{FF2B5EF4-FFF2-40B4-BE49-F238E27FC236}">
                <a16:creationId xmlns:a16="http://schemas.microsoft.com/office/drawing/2014/main" id="{162B88C3-6433-5F04-8159-74498045A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8716" y="2318094"/>
            <a:ext cx="1747594" cy="174759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FBDC159-B13B-940A-FF71-57D341D0FED2}"/>
              </a:ext>
            </a:extLst>
          </p:cNvPr>
          <p:cNvGrpSpPr/>
          <p:nvPr/>
        </p:nvGrpSpPr>
        <p:grpSpPr>
          <a:xfrm>
            <a:off x="2665989" y="4411925"/>
            <a:ext cx="2943914" cy="1482903"/>
            <a:chOff x="1846450" y="4550428"/>
            <a:chExt cx="2943914" cy="14829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165A7B-92D4-FD8B-6B2D-88E6311EE32B}"/>
                </a:ext>
              </a:extLst>
            </p:cNvPr>
            <p:cNvSpPr txBox="1"/>
            <p:nvPr/>
          </p:nvSpPr>
          <p:spPr>
            <a:xfrm>
              <a:off x="1846450" y="5294667"/>
              <a:ext cx="29439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buSzPts val="2000"/>
              </a:pPr>
              <a:r>
                <a:rPr lang="fr-FR" sz="2400" i="0" u="none" strike="noStrike" kern="1200" baseline="0" dirty="0">
                  <a:solidFill>
                    <a:srgbClr val="BD2D67"/>
                  </a:solidFill>
                  <a:latin typeface="Calibri Light" panose="020F0302020204030204" pitchFamily="34" charset="0"/>
                </a:rPr>
                <a:t>Call for candidates</a:t>
              </a:r>
            </a:p>
            <a:p>
              <a:endParaRPr lang="en-GB" dirty="0"/>
            </a:p>
          </p:txBody>
        </p:sp>
        <p:pic>
          <p:nvPicPr>
            <p:cNvPr id="12" name="Graphic 11" descr="Follow with solid fill">
              <a:extLst>
                <a:ext uri="{FF2B5EF4-FFF2-40B4-BE49-F238E27FC236}">
                  <a16:creationId xmlns:a16="http://schemas.microsoft.com/office/drawing/2014/main" id="{E19EE2D3-BE7E-22A2-CD49-E5CE56982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13088" y="455042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1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4D010A-8B09-A666-C728-11A32531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645DBF-72AB-BA7B-B0A1-1B2CC6BCB4BE}"/>
              </a:ext>
            </a:extLst>
          </p:cNvPr>
          <p:cNvSpPr/>
          <p:nvPr/>
        </p:nvSpPr>
        <p:spPr>
          <a:xfrm>
            <a:off x="7165298" y="-1"/>
            <a:ext cx="5026702" cy="68246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large metal structure with wires and cables&#10;&#10;Description automatically generated">
            <a:extLst>
              <a:ext uri="{FF2B5EF4-FFF2-40B4-BE49-F238E27FC236}">
                <a16:creationId xmlns:a16="http://schemas.microsoft.com/office/drawing/2014/main" id="{00F929D6-23E5-951E-CF42-ED4745FAC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32" y="1082142"/>
            <a:ext cx="10796039" cy="555995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20A17C-CB9A-CD8D-4D52-78BE6FDE308E}"/>
              </a:ext>
            </a:extLst>
          </p:cNvPr>
          <p:cNvSpPr txBox="1"/>
          <p:nvPr/>
        </p:nvSpPr>
        <p:spPr>
          <a:xfrm>
            <a:off x="4343043" y="178176"/>
            <a:ext cx="350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A11A5D"/>
                </a:solidFill>
              </a:rPr>
              <a:t>Q &amp; 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8C772F-0B99-4D9E-DA71-BBBA80056BDA}"/>
              </a:ext>
            </a:extLst>
          </p:cNvPr>
          <p:cNvCxnSpPr/>
          <p:nvPr/>
        </p:nvCxnSpPr>
        <p:spPr>
          <a:xfrm flipH="1">
            <a:off x="3387777" y="892821"/>
            <a:ext cx="39124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1297FD-AEC1-AF99-0B11-49FEE4C05C4A}"/>
              </a:ext>
            </a:extLst>
          </p:cNvPr>
          <p:cNvSpPr txBox="1"/>
          <p:nvPr/>
        </p:nvSpPr>
        <p:spPr>
          <a:xfrm>
            <a:off x="7819485" y="1695105"/>
            <a:ext cx="3768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EDF Trading Ltd:</a:t>
            </a: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Are there any plans to introduce a JAO test environment? This will be very helpful especially with the new Helix platform going live.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DA3DB-E655-A133-DBA4-9D3FB1F95A62}"/>
              </a:ext>
            </a:extLst>
          </p:cNvPr>
          <p:cNvSpPr txBox="1"/>
          <p:nvPr/>
        </p:nvSpPr>
        <p:spPr>
          <a:xfrm>
            <a:off x="7848956" y="1695104"/>
            <a:ext cx="39705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Exxon Mobile:</a:t>
            </a: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Remit Reporting for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Priminary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and Secondary allocations going forward. Will JAO confirm they report both on behalf of the TSO to ACER?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811B-5AEC-04BA-394D-B0B1BDC12A51}"/>
              </a:ext>
            </a:extLst>
          </p:cNvPr>
          <p:cNvSpPr txBox="1"/>
          <p:nvPr/>
        </p:nvSpPr>
        <p:spPr>
          <a:xfrm>
            <a:off x="7858315" y="1695103"/>
            <a:ext cx="364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SEFE Energy:</a:t>
            </a:r>
          </a:p>
          <a:p>
            <a:endParaRPr lang="en-GB" sz="2400" dirty="0">
              <a:solidFill>
                <a:schemeClr val="bg1"/>
              </a:solidFill>
              <a:latin typeface="+mj-lt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How can we find out when bids can be submitted in a test environment?</a:t>
            </a:r>
          </a:p>
          <a:p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63004-1F95-1691-0255-4EEABEE7E637}"/>
              </a:ext>
            </a:extLst>
          </p:cNvPr>
          <p:cNvSpPr txBox="1"/>
          <p:nvPr/>
        </p:nvSpPr>
        <p:spPr>
          <a:xfrm>
            <a:off x="7760849" y="178176"/>
            <a:ext cx="397051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Enel Global Trading:</a:t>
            </a:r>
          </a:p>
          <a:p>
            <a:endParaRPr lang="en-GB" sz="2400" dirty="0">
              <a:solidFill>
                <a:schemeClr val="bg1"/>
              </a:solidFill>
              <a:latin typeface="+mj-lt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UIOSI in case of 15 MTU Could you please provide a clear example of how the UIOSI will be evaluated under the new market conditions in the case of a 15-minute MTU? Additionally, for Physical Transmission Capacity, will it be possible to use the capacity for just 15 minutes instead of one hour? Moreover, for extra-EU capacity (borders with Serbia, Switzerland, or the UK), will it retain hourly granularity, or will it shift to 15-minute granularity?</a:t>
            </a:r>
          </a:p>
          <a:p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4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9912B6-0566-3959-F3CD-9F5754B5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</a:t>
            </a:r>
          </a:p>
        </p:txBody>
      </p:sp>
      <p:pic>
        <p:nvPicPr>
          <p:cNvPr id="6" name="Picture 5" descr="A power line tower with wires&#10;&#10;Description automatically generated">
            <a:extLst>
              <a:ext uri="{FF2B5EF4-FFF2-40B4-BE49-F238E27FC236}">
                <a16:creationId xmlns:a16="http://schemas.microsoft.com/office/drawing/2014/main" id="{F83F4709-5A6E-0A46-7C7D-E69E1750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2" y="-476056"/>
            <a:ext cx="5126266" cy="68333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DD2AF81-5C77-53D5-F767-D754C2657831}"/>
              </a:ext>
            </a:extLst>
          </p:cNvPr>
          <p:cNvSpPr/>
          <p:nvPr/>
        </p:nvSpPr>
        <p:spPr>
          <a:xfrm>
            <a:off x="6865257" y="1886857"/>
            <a:ext cx="7454901" cy="7390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FEE36-E43E-2D56-8D85-4D5DED828855}"/>
              </a:ext>
            </a:extLst>
          </p:cNvPr>
          <p:cNvSpPr txBox="1"/>
          <p:nvPr/>
        </p:nvSpPr>
        <p:spPr>
          <a:xfrm>
            <a:off x="8331201" y="4422732"/>
            <a:ext cx="3628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2811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A98034-807E-C70B-BDDE-D54F2864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</a:t>
            </a:r>
          </a:p>
        </p:txBody>
      </p:sp>
      <p:pic>
        <p:nvPicPr>
          <p:cNvPr id="4" name="Picture 3" descr="A row of windmills in a row&#10;&#10;Description automatically generated">
            <a:extLst>
              <a:ext uri="{FF2B5EF4-FFF2-40B4-BE49-F238E27FC236}">
                <a16:creationId xmlns:a16="http://schemas.microsoft.com/office/drawing/2014/main" id="{D79F980C-03C5-D0C0-BE0B-6D3C880A0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295" y="-215900"/>
            <a:ext cx="8773561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D0B309C-32B4-AE3A-507F-0B40D89DC1EC}"/>
              </a:ext>
            </a:extLst>
          </p:cNvPr>
          <p:cNvSpPr/>
          <p:nvPr/>
        </p:nvSpPr>
        <p:spPr>
          <a:xfrm>
            <a:off x="9172672" y="-107267"/>
            <a:ext cx="6429600" cy="64262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56525-B593-C8AE-71BC-7F3F8ABBDFA1}"/>
              </a:ext>
            </a:extLst>
          </p:cNvPr>
          <p:cNvSpPr txBox="1"/>
          <p:nvPr/>
        </p:nvSpPr>
        <p:spPr>
          <a:xfrm>
            <a:off x="9434524" y="2889934"/>
            <a:ext cx="464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Introduction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85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C8F39D-828E-11D2-8D39-3F8D7E7C8312}"/>
              </a:ext>
            </a:extLst>
          </p:cNvPr>
          <p:cNvSpPr/>
          <p:nvPr/>
        </p:nvSpPr>
        <p:spPr>
          <a:xfrm>
            <a:off x="7810499" y="835316"/>
            <a:ext cx="3052085" cy="5514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C7255A0-75A4-5522-AB88-A6E73735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1E9B0-056C-43DE-8A09-DE301DF4990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8CF81A2-FE89-40F1-B8D1-94F06578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JAO S.A.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0A1ADA6-1142-072B-C17A-BC9FECE5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49AE54-70AB-4959-BB99-F77CE3D3F279}" type="slidenum">
              <a:rPr kumimoji="0" lang="en-US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5">
            <a:extLst>
              <a:ext uri="{FF2B5EF4-FFF2-40B4-BE49-F238E27FC236}">
                <a16:creationId xmlns:a16="http://schemas.microsoft.com/office/drawing/2014/main" id="{BDF768C8-385C-3790-C007-A8429F275052}"/>
              </a:ext>
            </a:extLst>
          </p:cNvPr>
          <p:cNvSpPr txBox="1">
            <a:spLocks/>
          </p:cNvSpPr>
          <p:nvPr/>
        </p:nvSpPr>
        <p:spPr>
          <a:xfrm>
            <a:off x="634090" y="329184"/>
            <a:ext cx="3052085" cy="640533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pPr marL="180975"/>
            <a:r>
              <a:rPr lang="en-GB" sz="3600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D0344-E2DC-01CE-06D4-33804EFA26D7}"/>
              </a:ext>
            </a:extLst>
          </p:cNvPr>
          <p:cNvSpPr txBox="1"/>
          <p:nvPr/>
        </p:nvSpPr>
        <p:spPr>
          <a:xfrm>
            <a:off x="1092726" y="1929749"/>
            <a:ext cx="483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j-lt"/>
              </a:rPr>
              <a:t>1. Retrospection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A5D486-F371-4B1C-B45E-8D363214E105}"/>
              </a:ext>
            </a:extLst>
          </p:cNvPr>
          <p:cNvSpPr txBox="1"/>
          <p:nvPr/>
        </p:nvSpPr>
        <p:spPr>
          <a:xfrm>
            <a:off x="1092725" y="2322246"/>
            <a:ext cx="517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2. New Service Desk Concept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89FFD2-0425-2E23-EB7C-06A135D61983}"/>
              </a:ext>
            </a:extLst>
          </p:cNvPr>
          <p:cNvSpPr txBox="1"/>
          <p:nvPr/>
        </p:nvSpPr>
        <p:spPr>
          <a:xfrm>
            <a:off x="1092726" y="2735300"/>
            <a:ext cx="4888113" cy="46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3. Finance related updates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89DFBC-4728-F881-63AE-5933AFFBACDF}"/>
              </a:ext>
            </a:extLst>
          </p:cNvPr>
          <p:cNvSpPr txBox="1"/>
          <p:nvPr/>
        </p:nvSpPr>
        <p:spPr>
          <a:xfrm>
            <a:off x="1092725" y="3539029"/>
            <a:ext cx="441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5. Auction Calendar</a:t>
            </a:r>
            <a:endParaRPr lang="en-GB" sz="2400" dirty="0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58EE2E-4CFD-980B-22A0-8D0484B2C9FF}"/>
              </a:ext>
            </a:extLst>
          </p:cNvPr>
          <p:cNvSpPr txBox="1"/>
          <p:nvPr/>
        </p:nvSpPr>
        <p:spPr>
          <a:xfrm>
            <a:off x="1092726" y="3933348"/>
            <a:ext cx="4675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6. User Group Updates</a:t>
            </a:r>
          </a:p>
          <a:p>
            <a:endParaRPr lang="en-GB" dirty="0"/>
          </a:p>
        </p:txBody>
      </p:sp>
      <p:pic>
        <p:nvPicPr>
          <p:cNvPr id="27" name="Graphic 26" descr="List with solid fill">
            <a:extLst>
              <a:ext uri="{FF2B5EF4-FFF2-40B4-BE49-F238E27FC236}">
                <a16:creationId xmlns:a16="http://schemas.microsoft.com/office/drawing/2014/main" id="{B0ED2B6E-E515-1BF9-18FC-C824ED174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1279" y="2252231"/>
            <a:ext cx="2590524" cy="25905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2114C18-FE76-5788-F1D5-A55CC7846FA6}"/>
              </a:ext>
            </a:extLst>
          </p:cNvPr>
          <p:cNvSpPr txBox="1"/>
          <p:nvPr/>
        </p:nvSpPr>
        <p:spPr>
          <a:xfrm>
            <a:off x="1092725" y="3130551"/>
            <a:ext cx="441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4. Changes and Improvements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3AA17B-1110-551B-4FFD-76D35DC9DB0D}"/>
              </a:ext>
            </a:extLst>
          </p:cNvPr>
          <p:cNvCxnSpPr/>
          <p:nvPr/>
        </p:nvCxnSpPr>
        <p:spPr>
          <a:xfrm>
            <a:off x="-15670" y="875885"/>
            <a:ext cx="45277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B726182-C65E-13F1-6774-E2326A886A4B}"/>
              </a:ext>
            </a:extLst>
          </p:cNvPr>
          <p:cNvSpPr txBox="1"/>
          <p:nvPr/>
        </p:nvSpPr>
        <p:spPr>
          <a:xfrm>
            <a:off x="1092725" y="4341826"/>
            <a:ext cx="3148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7. Q &amp; 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5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8" grpId="0"/>
      <p:bldP spid="22" grpId="0"/>
      <p:bldP spid="24" grpId="0"/>
      <p:bldP spid="3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D367-735E-FB92-AE67-07FD5896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0779"/>
            <a:ext cx="10058400" cy="880274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Retrospection</a:t>
            </a:r>
            <a:br>
              <a:rPr lang="en-GB" sz="6000" dirty="0"/>
            </a:br>
            <a:r>
              <a:rPr lang="en-GB" sz="3100" dirty="0" err="1">
                <a:solidFill>
                  <a:schemeClr val="accent1"/>
                </a:solidFill>
              </a:rPr>
              <a:t>DdoS</a:t>
            </a:r>
            <a:r>
              <a:rPr lang="en-GB" sz="3100" dirty="0">
                <a:solidFill>
                  <a:schemeClr val="accent1"/>
                </a:solidFill>
              </a:rPr>
              <a:t> Attack</a:t>
            </a:r>
            <a:br>
              <a:rPr lang="en-GB" sz="4800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6936F-5C41-CAE6-AE84-A91EE2DD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JAO S.A.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401A9-7FC6-280E-A5C7-61DA53C91FDC}"/>
              </a:ext>
            </a:extLst>
          </p:cNvPr>
          <p:cNvSpPr/>
          <p:nvPr/>
        </p:nvSpPr>
        <p:spPr>
          <a:xfrm>
            <a:off x="7621803" y="2555240"/>
            <a:ext cx="5185563" cy="1991360"/>
          </a:xfrm>
          <a:prstGeom prst="rect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DF9B0A-EF49-8A6A-14B0-B8A1D6B3195E}"/>
              </a:ext>
            </a:extLst>
          </p:cNvPr>
          <p:cNvGrpSpPr/>
          <p:nvPr/>
        </p:nvGrpSpPr>
        <p:grpSpPr>
          <a:xfrm>
            <a:off x="1190895" y="2574845"/>
            <a:ext cx="5988838" cy="3487288"/>
            <a:chOff x="1089297" y="2574845"/>
            <a:chExt cx="3379304" cy="33324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01CB4C-877F-CB6E-10D0-B04B9F90DA23}"/>
                </a:ext>
              </a:extLst>
            </p:cNvPr>
            <p:cNvSpPr/>
            <p:nvPr/>
          </p:nvSpPr>
          <p:spPr>
            <a:xfrm>
              <a:off x="1089297" y="2574845"/>
              <a:ext cx="3379304" cy="3332469"/>
            </a:xfrm>
            <a:prstGeom prst="rect">
              <a:avLst/>
            </a:prstGeom>
            <a:solidFill>
              <a:schemeClr val="accent1">
                <a:alpha val="14000"/>
              </a:schemeClr>
            </a:solidFill>
            <a:ln w="25400">
              <a:solidFill>
                <a:srgbClr val="A11A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068768-AA2D-D5AB-0538-13DED73E6225}"/>
                </a:ext>
              </a:extLst>
            </p:cNvPr>
            <p:cNvSpPr txBox="1"/>
            <p:nvPr/>
          </p:nvSpPr>
          <p:spPr>
            <a:xfrm>
              <a:off x="1089297" y="2756573"/>
              <a:ext cx="3379304" cy="302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JAO was not directly targeted as such but impacted as a consequence.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 Ligh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This incident was caused by a type of cyberattack called Distributed Denial of Service (DDoS) targeting a full range of IP addresses used by our IT infrastructure service provider.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 Ligh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Traffic analysis confirmed that DDoS protection was active and prevented a larger outage.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pic>
        <p:nvPicPr>
          <p:cNvPr id="10" name="Picture 9" descr="A black lightning bolt in a circle&#10;&#10;Description automatically generated">
            <a:extLst>
              <a:ext uri="{FF2B5EF4-FFF2-40B4-BE49-F238E27FC236}">
                <a16:creationId xmlns:a16="http://schemas.microsoft.com/office/drawing/2014/main" id="{1E497EF0-2DAD-7B68-4046-C8DE3D748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743" y="2653129"/>
            <a:ext cx="1675362" cy="1812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9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D367-735E-FB92-AE67-07FD5896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0779"/>
            <a:ext cx="10058400" cy="880274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Retrospection</a:t>
            </a:r>
            <a:br>
              <a:rPr lang="en-GB" sz="6000" dirty="0"/>
            </a:br>
            <a:r>
              <a:rPr lang="en-GB" sz="3100" dirty="0" err="1">
                <a:solidFill>
                  <a:schemeClr val="accent1"/>
                </a:solidFill>
              </a:rPr>
              <a:t>eCAT</a:t>
            </a:r>
            <a:r>
              <a:rPr lang="en-GB" sz="3100" dirty="0">
                <a:solidFill>
                  <a:schemeClr val="accent1"/>
                </a:solidFill>
              </a:rPr>
              <a:t> outage</a:t>
            </a:r>
            <a:br>
              <a:rPr lang="en-GB" sz="4800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6936F-5C41-CAE6-AE84-A91EE2DD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JAO S.A.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401A9-7FC6-280E-A5C7-61DA53C91FDC}"/>
              </a:ext>
            </a:extLst>
          </p:cNvPr>
          <p:cNvSpPr/>
          <p:nvPr/>
        </p:nvSpPr>
        <p:spPr>
          <a:xfrm>
            <a:off x="7621803" y="2555240"/>
            <a:ext cx="5185563" cy="1991360"/>
          </a:xfrm>
          <a:prstGeom prst="rect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DF9B0A-EF49-8A6A-14B0-B8A1D6B3195E}"/>
              </a:ext>
            </a:extLst>
          </p:cNvPr>
          <p:cNvGrpSpPr/>
          <p:nvPr/>
        </p:nvGrpSpPr>
        <p:grpSpPr>
          <a:xfrm>
            <a:off x="1190895" y="2574845"/>
            <a:ext cx="5988838" cy="3551899"/>
            <a:chOff x="1089297" y="2574845"/>
            <a:chExt cx="3379304" cy="33942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01CB4C-877F-CB6E-10D0-B04B9F90DA23}"/>
                </a:ext>
              </a:extLst>
            </p:cNvPr>
            <p:cNvSpPr/>
            <p:nvPr/>
          </p:nvSpPr>
          <p:spPr>
            <a:xfrm>
              <a:off x="1089297" y="2574845"/>
              <a:ext cx="3379304" cy="3332469"/>
            </a:xfrm>
            <a:prstGeom prst="rect">
              <a:avLst/>
            </a:prstGeom>
            <a:solidFill>
              <a:schemeClr val="accent1">
                <a:alpha val="14000"/>
              </a:schemeClr>
            </a:solidFill>
            <a:ln w="25400">
              <a:solidFill>
                <a:srgbClr val="A11A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068768-AA2D-D5AB-0538-13DED73E6225}"/>
                </a:ext>
              </a:extLst>
            </p:cNvPr>
            <p:cNvSpPr txBox="1"/>
            <p:nvPr/>
          </p:nvSpPr>
          <p:spPr>
            <a:xfrm>
              <a:off x="1089297" y="2704405"/>
              <a:ext cx="3379304" cy="3264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On January 24th, 2025, at 09:41, the daily and intraday auction processes were disrupted due to issues with both the IT primary system and the switch to the backup system.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The incident caused system unavailability and operational delays. Back-up procedure was initiated by JAO and a second round for each affected auction was performed.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pic>
        <p:nvPicPr>
          <p:cNvPr id="10" name="Picture 9" descr="A black lightning bolt in a circle&#10;&#10;Description automatically generated">
            <a:extLst>
              <a:ext uri="{FF2B5EF4-FFF2-40B4-BE49-F238E27FC236}">
                <a16:creationId xmlns:a16="http://schemas.microsoft.com/office/drawing/2014/main" id="{1E497EF0-2DAD-7B68-4046-C8DE3D748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743" y="2653129"/>
            <a:ext cx="1675362" cy="1812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3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E9F7-F395-7E46-AE79-3263029F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551499"/>
            <a:ext cx="10058400" cy="88027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/>
                </a:solidFill>
                <a:cs typeface="Calibri" panose="020F0502020204030204" pitchFamily="34" charset="0"/>
              </a:rPr>
              <a:t>New Service Desk Concept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16BAE-9342-1142-B36F-0999EA51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JAO S.A.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DC1D2E-6F6E-41D5-D81F-0EEA3958A124}"/>
              </a:ext>
            </a:extLst>
          </p:cNvPr>
          <p:cNvSpPr/>
          <p:nvPr/>
        </p:nvSpPr>
        <p:spPr>
          <a:xfrm>
            <a:off x="0" y="1639543"/>
            <a:ext cx="2980706" cy="4754725"/>
          </a:xfrm>
          <a:prstGeom prst="rect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C6A0A-B421-1B94-DDDC-65CA443CCBFB}"/>
              </a:ext>
            </a:extLst>
          </p:cNvPr>
          <p:cNvSpPr txBox="1"/>
          <p:nvPr/>
        </p:nvSpPr>
        <p:spPr>
          <a:xfrm>
            <a:off x="4846931" y="2349137"/>
            <a:ext cx="57164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New Microsoft Dynamics based ticketing platform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Goals: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easy access for the customers via 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multi-level ticket handling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detailed customer feedbacks </a:t>
            </a:r>
          </a:p>
          <a:p>
            <a:pPr lvl="1"/>
            <a:endParaRPr 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Planned Go-live date: Q2 2025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Graphic 7" descr="Call center with solid fill">
            <a:extLst>
              <a:ext uri="{FF2B5EF4-FFF2-40B4-BE49-F238E27FC236}">
                <a16:creationId xmlns:a16="http://schemas.microsoft.com/office/drawing/2014/main" id="{D131AC03-1183-6DA2-A3E3-12F167268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462" y="2712764"/>
            <a:ext cx="2465782" cy="246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5CA7-C81A-3004-D9CF-5F95D105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790" y="638734"/>
            <a:ext cx="10058400" cy="8802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Finance Related Updates</a:t>
            </a:r>
            <a:endParaRPr lang="en-GB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AC82E-6AA7-E993-8712-ED627155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80FB8D-1BA4-2C9C-230C-D6621CBD853B}"/>
              </a:ext>
            </a:extLst>
          </p:cNvPr>
          <p:cNvSpPr/>
          <p:nvPr/>
        </p:nvSpPr>
        <p:spPr>
          <a:xfrm>
            <a:off x="10218717" y="1464493"/>
            <a:ext cx="5252852" cy="474566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Euro with solid fill">
            <a:extLst>
              <a:ext uri="{FF2B5EF4-FFF2-40B4-BE49-F238E27FC236}">
                <a16:creationId xmlns:a16="http://schemas.microsoft.com/office/drawing/2014/main" id="{DF9DCFC7-D11D-DE52-F5DA-6CB815710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1640" y="2942765"/>
            <a:ext cx="1720325" cy="17203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D66C03-09DE-4B7D-0B01-A86D4A5279F8}"/>
              </a:ext>
            </a:extLst>
          </p:cNvPr>
          <p:cNvGrpSpPr/>
          <p:nvPr/>
        </p:nvGrpSpPr>
        <p:grpSpPr>
          <a:xfrm>
            <a:off x="1462900" y="1782388"/>
            <a:ext cx="2772000" cy="4436878"/>
            <a:chOff x="2814451" y="1758410"/>
            <a:chExt cx="2772000" cy="26473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CEA839-B4FF-E8B3-1777-C5D48E7E50DA}"/>
                </a:ext>
              </a:extLst>
            </p:cNvPr>
            <p:cNvSpPr/>
            <p:nvPr/>
          </p:nvSpPr>
          <p:spPr>
            <a:xfrm>
              <a:off x="2826327" y="1758410"/>
              <a:ext cx="2731325" cy="2647335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1FD86-4313-2901-F08D-466CB195D248}"/>
                </a:ext>
              </a:extLst>
            </p:cNvPr>
            <p:cNvSpPr txBox="1"/>
            <p:nvPr/>
          </p:nvSpPr>
          <p:spPr>
            <a:xfrm>
              <a:off x="2945080" y="2204914"/>
              <a:ext cx="2612572" cy="1377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Inside Business Payment</a:t>
              </a:r>
            </a:p>
            <a:p>
              <a:endParaRPr lang="en-GB" dirty="0">
                <a:solidFill>
                  <a:schemeClr val="tx2">
                    <a:lumMod val="65000"/>
                    <a:lumOff val="35000"/>
                  </a:schemeClr>
                </a:solidFill>
              </a:endParaRPr>
            </a:p>
            <a:p>
              <a:endParaRPr lang="en-GB" dirty="0">
                <a:solidFill>
                  <a:schemeClr val="tx2">
                    <a:lumMod val="65000"/>
                    <a:lumOff val="35000"/>
                  </a:schemeClr>
                </a:solidFill>
              </a:endParaRPr>
            </a:p>
            <a:p>
              <a:endParaRPr lang="en-GB" dirty="0">
                <a:solidFill>
                  <a:schemeClr val="tx2">
                    <a:lumMod val="65000"/>
                    <a:lumOff val="35000"/>
                  </a:schemeClr>
                </a:solidFill>
              </a:endParaRPr>
            </a:p>
            <a:p>
              <a:r>
                <a:rPr lang="en-GB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Starting from June 1st, 2024, this is the sole method for processing fund transfers.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BC6918-3B7D-3193-97B1-1FC2DC7A39CA}"/>
                </a:ext>
              </a:extLst>
            </p:cNvPr>
            <p:cNvCxnSpPr/>
            <p:nvPr/>
          </p:nvCxnSpPr>
          <p:spPr>
            <a:xfrm>
              <a:off x="2814451" y="2636322"/>
              <a:ext cx="277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4FD273-1CB5-5A96-E564-CA58901BD939}"/>
              </a:ext>
            </a:extLst>
          </p:cNvPr>
          <p:cNvGrpSpPr/>
          <p:nvPr/>
        </p:nvGrpSpPr>
        <p:grpSpPr>
          <a:xfrm>
            <a:off x="5038252" y="1710083"/>
            <a:ext cx="4334348" cy="4603138"/>
            <a:chOff x="4093893" y="2513656"/>
            <a:chExt cx="2808000" cy="266178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B071F9B-B353-1F37-CE8A-CD8020A5A5C9}"/>
                </a:ext>
              </a:extLst>
            </p:cNvPr>
            <p:cNvSpPr/>
            <p:nvPr/>
          </p:nvSpPr>
          <p:spPr>
            <a:xfrm>
              <a:off x="4117645" y="2513656"/>
              <a:ext cx="2731325" cy="2647335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9AC29E-2368-57C7-1AA8-01C1C47A0A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3893" y="3391569"/>
              <a:ext cx="2808000" cy="692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6CC50F-782B-40DE-BD1B-D468B825774D}"/>
                </a:ext>
              </a:extLst>
            </p:cNvPr>
            <p:cNvSpPr txBox="1"/>
            <p:nvPr/>
          </p:nvSpPr>
          <p:spPr>
            <a:xfrm>
              <a:off x="4124672" y="2950777"/>
              <a:ext cx="2743200" cy="222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Credit Limit</a:t>
              </a:r>
            </a:p>
            <a:p>
              <a:pPr algn="ctr"/>
              <a:endParaRPr lang="en-US" b="1" dirty="0">
                <a:solidFill>
                  <a:schemeClr val="tx2">
                    <a:lumMod val="65000"/>
                    <a:lumOff val="35000"/>
                  </a:schemeClr>
                </a:solidFill>
              </a:endParaRPr>
            </a:p>
            <a:p>
              <a:endParaRPr lang="en-US" dirty="0">
                <a:solidFill>
                  <a:schemeClr val="tx2">
                    <a:lumMod val="65000"/>
                    <a:lumOff val="3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Credit limit shall always be greater than zero (Article 19; 20; 21; 22 of the HAR)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Cash collateral and or Bank guarantee</a:t>
              </a:r>
            </a:p>
            <a:p>
              <a:pPr marL="285750" indent="-2857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Daily updates</a:t>
              </a:r>
            </a:p>
            <a:p>
              <a:pPr marL="285750" indent="-2857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10</a:t>
              </a:r>
              <a:r>
                <a:rPr lang="en-US" baseline="30000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th</a:t>
              </a:r>
              <a:r>
                <a:rPr lang="en-US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 Working day Self-billing – update the credit limit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16</a:t>
              </a:r>
              <a:r>
                <a:rPr lang="en-US" baseline="30000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th</a:t>
              </a:r>
              <a:r>
                <a:rPr lang="en-US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 Working day debit of the business accounts – update the credit limit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5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5CA7-C81A-3004-D9CF-5F95D105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87" y="912236"/>
            <a:ext cx="10058400" cy="825759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Finance Related Updates</a:t>
            </a:r>
            <a:br>
              <a:rPr lang="en-GB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</a:br>
            <a:r>
              <a:rPr lang="en-GB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UIOSI – 15MTU</a:t>
            </a:r>
            <a:endParaRPr lang="en-GB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AC82E-6AA7-E993-8712-ED627155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E90BA6-F8E4-BF7D-84FD-A2677B16DD96}"/>
              </a:ext>
            </a:extLst>
          </p:cNvPr>
          <p:cNvGrpSpPr/>
          <p:nvPr/>
        </p:nvGrpSpPr>
        <p:grpSpPr>
          <a:xfrm>
            <a:off x="1090987" y="2279176"/>
            <a:ext cx="5378053" cy="825759"/>
            <a:chOff x="1090987" y="2279176"/>
            <a:chExt cx="5378053" cy="82575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67A3D2D-A56E-EB69-9E21-9CBA27D6F40C}"/>
                </a:ext>
              </a:extLst>
            </p:cNvPr>
            <p:cNvSpPr/>
            <p:nvPr/>
          </p:nvSpPr>
          <p:spPr>
            <a:xfrm>
              <a:off x="1090987" y="2279176"/>
              <a:ext cx="5378052" cy="82575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E5E241-76D7-F392-8CEB-EFA7F02B71A6}"/>
                </a:ext>
              </a:extLst>
            </p:cNvPr>
            <p:cNvSpPr txBox="1"/>
            <p:nvPr/>
          </p:nvSpPr>
          <p:spPr>
            <a:xfrm>
              <a:off x="1090988" y="2388358"/>
              <a:ext cx="53780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If the Power Exchange price file is submitted with 24 positions (60min MTU), nothing changes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FBA8C1-EFE0-3109-1F2C-554D62FC3C11}"/>
              </a:ext>
            </a:extLst>
          </p:cNvPr>
          <p:cNvGrpSpPr/>
          <p:nvPr/>
        </p:nvGrpSpPr>
        <p:grpSpPr>
          <a:xfrm>
            <a:off x="2457864" y="3414932"/>
            <a:ext cx="6393977" cy="1219554"/>
            <a:chOff x="3272050" y="3646117"/>
            <a:chExt cx="6393977" cy="121955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2A57C86-8326-310D-10AD-EBB001C53801}"/>
                </a:ext>
              </a:extLst>
            </p:cNvPr>
            <p:cNvSpPr/>
            <p:nvPr/>
          </p:nvSpPr>
          <p:spPr>
            <a:xfrm>
              <a:off x="3272050" y="3646117"/>
              <a:ext cx="6393977" cy="121955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63BD43-8FE5-042B-EA92-51736B9A3487}"/>
                </a:ext>
              </a:extLst>
            </p:cNvPr>
            <p:cNvSpPr txBox="1"/>
            <p:nvPr/>
          </p:nvSpPr>
          <p:spPr>
            <a:xfrm>
              <a:off x="3425588" y="3766782"/>
              <a:ext cx="59913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If the Power Exchange price file is submitted with 96 positions (15min MTU), the compensation calculation will be based on 96 positions as well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5E3D7D-F267-7706-15C6-E42960834A4E}"/>
              </a:ext>
            </a:extLst>
          </p:cNvPr>
          <p:cNvGrpSpPr/>
          <p:nvPr/>
        </p:nvGrpSpPr>
        <p:grpSpPr>
          <a:xfrm>
            <a:off x="3783881" y="4892692"/>
            <a:ext cx="6393977" cy="1225458"/>
            <a:chOff x="3272050" y="3646117"/>
            <a:chExt cx="6393977" cy="122545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749A0A4-C00C-9159-99A6-F03604671EE8}"/>
                </a:ext>
              </a:extLst>
            </p:cNvPr>
            <p:cNvSpPr/>
            <p:nvPr/>
          </p:nvSpPr>
          <p:spPr>
            <a:xfrm>
              <a:off x="3272050" y="3646117"/>
              <a:ext cx="6393977" cy="121955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6C6E53-085B-43F2-1D05-7D57BBCBBE7E}"/>
                </a:ext>
              </a:extLst>
            </p:cNvPr>
            <p:cNvSpPr txBox="1"/>
            <p:nvPr/>
          </p:nvSpPr>
          <p:spPr>
            <a:xfrm>
              <a:off x="3425588" y="3671246"/>
              <a:ext cx="5991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GB" dirty="0"/>
                <a:t>The capacity will be replicated four times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dirty="0"/>
                <a:t>Multiplied by each quarter of hour spread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dirty="0"/>
                <a:t>Then divided by 4 to have the compensation amount</a:t>
              </a:r>
              <a:br>
                <a:rPr lang="en-GB" dirty="0"/>
              </a:br>
              <a:r>
                <a:rPr lang="en-GB" dirty="0"/>
                <a:t>for each quarter of hour.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665D8B-1FC8-C7D0-6D1A-5066EAF63734}"/>
              </a:ext>
            </a:extLst>
          </p:cNvPr>
          <p:cNvGrpSpPr/>
          <p:nvPr/>
        </p:nvGrpSpPr>
        <p:grpSpPr>
          <a:xfrm>
            <a:off x="10218717" y="1464493"/>
            <a:ext cx="5252852" cy="4745660"/>
            <a:chOff x="10218717" y="1464493"/>
            <a:chExt cx="5252852" cy="474566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580FB8D-1BA4-2C9C-230C-D6621CBD853B}"/>
                </a:ext>
              </a:extLst>
            </p:cNvPr>
            <p:cNvSpPr/>
            <p:nvPr/>
          </p:nvSpPr>
          <p:spPr>
            <a:xfrm>
              <a:off x="10218717" y="1464493"/>
              <a:ext cx="5252852" cy="4745660"/>
            </a:xfrm>
            <a:prstGeom prst="ellipse">
              <a:avLst/>
            </a:prstGeom>
            <a:solidFill>
              <a:srgbClr val="BD2D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Harvey Balls 15% with solid fill">
              <a:extLst>
                <a:ext uri="{FF2B5EF4-FFF2-40B4-BE49-F238E27FC236}">
                  <a16:creationId xmlns:a16="http://schemas.microsoft.com/office/drawing/2014/main" id="{CF81FA1C-FAF6-119A-E28A-14983E663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41394" y="2929330"/>
              <a:ext cx="1815986" cy="1815986"/>
            </a:xfrm>
            <a:prstGeom prst="rect">
              <a:avLst/>
            </a:prstGeom>
          </p:spPr>
        </p:pic>
      </p:grp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8717C9-4C41-30E4-92AE-1C258BD4C003}"/>
              </a:ext>
            </a:extLst>
          </p:cNvPr>
          <p:cNvCxnSpPr>
            <a:stCxn id="10" idx="1"/>
            <a:endCxn id="14" idx="1"/>
          </p:cNvCxnSpPr>
          <p:nvPr/>
        </p:nvCxnSpPr>
        <p:spPr>
          <a:xfrm rot="10800000" flipH="1" flipV="1">
            <a:off x="2457863" y="4024709"/>
            <a:ext cx="1326017" cy="1477760"/>
          </a:xfrm>
          <a:prstGeom prst="curvedConnector3">
            <a:avLst>
              <a:gd name="adj1" fmla="val -628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56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5CA7-C81A-3004-D9CF-5F95D105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72606"/>
            <a:ext cx="10058400" cy="825759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Finance Related Updates</a:t>
            </a:r>
            <a:br>
              <a:rPr lang="en-GB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</a:br>
            <a:r>
              <a:rPr lang="en-GB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UIOSO – 15MTU</a:t>
            </a:r>
            <a:endParaRPr lang="en-GB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AC82E-6AA7-E993-8712-ED627155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80FB8D-1BA4-2C9C-230C-D6621CBD853B}"/>
              </a:ext>
            </a:extLst>
          </p:cNvPr>
          <p:cNvSpPr/>
          <p:nvPr/>
        </p:nvSpPr>
        <p:spPr>
          <a:xfrm>
            <a:off x="10218717" y="1464493"/>
            <a:ext cx="5252852" cy="4745660"/>
          </a:xfrm>
          <a:prstGeom prst="ellipse">
            <a:avLst/>
          </a:prstGeom>
          <a:solidFill>
            <a:srgbClr val="BD2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Graphic 22" descr="Harvey Balls 15% with solid fill">
            <a:extLst>
              <a:ext uri="{FF2B5EF4-FFF2-40B4-BE49-F238E27FC236}">
                <a16:creationId xmlns:a16="http://schemas.microsoft.com/office/drawing/2014/main" id="{CF81FA1C-FAF6-119A-E28A-14983E663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1394" y="2929330"/>
            <a:ext cx="1815986" cy="181598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EDB793-9BD5-3022-C97D-9EC07D521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33948"/>
              </p:ext>
            </p:extLst>
          </p:nvPr>
        </p:nvGraphicFramePr>
        <p:xfrm>
          <a:off x="612685" y="3085724"/>
          <a:ext cx="9431648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516">
                  <a:extLst>
                    <a:ext uri="{9D8B030D-6E8A-4147-A177-3AD203B41FA5}">
                      <a16:colId xmlns:a16="http://schemas.microsoft.com/office/drawing/2014/main" val="3648990698"/>
                    </a:ext>
                  </a:extLst>
                </a:gridCol>
                <a:gridCol w="1333730">
                  <a:extLst>
                    <a:ext uri="{9D8B030D-6E8A-4147-A177-3AD203B41FA5}">
                      <a16:colId xmlns:a16="http://schemas.microsoft.com/office/drawing/2014/main" val="3290524657"/>
                    </a:ext>
                  </a:extLst>
                </a:gridCol>
                <a:gridCol w="1333729">
                  <a:extLst>
                    <a:ext uri="{9D8B030D-6E8A-4147-A177-3AD203B41FA5}">
                      <a16:colId xmlns:a16="http://schemas.microsoft.com/office/drawing/2014/main" val="4200805778"/>
                    </a:ext>
                  </a:extLst>
                </a:gridCol>
                <a:gridCol w="1081803">
                  <a:extLst>
                    <a:ext uri="{9D8B030D-6E8A-4147-A177-3AD203B41FA5}">
                      <a16:colId xmlns:a16="http://schemas.microsoft.com/office/drawing/2014/main" val="2144583374"/>
                    </a:ext>
                  </a:extLst>
                </a:gridCol>
                <a:gridCol w="1096621">
                  <a:extLst>
                    <a:ext uri="{9D8B030D-6E8A-4147-A177-3AD203B41FA5}">
                      <a16:colId xmlns:a16="http://schemas.microsoft.com/office/drawing/2014/main" val="2684867177"/>
                    </a:ext>
                  </a:extLst>
                </a:gridCol>
                <a:gridCol w="969658">
                  <a:extLst>
                    <a:ext uri="{9D8B030D-6E8A-4147-A177-3AD203B41FA5}">
                      <a16:colId xmlns:a16="http://schemas.microsoft.com/office/drawing/2014/main" val="3027322836"/>
                    </a:ext>
                  </a:extLst>
                </a:gridCol>
                <a:gridCol w="1083212">
                  <a:extLst>
                    <a:ext uri="{9D8B030D-6E8A-4147-A177-3AD203B41FA5}">
                      <a16:colId xmlns:a16="http://schemas.microsoft.com/office/drawing/2014/main" val="36693665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82398564"/>
                    </a:ext>
                  </a:extLst>
                </a:gridCol>
                <a:gridCol w="801859">
                  <a:extLst>
                    <a:ext uri="{9D8B030D-6E8A-4147-A177-3AD203B41FA5}">
                      <a16:colId xmlns:a16="http://schemas.microsoft.com/office/drawing/2014/main" val="2620488887"/>
                    </a:ext>
                  </a:extLst>
                </a:gridCol>
              </a:tblGrid>
              <a:tr h="205545">
                <a:tc>
                  <a:txBody>
                    <a:bodyPr/>
                    <a:lstStyle/>
                    <a:p>
                      <a:r>
                        <a:rPr lang="en-US" dirty="0"/>
                        <a:t>Quarter of hour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Allocation Country A</a:t>
                      </a:r>
                      <a:br>
                        <a:rPr lang="en-US" dirty="0"/>
                      </a:br>
                      <a:r>
                        <a:rPr lang="en-US" sz="1200" b="0" dirty="0"/>
                        <a:t>(MW)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Allocation Country B</a:t>
                      </a:r>
                      <a:br>
                        <a:rPr lang="en-US" dirty="0"/>
                      </a:br>
                      <a:r>
                        <a:rPr lang="en-US" sz="1200" b="0" dirty="0"/>
                        <a:t>(MW)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PX price A</a:t>
                      </a:r>
                      <a:br>
                        <a:rPr lang="en-US" dirty="0"/>
                      </a:br>
                      <a:r>
                        <a:rPr lang="en-US" sz="1200" b="0" dirty="0"/>
                        <a:t>(EUR/MWh)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PX price B</a:t>
                      </a:r>
                      <a:br>
                        <a:rPr lang="en-US" dirty="0"/>
                      </a:br>
                      <a:r>
                        <a:rPr lang="en-US" sz="1200" b="0" dirty="0"/>
                        <a:t>(EUR/MWh)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Spread A&gt;B</a:t>
                      </a:r>
                    </a:p>
                    <a:p>
                      <a:r>
                        <a:rPr lang="en-US" sz="1200" b="0" dirty="0"/>
                        <a:t>(EUR/MWh)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Spread</a:t>
                      </a:r>
                      <a:br>
                        <a:rPr lang="en-US" dirty="0"/>
                      </a:br>
                      <a:r>
                        <a:rPr lang="en-US" dirty="0"/>
                        <a:t>B&gt;A</a:t>
                      </a:r>
                      <a:br>
                        <a:rPr lang="en-US" dirty="0"/>
                      </a:br>
                      <a:r>
                        <a:rPr lang="en-US" sz="1200" b="0" dirty="0"/>
                        <a:t>(EUR/MWh)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UIOSI A&gt;B</a:t>
                      </a:r>
                      <a:br>
                        <a:rPr lang="en-US" dirty="0"/>
                      </a:br>
                      <a:r>
                        <a:rPr lang="en-US" sz="1200" b="0" dirty="0"/>
                        <a:t>(EUR)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UIOSI B&gt;A</a:t>
                      </a:r>
                      <a:br>
                        <a:rPr lang="en-US" dirty="0"/>
                      </a:br>
                      <a:r>
                        <a:rPr lang="en-US" sz="1200" b="0" dirty="0"/>
                        <a:t>(EUR)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5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98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28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42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15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250</a:t>
                      </a:r>
                      <a:endParaRPr lang="en-GB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2625</a:t>
                      </a:r>
                      <a:endParaRPr lang="en-GB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09309"/>
                  </a:ext>
                </a:extLst>
              </a:tr>
            </a:tbl>
          </a:graphicData>
        </a:graphic>
      </p:graphicFrame>
      <p:sp>
        <p:nvSpPr>
          <p:cNvPr id="16" name="Arrow: Down 15">
            <a:extLst>
              <a:ext uri="{FF2B5EF4-FFF2-40B4-BE49-F238E27FC236}">
                <a16:creationId xmlns:a16="http://schemas.microsoft.com/office/drawing/2014/main" id="{99B186D7-FE87-CD78-D80C-D2A737FB47B6}"/>
              </a:ext>
            </a:extLst>
          </p:cNvPr>
          <p:cNvSpPr/>
          <p:nvPr/>
        </p:nvSpPr>
        <p:spPr>
          <a:xfrm>
            <a:off x="4132755" y="1762022"/>
            <a:ext cx="1195754" cy="118168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latin typeface="+mj-lt"/>
              </a:rPr>
              <a:t>60</a:t>
            </a:r>
          </a:p>
          <a:p>
            <a:pPr algn="ctr"/>
            <a:r>
              <a:rPr lang="en-US" sz="1600" dirty="0">
                <a:latin typeface="+mj-lt"/>
              </a:rPr>
              <a:t>MTU</a:t>
            </a:r>
            <a:endParaRPr lang="en-GB" sz="1600" dirty="0">
              <a:latin typeface="+mj-lt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31D9936-EA83-866C-3149-441CFD320B27}"/>
              </a:ext>
            </a:extLst>
          </p:cNvPr>
          <p:cNvSpPr/>
          <p:nvPr/>
        </p:nvSpPr>
        <p:spPr>
          <a:xfrm>
            <a:off x="5328509" y="1757293"/>
            <a:ext cx="1195754" cy="118168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latin typeface="+mj-lt"/>
              </a:rPr>
              <a:t>15</a:t>
            </a:r>
          </a:p>
          <a:p>
            <a:pPr algn="ctr"/>
            <a:r>
              <a:rPr lang="en-US" sz="1600" dirty="0">
                <a:latin typeface="+mj-lt"/>
              </a:rPr>
              <a:t>MTU</a:t>
            </a:r>
            <a:endParaRPr lang="en-GB" sz="1600" dirty="0">
              <a:latin typeface="+mj-lt"/>
            </a:endParaRPr>
          </a:p>
        </p:txBody>
      </p:sp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16DD5EE6-4DDE-F781-D6EA-457ACA23E8C9}"/>
              </a:ext>
            </a:extLst>
          </p:cNvPr>
          <p:cNvSpPr/>
          <p:nvPr/>
        </p:nvSpPr>
        <p:spPr>
          <a:xfrm>
            <a:off x="8285027" y="1801201"/>
            <a:ext cx="2298908" cy="1181686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Allocation * Spread/4</a:t>
            </a:r>
            <a:endParaRPr lang="en-GB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800A36-2D32-B31F-7FB7-C53DAB875BB3}"/>
              </a:ext>
            </a:extLst>
          </p:cNvPr>
          <p:cNvGrpSpPr/>
          <p:nvPr/>
        </p:nvGrpSpPr>
        <p:grpSpPr>
          <a:xfrm>
            <a:off x="6601532" y="1801201"/>
            <a:ext cx="1705788" cy="1181686"/>
            <a:chOff x="6546940" y="1801201"/>
            <a:chExt cx="1705788" cy="1181686"/>
          </a:xfrm>
        </p:grpSpPr>
        <p:sp>
          <p:nvSpPr>
            <p:cNvPr id="6" name="Callout: Down Arrow 5">
              <a:extLst>
                <a:ext uri="{FF2B5EF4-FFF2-40B4-BE49-F238E27FC236}">
                  <a16:creationId xmlns:a16="http://schemas.microsoft.com/office/drawing/2014/main" id="{06506170-EA7A-2D29-EFB2-F87AF83ACA5E}"/>
                </a:ext>
              </a:extLst>
            </p:cNvPr>
            <p:cNvSpPr/>
            <p:nvPr/>
          </p:nvSpPr>
          <p:spPr>
            <a:xfrm>
              <a:off x="6546940" y="1801201"/>
              <a:ext cx="1652462" cy="1181686"/>
            </a:xfrm>
            <a:prstGeom prst="downArrow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D843A3-83AE-F4F1-4706-CEB9523C85D1}"/>
                </a:ext>
              </a:extLst>
            </p:cNvPr>
            <p:cNvSpPr txBox="1"/>
            <p:nvPr/>
          </p:nvSpPr>
          <p:spPr>
            <a:xfrm>
              <a:off x="6600266" y="2010118"/>
              <a:ext cx="1652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In Area-Out Area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0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C1C8CE"/>
      </a:lt2>
      <a:accent1>
        <a:srgbClr val="BD2D67"/>
      </a:accent1>
      <a:accent2>
        <a:srgbClr val="C0C7CD"/>
      </a:accent2>
      <a:accent3>
        <a:srgbClr val="297FD5"/>
      </a:accent3>
      <a:accent4>
        <a:srgbClr val="A94D1E"/>
      </a:accent4>
      <a:accent5>
        <a:srgbClr val="000000"/>
      </a:accent5>
      <a:accent6>
        <a:srgbClr val="3D66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1027_SupportingDocument_SupervisoryBoard_StrategySession_draft_v1" id="{6B659156-830B-5C44-A50B-9C6D88B1F65D}" vid="{99D543EB-B5D0-DC4C-8127-5099BC5615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8582</TotalTime>
  <Words>1011</Words>
  <Application>Microsoft Office PowerPoint</Application>
  <PresentationFormat>Widescreen</PresentationFormat>
  <Paragraphs>217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Retrospect</vt:lpstr>
      <vt:lpstr>Quarterly JAO Open Call 18.02.2025</vt:lpstr>
      <vt:lpstr>PowerPoint Presentation</vt:lpstr>
      <vt:lpstr>PowerPoint Presentation</vt:lpstr>
      <vt:lpstr>Retrospection DdoS Attack </vt:lpstr>
      <vt:lpstr>Retrospection eCAT outage </vt:lpstr>
      <vt:lpstr>New Service Desk Concept</vt:lpstr>
      <vt:lpstr>Finance Related Updates</vt:lpstr>
      <vt:lpstr>Finance Related Updates UIOSI – 15MTU</vt:lpstr>
      <vt:lpstr>Finance Related Updates UIOSO – 15MTU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EBRC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Vizintin</dc:creator>
  <cp:lastModifiedBy>Bianca Stoica</cp:lastModifiedBy>
  <cp:revision>165</cp:revision>
  <cp:lastPrinted>2025-02-18T15:01:59Z</cp:lastPrinted>
  <dcterms:created xsi:type="dcterms:W3CDTF">2023-07-11T05:26:45Z</dcterms:created>
  <dcterms:modified xsi:type="dcterms:W3CDTF">2025-02-19T14:41:41Z</dcterms:modified>
</cp:coreProperties>
</file>