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0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00"/>
    <a:srgbClr val="941651"/>
    <a:srgbClr val="E6E9EB"/>
    <a:srgbClr val="3D66A0"/>
    <a:srgbClr val="D99694"/>
    <a:srgbClr val="ABC1DF"/>
    <a:srgbClr val="FF9300"/>
    <a:srgbClr val="009051"/>
    <a:srgbClr val="19345F"/>
    <a:srgbClr val="C2C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0272"/>
  </p:normalViewPr>
  <p:slideViewPr>
    <p:cSldViewPr snapToGrid="0">
      <p:cViewPr varScale="1">
        <p:scale>
          <a:sx n="91" d="100"/>
          <a:sy n="91" d="100"/>
        </p:scale>
        <p:origin x="11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0D3F4C-0064-460F-AAB8-0D56AF05EBAA}" type="datetimeFigureOut">
              <a:rPr lang="en-US"/>
              <a:pPr>
                <a:defRPr/>
              </a:pPr>
              <a:t>9/21/2023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6B1C30-9CA1-4C5E-8D96-370805A8F7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5955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lang="en-US" sz="4800" kern="1200" spc="-50" dirty="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2D483-DADD-4C19-A580-36F7E126CC18}" type="datetime1">
              <a:rPr lang="en-GB" smtClean="0"/>
              <a:t>21/09/2023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1EAC8-EAE7-456F-BF9D-40FECC92E7BE}" type="slidenum">
              <a:rPr lang="en-US" altLang="tr-TR"/>
              <a:pPr/>
              <a:t>‹#›</a:t>
            </a:fld>
            <a:endParaRPr lang="en-US" altLang="tr-TR"/>
          </a:p>
        </p:txBody>
      </p:sp>
      <p:pic>
        <p:nvPicPr>
          <p:cNvPr id="10" name="Picture 9" descr="../../../../../../CASC/Library/Containers/com.apple.mail/Data/Library/Mail%20Downloads/15AFFBB1-BDB0-4351-8225-E92BFD412CB2/JAO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33" y="2102394"/>
            <a:ext cx="3314586" cy="1858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21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D9D5-BDBF-4CE1-A7D6-A0340C6584D2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B9DC1-9C42-42DA-A98D-23F06CB530F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21128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9CB7-40AE-4619-BCC5-8436E9CBF7C1}" type="datetime1">
              <a:rPr lang="en-GB" smtClean="0"/>
              <a:t>21/09/2023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36AAA-AE86-45DA-B371-21E0984E39F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93572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1088-B614-441E-BEF2-C6E5833C6E92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94C03-1725-4089-B780-A3C3763C7BB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4368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626E-4F65-4F6A-B62B-E5AD0A23F534}" type="datetime1">
              <a:rPr lang="en-GB" smtClean="0"/>
              <a:t>21/09/2023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1B4A5-6FAD-4216-A305-C8E9213F481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3264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9E35-FDE8-42D0-8B03-243239482517}" type="datetime1">
              <a:rPr lang="en-GB" smtClean="0"/>
              <a:t>21/09/2023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40F00-2DA6-43DC-9359-F0CDBCDDECA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0669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AD4A-BA87-4B67-A1AF-8D97EF1ADE58}" type="datetime1">
              <a:rPr lang="en-GB" smtClean="0"/>
              <a:t>21/09/2023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1A218-A8D3-48B6-A946-C113017C78D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788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E9B0-056C-43DE-8A09-DE301DF49906}" type="datetime1">
              <a:rPr lang="en-GB" smtClean="0"/>
              <a:t>21/09/2023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AE54-70AB-4959-BB99-F77CE3D3F27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89439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CFDAC-A323-4B20-9A00-3B758B0D0EEB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0F6CC-7A35-45B5-8491-B4B328EB700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56786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538A7C1-A7D8-47B5-9C7A-02376BC7B4D2}" type="datetime1">
              <a:rPr lang="en-GB" smtClean="0"/>
              <a:t>21/09/2023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CFBF80-CEF8-413E-8E3C-4AB9112263D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09311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27E4-EABD-42E0-A65D-D2F913671D8C}" type="datetime1">
              <a:rPr lang="en-GB" smtClean="0"/>
              <a:t>21/09/2023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F6689-FCC8-4750-8525-B7991644D4D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4729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8900000" flipH="1">
            <a:off x="6514875" y="1294389"/>
            <a:ext cx="4542857" cy="42285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  <a:endParaRPr lang="en-US" alt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093924-35A4-474D-8E2C-BA2AB6C87FB6}" type="datetime1">
              <a:rPr lang="en-GB" smtClean="0"/>
              <a:t>21/09/2023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10A6CA5-CD41-4BC6-9E93-8EE7CAEC2898}" type="slidenum">
              <a:rPr lang="en-US" altLang="tr-TR"/>
              <a:pPr/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85" r:id="rId2"/>
    <p:sldLayoutId id="2147484191" r:id="rId3"/>
    <p:sldLayoutId id="2147484186" r:id="rId4"/>
    <p:sldLayoutId id="2147484187" r:id="rId5"/>
    <p:sldLayoutId id="2147484188" r:id="rId6"/>
    <p:sldLayoutId id="2147484192" r:id="rId7"/>
    <p:sldLayoutId id="2147484193" r:id="rId8"/>
    <p:sldLayoutId id="2147484194" r:id="rId9"/>
    <p:sldLayoutId id="2147484189" r:id="rId10"/>
    <p:sldLayoutId id="2147484195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eaLnBrk="1" fontAlgn="base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Change of CORE domain code</a:t>
            </a:r>
          </a:p>
          <a:p>
            <a:r>
              <a:rPr lang="en-US" dirty="0" smtClean="0"/>
              <a:t>Q&amp;A session – Sept 22</a:t>
            </a:r>
            <a:r>
              <a:rPr lang="en-US" baseline="30000" dirty="0" smtClean="0"/>
              <a:t>nd</a:t>
            </a:r>
            <a:r>
              <a:rPr lang="en-US" dirty="0" smtClean="0"/>
              <a:t>, 2023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JAO S.A.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EAC8-EAE7-456F-BF9D-40FECC92E7BE}" type="slidenum">
              <a:rPr lang="en-US" altLang="tr-TR" smtClean="0"/>
              <a:pPr/>
              <a:t>1</a:t>
            </a:fld>
            <a:endParaRPr lang="en-US" alt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E61F0E-CB94-4AA0-9B95-843E18484B2C}" type="datetime1">
              <a:rPr lang="en-GB" smtClean="0"/>
              <a:t>21/09/2023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Codes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2</a:t>
            </a:fld>
            <a:endParaRPr lang="en-US" altLang="tr-TR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14830"/>
              </p:ext>
            </p:extLst>
          </p:nvPr>
        </p:nvGraphicFramePr>
        <p:xfrm>
          <a:off x="2259724" y="1846265"/>
          <a:ext cx="7104993" cy="4291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8331">
                  <a:extLst>
                    <a:ext uri="{9D8B030D-6E8A-4147-A177-3AD203B41FA5}">
                      <a16:colId xmlns:a16="http://schemas.microsoft.com/office/drawing/2014/main" val="1485106149"/>
                    </a:ext>
                  </a:extLst>
                </a:gridCol>
                <a:gridCol w="2368331">
                  <a:extLst>
                    <a:ext uri="{9D8B030D-6E8A-4147-A177-3AD203B41FA5}">
                      <a16:colId xmlns:a16="http://schemas.microsoft.com/office/drawing/2014/main" val="3581343110"/>
                    </a:ext>
                  </a:extLst>
                </a:gridCol>
                <a:gridCol w="2368331">
                  <a:extLst>
                    <a:ext uri="{9D8B030D-6E8A-4147-A177-3AD203B41FA5}">
                      <a16:colId xmlns:a16="http://schemas.microsoft.com/office/drawing/2014/main" val="70096423"/>
                    </a:ext>
                  </a:extLst>
                </a:gridCol>
              </a:tblGrid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Border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Current domain code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domain code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28889968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AT-CZ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7889675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AT-HU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2794151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CZ-DE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4543623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CZ-PL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3159993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CZ-SK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10YDOM-1001A083J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19016787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DE-PL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7919659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HU-RO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10YDOM-1001A027T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92242092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HU-SK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05662255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PL-SK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11XCENTRAL-AO--X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8034021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BE-FR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98052090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BE-NL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7172683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DE-FR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4497028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DE-NL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996341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DE-AT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2848868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HR-HU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10YDOM--HR-HU--B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7944444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HU-SI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10Y1001C--001227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1955761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AT-SI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10YDOM-AT-SI---V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36107055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SI-HR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10YDOM-1001A0044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10Y1001C--00059P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17032933"/>
                  </a:ext>
                </a:extLst>
              </a:tr>
              <a:tr h="214589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BE-DE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10YDOM-REGION-1V</a:t>
                      </a: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10Y1001C--00059P</a:t>
                      </a: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8826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08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438923"/>
          </a:xfrm>
        </p:spPr>
        <p:txBody>
          <a:bodyPr/>
          <a:lstStyle/>
          <a:p>
            <a:pPr marL="87313" indent="0">
              <a:buNone/>
            </a:pPr>
            <a:r>
              <a:rPr lang="en-US" b="1" dirty="0" smtClean="0">
                <a:solidFill>
                  <a:srgbClr val="00A800"/>
                </a:solidFill>
              </a:rPr>
              <a:t>New </a:t>
            </a:r>
            <a:r>
              <a:rPr lang="en-US" b="1" dirty="0" smtClean="0">
                <a:solidFill>
                  <a:srgbClr val="00A800"/>
                </a:solidFill>
              </a:rPr>
              <a:t>code: </a:t>
            </a:r>
            <a:r>
              <a:rPr lang="en-GB" b="1" dirty="0"/>
              <a:t>10Y1001C--00059P</a:t>
            </a:r>
            <a:endParaRPr lang="en-US" b="1" dirty="0" smtClean="0">
              <a:solidFill>
                <a:srgbClr val="00A800"/>
              </a:solidFill>
            </a:endParaRPr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dirty="0" smtClean="0"/>
              <a:t>Date of application of new code</a:t>
            </a:r>
            <a:r>
              <a:rPr lang="en-US" b="1" dirty="0" smtClean="0"/>
              <a:t>: 5/12/2023</a:t>
            </a:r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u="sng" dirty="0" smtClean="0"/>
              <a:t>Impacted Auctions</a:t>
            </a:r>
            <a:r>
              <a:rPr lang="en-US" b="1" dirty="0" smtClean="0"/>
              <a:t>: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GB" dirty="0" smtClean="0"/>
              <a:t>All </a:t>
            </a:r>
            <a:r>
              <a:rPr lang="en-GB" dirty="0"/>
              <a:t>long-term and shadow auctions for the CORE region</a:t>
            </a:r>
            <a:r>
              <a:rPr lang="en-GB" dirty="0" smtClean="0"/>
              <a:t>.</a:t>
            </a:r>
            <a:endParaRPr lang="en-US" b="1" dirty="0" smtClean="0"/>
          </a:p>
          <a:p>
            <a:pPr marL="360363" indent="-273050">
              <a:buFont typeface="Arial" panose="020B0604020202020204" pitchFamily="34" charset="0"/>
              <a:buChar char="•"/>
            </a:pPr>
            <a:r>
              <a:rPr lang="en-US" u="sng" dirty="0" smtClean="0"/>
              <a:t>Impacted Files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 smtClean="0"/>
              <a:t>Bid </a:t>
            </a:r>
            <a:r>
              <a:rPr lang="en-US" dirty="0" smtClean="0"/>
              <a:t>files</a:t>
            </a:r>
            <a:endParaRPr lang="en-US" dirty="0" smtClean="0"/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 err="1" smtClean="0"/>
              <a:t>Webservice</a:t>
            </a:r>
            <a:r>
              <a:rPr lang="en-US" dirty="0" smtClean="0"/>
              <a:t> </a:t>
            </a:r>
            <a:r>
              <a:rPr lang="en-US" dirty="0" smtClean="0"/>
              <a:t>requests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 smtClean="0"/>
              <a:t>Allocation results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 smtClean="0"/>
              <a:t>PA ( rights documents)</a:t>
            </a:r>
          </a:p>
          <a:p>
            <a:pPr marL="665163" lvl="1" indent="-285750">
              <a:buFont typeface="Wingdings" panose="05000000000000000000" pitchFamily="2" charset="2"/>
              <a:buChar char="Ø"/>
            </a:pPr>
            <a:r>
              <a:rPr lang="en-US" dirty="0" smtClean="0"/>
              <a:t>Transfers</a:t>
            </a:r>
            <a:endParaRPr lang="en-US" dirty="0" smtClean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3</a:t>
            </a:fld>
            <a:endParaRPr lang="en-US" altLang="tr-TR"/>
          </a:p>
        </p:txBody>
      </p:sp>
      <p:sp>
        <p:nvSpPr>
          <p:cNvPr id="7" name="TextBox 6"/>
          <p:cNvSpPr txBox="1"/>
          <p:nvPr/>
        </p:nvSpPr>
        <p:spPr>
          <a:xfrm>
            <a:off x="7840717" y="2474114"/>
            <a:ext cx="36365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Please make sure to update your applications accordingly</a:t>
            </a:r>
            <a:r>
              <a:rPr lang="en-GB" b="1" i="1" dirty="0" smtClean="0"/>
              <a:t>.</a:t>
            </a:r>
            <a:br>
              <a:rPr lang="en-GB" b="1" i="1" dirty="0" smtClean="0"/>
            </a:br>
            <a:r>
              <a:rPr lang="en-GB" b="1" i="1" dirty="0" smtClean="0"/>
              <a:t/>
            </a:r>
            <a:br>
              <a:rPr lang="en-GB" b="1" i="1" dirty="0" smtClean="0"/>
            </a:br>
            <a:endParaRPr lang="en-GB" i="1" dirty="0"/>
          </a:p>
          <a:p>
            <a:r>
              <a:rPr lang="en-GB" i="1" dirty="0"/>
              <a:t>This change will not affect other aspects of the explicit capacity allocation process, such as auction identification or deadlines for submitting your bids.</a:t>
            </a:r>
          </a:p>
          <a:p>
            <a:r>
              <a:rPr lang="en-GB" i="1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752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Test Phase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438923"/>
          </a:xfrm>
        </p:spPr>
        <p:txBody>
          <a:bodyPr/>
          <a:lstStyle/>
          <a:p>
            <a:pPr marL="379413" lvl="1" indent="0">
              <a:buNone/>
            </a:pPr>
            <a:r>
              <a:rPr lang="en-GB" u="sng" dirty="0"/>
              <a:t>On the </a:t>
            </a:r>
            <a:r>
              <a:rPr lang="en-GB" b="1" u="sng" dirty="0"/>
              <a:t>4th and 5th of October 2023 </a:t>
            </a:r>
            <a:r>
              <a:rPr lang="en-GB" u="sng" dirty="0"/>
              <a:t>we will run dummy long-term and shadow auctions to allow you to test your bid files, API calls, and the integration of </a:t>
            </a:r>
            <a:r>
              <a:rPr lang="en-GB" u="sng" dirty="0" err="1"/>
              <a:t>eCAT’s</a:t>
            </a:r>
            <a:r>
              <a:rPr lang="en-GB" u="sng" dirty="0"/>
              <a:t> output files in your applications.</a:t>
            </a:r>
          </a:p>
          <a:p>
            <a:r>
              <a:rPr lang="en-GB" b="1" dirty="0"/>
              <a:t>To register, please reply to this email with the following data</a:t>
            </a:r>
            <a:r>
              <a:rPr lang="en-GB" dirty="0"/>
              <a:t>:</a:t>
            </a:r>
          </a:p>
          <a:p>
            <a:r>
              <a:rPr lang="en-GB" dirty="0"/>
              <a:t>·         Your company name</a:t>
            </a:r>
          </a:p>
          <a:p>
            <a:r>
              <a:rPr lang="en-GB" dirty="0"/>
              <a:t>·         EIC</a:t>
            </a:r>
          </a:p>
          <a:p>
            <a:r>
              <a:rPr lang="en-GB" dirty="0"/>
              <a:t>·         Name and first name of the person(s) who will participate to the test</a:t>
            </a:r>
          </a:p>
          <a:p>
            <a:r>
              <a:rPr lang="en-GB" dirty="0"/>
              <a:t>·         Email of the person(s) who will participate in the test</a:t>
            </a:r>
          </a:p>
          <a:p>
            <a:r>
              <a:rPr lang="en-GB" dirty="0"/>
              <a:t>·         </a:t>
            </a:r>
            <a:r>
              <a:rPr lang="en-GB" dirty="0" err="1"/>
              <a:t>eCAT</a:t>
            </a:r>
            <a:r>
              <a:rPr lang="en-GB" dirty="0"/>
              <a:t> User Name (if user is already registered)</a:t>
            </a:r>
          </a:p>
          <a:p>
            <a:r>
              <a:rPr lang="en-GB" b="1" dirty="0"/>
              <a:t>Registration deadline: 22</a:t>
            </a:r>
            <a:r>
              <a:rPr lang="en-GB" b="1" baseline="30000" dirty="0"/>
              <a:t>nd</a:t>
            </a:r>
            <a:r>
              <a:rPr lang="en-GB" b="1" dirty="0"/>
              <a:t> of September 2023 </a:t>
            </a:r>
            <a:endParaRPr lang="en-GB" dirty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652463" lvl="1" indent="-2730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60363" indent="-2730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B51088-B614-441E-BEF2-C6E5833C6E92}" type="datetime1">
              <a:rPr lang="en-GB" smtClean="0"/>
              <a:t>21/09/2023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JAO S.A.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4C03-1725-4089-B780-A3C3763C7BBF}" type="slidenum">
              <a:rPr lang="en-US" altLang="tr-TR" smtClean="0"/>
              <a:pPr/>
              <a:t>4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467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C1C8CE"/>
      </a:lt2>
      <a:accent1>
        <a:srgbClr val="BD2D67"/>
      </a:accent1>
      <a:accent2>
        <a:srgbClr val="C0C7CD"/>
      </a:accent2>
      <a:accent3>
        <a:srgbClr val="297FD5"/>
      </a:accent3>
      <a:accent4>
        <a:srgbClr val="A94D1E"/>
      </a:accent4>
      <a:accent5>
        <a:srgbClr val="000000"/>
      </a:accent5>
      <a:accent6>
        <a:srgbClr val="3D66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EB14C35-93E7-4BF4-ABE5-6970E51AC5DD}" vid="{BD41A92A-FA69-4F14-8CCB-F666368CD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20190502_OFF_I_JAOPowerpointDocument_Template_v2</Template>
  <TotalTime>13</TotalTime>
  <Words>455</Words>
  <Application>Microsoft Office PowerPoint</Application>
  <PresentationFormat>Widescreen</PresentationFormat>
  <Paragraphs>100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Retrospect</vt:lpstr>
      <vt:lpstr>PowerPoint Presentation</vt:lpstr>
      <vt:lpstr>Existing Codes</vt:lpstr>
      <vt:lpstr>Customer information</vt:lpstr>
      <vt:lpstr>The Test Phase</vt:lpstr>
    </vt:vector>
  </TitlesOfParts>
  <Company>ebrc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Mossot</dc:creator>
  <cp:lastModifiedBy>Cristina Cebanu</cp:lastModifiedBy>
  <cp:revision>2</cp:revision>
  <dcterms:created xsi:type="dcterms:W3CDTF">2023-09-21T08:01:12Z</dcterms:created>
  <dcterms:modified xsi:type="dcterms:W3CDTF">2023-09-21T09:50:04Z</dcterms:modified>
</cp:coreProperties>
</file>