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50" r:id="rId1"/>
  </p:sldMasterIdLst>
  <p:notesMasterIdLst>
    <p:notesMasterId r:id="rId5"/>
  </p:notes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00"/>
    <a:srgbClr val="941651"/>
    <a:srgbClr val="E6E9EB"/>
    <a:srgbClr val="3D66A0"/>
    <a:srgbClr val="D99694"/>
    <a:srgbClr val="ABC1DF"/>
    <a:srgbClr val="FF9300"/>
    <a:srgbClr val="009051"/>
    <a:srgbClr val="19345F"/>
    <a:srgbClr val="C2C9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0272"/>
  </p:normalViewPr>
  <p:slideViewPr>
    <p:cSldViewPr snapToGrid="0">
      <p:cViewPr varScale="1">
        <p:scale>
          <a:sx n="82" d="100"/>
          <a:sy n="82" d="100"/>
        </p:scale>
        <p:origin x="10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00D3F4C-0064-460F-AAB8-0D56AF05EBAA}" type="datetimeFigureOut">
              <a:rPr lang="en-US"/>
              <a:pPr>
                <a:defRPr/>
              </a:pPr>
              <a:t>10/12/2023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F96B1C30-9CA1-4C5E-8D96-370805A8F761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6159556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0" y="6334125"/>
            <a:ext cx="12192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8"/>
          <p:cNvCxnSpPr/>
          <p:nvPr/>
        </p:nvCxnSpPr>
        <p:spPr>
          <a:xfrm>
            <a:off x="1208088" y="4343400"/>
            <a:ext cx="987583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lang="en-US" sz="4800" kern="1200" spc="-50" dirty="0">
                <a:solidFill>
                  <a:srgbClr val="404040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72D483-DADD-4C19-A580-36F7E126CC18}" type="datetime1">
              <a:rPr lang="en-GB" smtClean="0"/>
              <a:t>12/10/2023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JAO S.A.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F1EAC8-EAE7-456F-BF9D-40FECC92E7BE}" type="slidenum">
              <a:rPr lang="en-US" altLang="tr-TR"/>
              <a:pPr/>
              <a:t>‹#›</a:t>
            </a:fld>
            <a:endParaRPr lang="en-US" altLang="tr-TR"/>
          </a:p>
        </p:txBody>
      </p:sp>
      <p:pic>
        <p:nvPicPr>
          <p:cNvPr id="10" name="Picture 9" descr="../../../../../../CASC/Library/Containers/com.apple.mail/Data/Library/Mail%20Downloads/15AFFBB1-BDB0-4351-8225-E92BFD412CB2/JAO"/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7033" y="2102394"/>
            <a:ext cx="3314586" cy="185812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74214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BED9D5-BDBF-4CE1-A7D6-A0340C6584D2}" type="datetime1">
              <a:rPr lang="en-GB" smtClean="0"/>
              <a:t>12/10/2023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JAO S.A.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FB9DC1-9C42-42DA-A98D-23F06CB530F8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521128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F09CB7-40AE-4619-BCC5-8436E9CBF7C1}" type="datetime1">
              <a:rPr lang="en-GB" smtClean="0"/>
              <a:t>12/10/2023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JAO S.A.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A36AAA-AE86-45DA-B371-21E0984E39F9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4093572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B51088-B614-441E-BEF2-C6E5833C6E92}" type="datetime1">
              <a:rPr lang="en-GB" smtClean="0"/>
              <a:t>12/10/2023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JAO S.A.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994C03-1725-4089-B780-A3C3763C7BBF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543681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8900000" flipH="1">
            <a:off x="6514875" y="1294389"/>
            <a:ext cx="4542857" cy="4228571"/>
          </a:xfrm>
          <a:prstGeom prst="rect">
            <a:avLst/>
          </a:prstGeom>
        </p:spPr>
      </p:pic>
      <p:sp>
        <p:nvSpPr>
          <p:cNvPr id="4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8"/>
          <p:cNvCxnSpPr/>
          <p:nvPr/>
        </p:nvCxnSpPr>
        <p:spPr>
          <a:xfrm>
            <a:off x="1208088" y="4343400"/>
            <a:ext cx="987583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Ctr="0"/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FE626E-4F65-4F6A-B62B-E5AD0A23F534}" type="datetime1">
              <a:rPr lang="en-GB" smtClean="0"/>
              <a:t>12/10/2023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JAO S.A.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E1B4A5-6FAD-4216-A305-C8E9213F481A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383264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769E35-FDE8-42D0-8B03-243239482517}" type="datetime1">
              <a:rPr lang="en-GB" smtClean="0"/>
              <a:t>12/10/2023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JAO S.A.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C40F00-2DA6-43DC-9359-F0CDBCDDECA6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120669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0AAD4A-BA87-4B67-A1AF-8D97EF1ADE58}" type="datetime1">
              <a:rPr lang="en-GB" smtClean="0"/>
              <a:t>12/10/2023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JAO S.A.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61A218-A8D3-48B6-A946-C113017C78D3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4194788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51E9B0-056C-43DE-8A09-DE301DF49906}" type="datetime1">
              <a:rPr lang="en-GB" smtClean="0"/>
              <a:t>12/10/2023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JAO S.A.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49AE54-70AB-4959-BB99-F77CE3D3F279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189439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Rectangle 5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3CFDAC-A323-4B20-9A00-3B758B0D0EEB}" type="datetime1">
              <a:rPr lang="en-GB" smtClean="0"/>
              <a:t>12/10/2023</a:t>
            </a:fld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dirty="0"/>
              <a:t>JAO S.A.</a:t>
            </a: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D0F6CC-7A35-45B5-8491-B4B328EB7009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456786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8900000" flipH="1">
            <a:off x="6514875" y="1294389"/>
            <a:ext cx="4542857" cy="4228571"/>
          </a:xfrm>
          <a:prstGeom prst="rect">
            <a:avLst/>
          </a:prstGeom>
        </p:spPr>
      </p:pic>
      <p:sp>
        <p:nvSpPr>
          <p:cNvPr id="5" name="Rectangle 7"/>
          <p:cNvSpPr/>
          <p:nvPr/>
        </p:nvSpPr>
        <p:spPr>
          <a:xfrm>
            <a:off x="0" y="0"/>
            <a:ext cx="40513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8"/>
          <p:cNvSpPr/>
          <p:nvPr/>
        </p:nvSpPr>
        <p:spPr>
          <a:xfrm>
            <a:off x="4040188" y="0"/>
            <a:ext cx="635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/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465138" y="6459538"/>
            <a:ext cx="2619375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2538A7C1-A7D8-47B5-9C7A-02376BC7B4D2}" type="datetime1">
              <a:rPr lang="en-GB" smtClean="0"/>
              <a:t>12/10/2023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538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 dirty="0"/>
              <a:t>JAO S.A.</a:t>
            </a: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DCFBF80-CEF8-413E-8E3C-4AB9112263DE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309311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8"/>
          <p:cNvSpPr/>
          <p:nvPr/>
        </p:nvSpPr>
        <p:spPr>
          <a:xfrm>
            <a:off x="0" y="4914900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3927E4-EABD-42E0-A65D-D2F913671D8C}" type="datetime1">
              <a:rPr lang="en-GB" smtClean="0"/>
              <a:t>12/10/2023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JAO S.A.</a:t>
            </a: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AF6689-FCC8-4750-8525-B7991644D4DC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747294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 rot="18900000" flipH="1">
            <a:off x="6514875" y="1294389"/>
            <a:ext cx="4542857" cy="4228571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6963" y="287338"/>
            <a:ext cx="10058400" cy="14493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96963" y="1846263"/>
            <a:ext cx="10058400" cy="402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Edit Master text styles</a:t>
            </a:r>
          </a:p>
          <a:p>
            <a:pPr lvl="1"/>
            <a:r>
              <a:rPr lang="en-US" altLang="tr-TR"/>
              <a:t>Second level</a:t>
            </a:r>
          </a:p>
          <a:p>
            <a:pPr lvl="2"/>
            <a:r>
              <a:rPr lang="en-US" altLang="tr-TR"/>
              <a:t>Third level</a:t>
            </a:r>
          </a:p>
          <a:p>
            <a:pPr lvl="3"/>
            <a:r>
              <a:rPr lang="en-US" altLang="tr-TR"/>
              <a:t>Fourth level</a:t>
            </a:r>
          </a:p>
          <a:p>
            <a:pPr lvl="4"/>
            <a:r>
              <a:rPr lang="en-US" altLang="tr-TR"/>
              <a:t>Fifth level</a:t>
            </a:r>
            <a:endParaRPr lang="en-US" alt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6963" y="6459538"/>
            <a:ext cx="2473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4093924-35A4-474D-8E2C-BA2AB6C87FB6}" type="datetime1">
              <a:rPr lang="en-GB" smtClean="0"/>
              <a:t>12/10/2023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75" y="6459538"/>
            <a:ext cx="4822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 cap="all" baseline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JAO S.A.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1238" y="6459538"/>
            <a:ext cx="131127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fld id="{410A6CA5-CD41-4BC6-9E93-8EE7CAEC2898}" type="slidenum">
              <a:rPr lang="en-US" altLang="tr-TR"/>
              <a:pPr/>
              <a:t>‹#›</a:t>
            </a:fld>
            <a:endParaRPr lang="en-US" alt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800" y="1738313"/>
            <a:ext cx="9966325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90" r:id="rId1"/>
    <p:sldLayoutId id="2147484185" r:id="rId2"/>
    <p:sldLayoutId id="2147484191" r:id="rId3"/>
    <p:sldLayoutId id="2147484186" r:id="rId4"/>
    <p:sldLayoutId id="2147484187" r:id="rId5"/>
    <p:sldLayoutId id="2147484188" r:id="rId6"/>
    <p:sldLayoutId id="2147484192" r:id="rId7"/>
    <p:sldLayoutId id="2147484193" r:id="rId8"/>
    <p:sldLayoutId id="2147484194" r:id="rId9"/>
    <p:sldLayoutId id="2147484189" r:id="rId10"/>
    <p:sldLayoutId id="2147484195" r:id="rId11"/>
  </p:sldLayoutIdLst>
  <p:hf hdr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800" kern="1200" spc="-5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itchFamily="34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itchFamily="34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itchFamily="34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itchFamily="34" charset="0"/>
        </a:defRPr>
      </a:lvl5pPr>
      <a:lvl6pPr marL="4572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itchFamily="34" charset="0"/>
        </a:defRPr>
      </a:lvl6pPr>
      <a:lvl7pPr marL="9144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itchFamily="34" charset="0"/>
        </a:defRPr>
      </a:lvl7pPr>
      <a:lvl8pPr marL="13716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itchFamily="34" charset="0"/>
        </a:defRPr>
      </a:lvl8pPr>
      <a:lvl9pPr marL="18288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itchFamily="34" charset="0"/>
        </a:defRPr>
      </a:lvl9pPr>
    </p:titleStyle>
    <p:bodyStyle>
      <a:lvl1pPr marL="90488" indent="-90488" algn="l" rtl="0" eaLnBrk="1" fontAlgn="base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1" fontAlgn="base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1" fontAlgn="base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1" fontAlgn="base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1" fontAlgn="base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Viking Link interconnector</a:t>
            </a:r>
          </a:p>
          <a:p>
            <a:r>
              <a:rPr lang="en-US" dirty="0"/>
              <a:t>Q&amp;A session – Sept 18</a:t>
            </a:r>
            <a:r>
              <a:rPr lang="en-US" baseline="30000" dirty="0"/>
              <a:t>th</a:t>
            </a:r>
            <a:r>
              <a:rPr lang="en-US" dirty="0"/>
              <a:t>, 2023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JAO S.A.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1EAC8-EAE7-456F-BF9D-40FECC92E7BE}" type="slidenum">
              <a:rPr lang="en-US" altLang="tr-TR" smtClean="0"/>
              <a:pPr/>
              <a:t>1</a:t>
            </a:fld>
            <a:endParaRPr lang="en-US" alt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E61F0E-CB94-4AA0-9B95-843E18484B2C}" type="datetime1">
              <a:rPr lang="en-GB" smtClean="0"/>
              <a:t>12/10/2023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69721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6963" y="287339"/>
            <a:ext cx="10058400" cy="1295276"/>
          </a:xfrm>
        </p:spPr>
        <p:txBody>
          <a:bodyPr/>
          <a:lstStyle/>
          <a:p>
            <a:r>
              <a:rPr lang="en-US" dirty="0"/>
              <a:t>General information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6963" y="1498601"/>
            <a:ext cx="10637837" cy="4438923"/>
          </a:xfrm>
        </p:spPr>
        <p:txBody>
          <a:bodyPr/>
          <a:lstStyle/>
          <a:p>
            <a:pPr marL="360363" indent="-273050">
              <a:buFont typeface="Arial" panose="020B0604020202020204" pitchFamily="34" charset="0"/>
              <a:buChar char="•"/>
            </a:pPr>
            <a:endParaRPr lang="en-US" dirty="0"/>
          </a:p>
          <a:p>
            <a:pPr marL="360363" indent="-273050">
              <a:buFont typeface="Arial" panose="020B0604020202020204" pitchFamily="34" charset="0"/>
              <a:buChar char="•"/>
            </a:pPr>
            <a:r>
              <a:rPr lang="en-US" dirty="0"/>
              <a:t>Border between Great Britain and Denmark VKL-GB&lt;&gt;DK1</a:t>
            </a:r>
          </a:p>
          <a:p>
            <a:pPr marL="360363" indent="-273050">
              <a:buFont typeface="Arial" panose="020B0604020202020204" pitchFamily="34" charset="0"/>
              <a:buChar char="•"/>
            </a:pPr>
            <a:endParaRPr lang="en-US" dirty="0"/>
          </a:p>
          <a:p>
            <a:pPr marL="360363" indent="-273050">
              <a:buFont typeface="Arial" panose="020B0604020202020204" pitchFamily="34" charset="0"/>
              <a:buChar char="•"/>
            </a:pPr>
            <a:endParaRPr lang="en-US" dirty="0"/>
          </a:p>
          <a:p>
            <a:pPr marL="360363" indent="-273050">
              <a:buFont typeface="Arial" panose="020B0604020202020204" pitchFamily="34" charset="0"/>
              <a:buChar char="•"/>
            </a:pPr>
            <a:r>
              <a:rPr lang="en-US" dirty="0"/>
              <a:t>Date of go live: 31/12/2023</a:t>
            </a:r>
            <a:endParaRPr lang="en-US" b="1" dirty="0"/>
          </a:p>
          <a:p>
            <a:pPr marL="360363" indent="-273050">
              <a:buFont typeface="Arial" panose="020B0604020202020204" pitchFamily="34" charset="0"/>
              <a:buChar char="•"/>
            </a:pPr>
            <a:r>
              <a:rPr lang="en-US" u="sng" dirty="0"/>
              <a:t>Auctions in scope:</a:t>
            </a:r>
            <a:endParaRPr lang="en-US" b="1" u="sng" dirty="0"/>
          </a:p>
          <a:p>
            <a:pPr marL="360363" indent="-273050">
              <a:buFont typeface="Arial" panose="020B0604020202020204" pitchFamily="34" charset="0"/>
              <a:buChar char="•"/>
            </a:pPr>
            <a:r>
              <a:rPr lang="en-GB" b="1" dirty="0"/>
              <a:t>Intraday </a:t>
            </a:r>
          </a:p>
          <a:p>
            <a:pPr marL="360363" indent="-273050">
              <a:buFont typeface="Arial" panose="020B0604020202020204" pitchFamily="34" charset="0"/>
              <a:buChar char="•"/>
            </a:pPr>
            <a:r>
              <a:rPr lang="en-GB" b="1"/>
              <a:t>Daily </a:t>
            </a:r>
            <a:r>
              <a:rPr lang="en-GB" b="1" dirty="0"/>
              <a:t>– bidding time from 09:20 – 09:50 CEST </a:t>
            </a:r>
          </a:p>
          <a:p>
            <a:pPr marL="360363" indent="-273050">
              <a:buFont typeface="Arial" panose="020B0604020202020204" pitchFamily="34" charset="0"/>
              <a:buChar char="•"/>
            </a:pPr>
            <a:r>
              <a:rPr lang="en-GB" b="1" dirty="0"/>
              <a:t>Long Term (Monthly, Quarterly, Yearly) </a:t>
            </a:r>
            <a:endParaRPr lang="en-US" b="1" dirty="0"/>
          </a:p>
          <a:p>
            <a:pPr marL="360363" indent="-273050">
              <a:buFont typeface="Arial" panose="020B0604020202020204" pitchFamily="34" charset="0"/>
              <a:buChar char="•"/>
            </a:pPr>
            <a:endParaRPr lang="en-US" dirty="0"/>
          </a:p>
          <a:p>
            <a:pPr marL="652463" lvl="1" indent="-273050">
              <a:buFont typeface="Arial" panose="020B0604020202020204" pitchFamily="34" charset="0"/>
              <a:buChar char="•"/>
            </a:pPr>
            <a:endParaRPr lang="en-US" dirty="0"/>
          </a:p>
          <a:p>
            <a:pPr marL="360363" indent="-2730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1B51088-B614-441E-BEF2-C6E5833C6E92}" type="datetime1">
              <a:rPr lang="en-GB" smtClean="0"/>
              <a:t>12/10/2023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JAO S.A.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94C03-1725-4089-B780-A3C3763C7BBF}" type="slidenum">
              <a:rPr lang="en-US" altLang="tr-TR" smtClean="0"/>
              <a:pPr/>
              <a:t>2</a:t>
            </a:fld>
            <a:endParaRPr lang="en-US" altLang="tr-TR"/>
          </a:p>
        </p:txBody>
      </p:sp>
      <p:sp>
        <p:nvSpPr>
          <p:cNvPr id="7" name="TextBox 6"/>
          <p:cNvSpPr txBox="1"/>
          <p:nvPr/>
        </p:nvSpPr>
        <p:spPr>
          <a:xfrm>
            <a:off x="8286474" y="2332212"/>
            <a:ext cx="363657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i="1" dirty="0"/>
              <a:t>Please make sure to update your applications accordingly.</a:t>
            </a:r>
            <a:br>
              <a:rPr lang="en-GB" b="1" i="1" dirty="0"/>
            </a:br>
            <a:endParaRPr lang="en-GB" i="1" dirty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FB5CA864-4919-96BD-1BEA-32712EDB81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9434871"/>
              </p:ext>
            </p:extLst>
          </p:nvPr>
        </p:nvGraphicFramePr>
        <p:xfrm>
          <a:off x="1473315" y="2379785"/>
          <a:ext cx="6248399" cy="76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22996">
                  <a:extLst>
                    <a:ext uri="{9D8B030D-6E8A-4147-A177-3AD203B41FA5}">
                      <a16:colId xmlns:a16="http://schemas.microsoft.com/office/drawing/2014/main" val="2184213557"/>
                    </a:ext>
                  </a:extLst>
                </a:gridCol>
                <a:gridCol w="1269355">
                  <a:extLst>
                    <a:ext uri="{9D8B030D-6E8A-4147-A177-3AD203B41FA5}">
                      <a16:colId xmlns:a16="http://schemas.microsoft.com/office/drawing/2014/main" val="303926019"/>
                    </a:ext>
                  </a:extLst>
                </a:gridCol>
                <a:gridCol w="1739016">
                  <a:extLst>
                    <a:ext uri="{9D8B030D-6E8A-4147-A177-3AD203B41FA5}">
                      <a16:colId xmlns:a16="http://schemas.microsoft.com/office/drawing/2014/main" val="2148301031"/>
                    </a:ext>
                  </a:extLst>
                </a:gridCol>
                <a:gridCol w="1117032">
                  <a:extLst>
                    <a:ext uri="{9D8B030D-6E8A-4147-A177-3AD203B41FA5}">
                      <a16:colId xmlns:a16="http://schemas.microsoft.com/office/drawing/2014/main" val="2457442666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NAME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Code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EIC Code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Area type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2803153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Interconnector Viking Link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VIKINGLINK_AREA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45Y000000000008Z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Domain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9058366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Great Britain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GB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10YGB----------A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Control Area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74287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Denmark DK1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DK1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10YDK-1--------W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Control Area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8965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7528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6963" y="287338"/>
            <a:ext cx="10058400" cy="1283553"/>
          </a:xfrm>
        </p:spPr>
        <p:txBody>
          <a:bodyPr/>
          <a:lstStyle/>
          <a:p>
            <a:r>
              <a:rPr lang="en-US" dirty="0"/>
              <a:t>The Test Phase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6963" y="1846263"/>
            <a:ext cx="10058400" cy="4296629"/>
          </a:xfrm>
        </p:spPr>
        <p:txBody>
          <a:bodyPr/>
          <a:lstStyle/>
          <a:p>
            <a:pPr marL="379413" lvl="1" indent="0">
              <a:buNone/>
            </a:pPr>
            <a:r>
              <a:rPr lang="en-GB" u="sng" dirty="0"/>
              <a:t>On the </a:t>
            </a:r>
            <a:r>
              <a:rPr lang="en-GB" b="1" u="sng" dirty="0"/>
              <a:t>24</a:t>
            </a:r>
            <a:r>
              <a:rPr lang="en-GB" b="1" u="sng" baseline="30000" dirty="0"/>
              <a:t>th</a:t>
            </a:r>
            <a:r>
              <a:rPr lang="en-GB" b="1" u="sng" dirty="0"/>
              <a:t>, 25</a:t>
            </a:r>
            <a:r>
              <a:rPr lang="en-GB" b="1" u="sng" baseline="30000" dirty="0"/>
              <a:t>th</a:t>
            </a:r>
            <a:r>
              <a:rPr lang="en-GB" b="1" u="sng" dirty="0"/>
              <a:t> and 26</a:t>
            </a:r>
            <a:r>
              <a:rPr lang="en-GB" b="1" u="sng" baseline="30000" dirty="0"/>
              <a:t>th</a:t>
            </a:r>
            <a:r>
              <a:rPr lang="en-GB" b="1" u="sng" dirty="0"/>
              <a:t> of October 2023 </a:t>
            </a:r>
            <a:r>
              <a:rPr lang="en-GB" u="sng" dirty="0"/>
              <a:t>we will run dummy long-term and short-term auctions to allow you to test your bid files, API calls, and the integration of </a:t>
            </a:r>
            <a:r>
              <a:rPr lang="en-GB" u="sng" dirty="0" err="1"/>
              <a:t>eCAT’s</a:t>
            </a:r>
            <a:r>
              <a:rPr lang="en-GB" u="sng" dirty="0"/>
              <a:t> output files in your applications.</a:t>
            </a:r>
          </a:p>
          <a:p>
            <a:pPr marL="360363" indent="-273050">
              <a:buFont typeface="Arial" panose="020B0604020202020204" pitchFamily="34" charset="0"/>
              <a:buChar char="•"/>
            </a:pPr>
            <a:r>
              <a:rPr lang="en-US" u="sng" dirty="0"/>
              <a:t>Impacted Files</a:t>
            </a:r>
            <a:r>
              <a:rPr lang="en-US" dirty="0"/>
              <a:t>:</a:t>
            </a:r>
            <a:br>
              <a:rPr lang="en-US" dirty="0"/>
            </a:br>
            <a:endParaRPr lang="en-US" dirty="0"/>
          </a:p>
          <a:p>
            <a:pPr marL="665163" lvl="1" indent="-285750">
              <a:buFont typeface="Wingdings" panose="05000000000000000000" pitchFamily="2" charset="2"/>
              <a:buChar char="Ø"/>
            </a:pPr>
            <a:r>
              <a:rPr lang="en-US" dirty="0"/>
              <a:t>Bid files</a:t>
            </a:r>
          </a:p>
          <a:p>
            <a:pPr marL="665163" lvl="1" indent="-285750">
              <a:buFont typeface="Wingdings" panose="05000000000000000000" pitchFamily="2" charset="2"/>
              <a:buChar char="Ø"/>
            </a:pPr>
            <a:r>
              <a:rPr lang="en-US" dirty="0"/>
              <a:t>Webservice requests</a:t>
            </a:r>
          </a:p>
          <a:p>
            <a:pPr marL="665163" lvl="1" indent="-285750">
              <a:buFont typeface="Wingdings" panose="05000000000000000000" pitchFamily="2" charset="2"/>
              <a:buChar char="Ø"/>
            </a:pPr>
            <a:r>
              <a:rPr lang="en-US" dirty="0"/>
              <a:t>Allocation results</a:t>
            </a:r>
          </a:p>
          <a:p>
            <a:pPr marL="665163" lvl="1" indent="-285750">
              <a:buFont typeface="Wingdings" panose="05000000000000000000" pitchFamily="2" charset="2"/>
              <a:buChar char="Ø"/>
            </a:pPr>
            <a:r>
              <a:rPr lang="en-US" dirty="0"/>
              <a:t>PA ( rights documents)</a:t>
            </a:r>
          </a:p>
          <a:p>
            <a:pPr marL="665163" lvl="1" indent="-285750">
              <a:buFont typeface="Wingdings" panose="05000000000000000000" pitchFamily="2" charset="2"/>
              <a:buChar char="Ø"/>
            </a:pPr>
            <a:r>
              <a:rPr lang="en-US" dirty="0"/>
              <a:t>Transfers</a:t>
            </a:r>
          </a:p>
          <a:p>
            <a:pPr marL="379413" lvl="1" indent="0">
              <a:buNone/>
            </a:pPr>
            <a:endParaRPr lang="en-US" u="sng" dirty="0"/>
          </a:p>
          <a:p>
            <a:pPr marL="379413" lvl="1" indent="0">
              <a:buNone/>
            </a:pPr>
            <a:r>
              <a:rPr lang="en-US" dirty="0"/>
              <a:t>Prior to the testing, the credentials and the further information will be shared with the registered participants.</a:t>
            </a:r>
          </a:p>
          <a:p>
            <a:pPr marL="379413" lvl="1" indent="0">
              <a:buNone/>
            </a:pPr>
            <a:endParaRPr lang="en-GB" dirty="0"/>
          </a:p>
          <a:p>
            <a:pPr marL="0" indent="0">
              <a:buNone/>
            </a:pPr>
            <a:endParaRPr lang="en-US" dirty="0"/>
          </a:p>
          <a:p>
            <a:pPr marL="652463" lvl="1" indent="-273050">
              <a:buFont typeface="Arial" panose="020B0604020202020204" pitchFamily="34" charset="0"/>
              <a:buChar char="•"/>
            </a:pPr>
            <a:endParaRPr lang="en-US" dirty="0"/>
          </a:p>
          <a:p>
            <a:pPr marL="360363" indent="-2730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1B51088-B614-441E-BEF2-C6E5833C6E92}" type="datetime1">
              <a:rPr lang="en-GB" smtClean="0"/>
              <a:t>12/10/2023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JAO S.A.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94C03-1725-4089-B780-A3C3763C7BBF}" type="slidenum">
              <a:rPr lang="en-US" altLang="tr-TR" smtClean="0"/>
              <a:pPr/>
              <a:t>3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65467906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Custom 11">
      <a:dk1>
        <a:srgbClr val="000000"/>
      </a:dk1>
      <a:lt1>
        <a:srgbClr val="FFFFFF"/>
      </a:lt1>
      <a:dk2>
        <a:srgbClr val="000000"/>
      </a:dk2>
      <a:lt2>
        <a:srgbClr val="C1C8CE"/>
      </a:lt2>
      <a:accent1>
        <a:srgbClr val="BD2D67"/>
      </a:accent1>
      <a:accent2>
        <a:srgbClr val="C0C7CD"/>
      </a:accent2>
      <a:accent3>
        <a:srgbClr val="297FD5"/>
      </a:accent3>
      <a:accent4>
        <a:srgbClr val="A94D1E"/>
      </a:accent4>
      <a:accent5>
        <a:srgbClr val="000000"/>
      </a:accent5>
      <a:accent6>
        <a:srgbClr val="3D66A0"/>
      </a:accent6>
      <a:hlink>
        <a:srgbClr val="9454C3"/>
      </a:hlink>
      <a:folHlink>
        <a:srgbClr val="3EBBF0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4EB14C35-93E7-4BF4-ABE5-6970E51AC5DD}" vid="{BD41A92A-FA69-4F14-8CCB-F666368CDDD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20190502_OFF_I_JAOPowerpointDocument_Template_v2</Template>
  <TotalTime>53</TotalTime>
  <Words>192</Words>
  <Application>Microsoft Office PowerPoint</Application>
  <PresentationFormat>Widescreen</PresentationFormat>
  <Paragraphs>51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Retrospect</vt:lpstr>
      <vt:lpstr>PowerPoint Presentation</vt:lpstr>
      <vt:lpstr>General information</vt:lpstr>
      <vt:lpstr>The Test Phase</vt:lpstr>
    </vt:vector>
  </TitlesOfParts>
  <Company>ebrc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Benjamin Mossot</dc:creator>
  <cp:lastModifiedBy>Anis Dzogovic</cp:lastModifiedBy>
  <cp:revision>5</cp:revision>
  <dcterms:created xsi:type="dcterms:W3CDTF">2023-09-21T08:01:12Z</dcterms:created>
  <dcterms:modified xsi:type="dcterms:W3CDTF">2023-10-12T09:19:02Z</dcterms:modified>
</cp:coreProperties>
</file>