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heme/theme6.xml" ContentType="application/vnd.openxmlformats-officedocument.theme+xml"/>
  <Override PartName="/ppt/theme/theme7.xml" ContentType="application/vnd.openxmlformats-officedocument.theme+xml"/>
  <Override PartName="/ppt/tags/tag124.xml" ContentType="application/vnd.openxmlformats-officedocument.presentationml.tags+xml"/>
  <Override PartName="/ppt/tags/tag125.xml" ContentType="application/vnd.openxmlformats-officedocument.presentationml.tags+xml"/>
  <Override PartName="/ppt/notesSlides/notesSlide1.xml" ContentType="application/vnd.openxmlformats-officedocument.presentationml.notesSlide+xml"/>
  <Override PartName="/ppt/tags/tag126.xml" ContentType="application/vnd.openxmlformats-officedocument.presentationml.tags+xml"/>
  <Override PartName="/ppt/tags/tag127.xml" ContentType="application/vnd.openxmlformats-officedocument.presentationml.tags+xml"/>
  <Override PartName="/ppt/notesSlides/notesSlide2.xml" ContentType="application/vnd.openxmlformats-officedocument.presentationml.notesSlide+xml"/>
  <Override PartName="/ppt/tags/tag128.xml" ContentType="application/vnd.openxmlformats-officedocument.presentationml.tags+xml"/>
  <Override PartName="/ppt/tags/tag129.xml" ContentType="application/vnd.openxmlformats-officedocument.presentationml.tags+xml"/>
  <Override PartName="/ppt/notesSlides/notesSlide3.xml" ContentType="application/vnd.openxmlformats-officedocument.presentationml.notesSlide+xml"/>
  <Override PartName="/ppt/tags/tag130.xml" ContentType="application/vnd.openxmlformats-officedocument.presentationml.tags+xml"/>
  <Override PartName="/ppt/tags/tag131.xml" ContentType="application/vnd.openxmlformats-officedocument.presentationml.tags+xml"/>
  <Override PartName="/ppt/notesSlides/notesSlide4.xml" ContentType="application/vnd.openxmlformats-officedocument.presentationml.notesSlide+xml"/>
  <Override PartName="/ppt/tags/tag132.xml" ContentType="application/vnd.openxmlformats-officedocument.presentationml.tags+xml"/>
  <Override PartName="/ppt/tags/tag133.xml" ContentType="application/vnd.openxmlformats-officedocument.presentationml.tags+xml"/>
  <Override PartName="/ppt/notesSlides/notesSlide5.xml" ContentType="application/vnd.openxmlformats-officedocument.presentationml.notesSlide+xml"/>
  <Override PartName="/ppt/tags/tag134.xml" ContentType="application/vnd.openxmlformats-officedocument.presentationml.tags+xml"/>
  <Override PartName="/ppt/tags/tag135.xml" ContentType="application/vnd.openxmlformats-officedocument.presentationml.tags+xml"/>
  <Override PartName="/ppt/notesSlides/notesSlide6.xml" ContentType="application/vnd.openxmlformats-officedocument.presentationml.notesSlide+xml"/>
  <Override PartName="/ppt/tags/tag136.xml" ContentType="application/vnd.openxmlformats-officedocument.presentationml.tags+xml"/>
  <Override PartName="/ppt/tags/tag137.xml" ContentType="application/vnd.openxmlformats-officedocument.presentationml.tags+xml"/>
  <Override PartName="/ppt/notesSlides/notesSlide7.xml" ContentType="application/vnd.openxmlformats-officedocument.presentationml.notesSlide+xml"/>
  <Override PartName="/ppt/tags/tag138.xml" ContentType="application/vnd.openxmlformats-officedocument.presentationml.tags+xml"/>
  <Override PartName="/ppt/tags/tag139.xml" ContentType="application/vnd.openxmlformats-officedocument.presentationml.tags+xml"/>
  <Override PartName="/ppt/notesSlides/notesSlide8.xml" ContentType="application/vnd.openxmlformats-officedocument.presentationml.notesSlide+xml"/>
  <Override PartName="/ppt/tags/tag140.xml" ContentType="application/vnd.openxmlformats-officedocument.presentationml.tags+xml"/>
  <Override PartName="/ppt/tags/tag141.xml" ContentType="application/vnd.openxmlformats-officedocument.presentationml.tags+xml"/>
  <Override PartName="/ppt/notesSlides/notesSlide9.xml" ContentType="application/vnd.openxmlformats-officedocument.presentationml.notesSlide+xml"/>
  <Override PartName="/ppt/tags/tag142.xml" ContentType="application/vnd.openxmlformats-officedocument.presentationml.tags+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
  <p:sldMasterIdLst>
    <p:sldMasterId id="2147483833" r:id="rId4"/>
    <p:sldMasterId id="2147483847" r:id="rId5"/>
    <p:sldMasterId id="2147483861" r:id="rId6"/>
    <p:sldMasterId id="2147483874" r:id="rId7"/>
    <p:sldMasterId id="2147483887" r:id="rId8"/>
  </p:sldMasterIdLst>
  <p:notesMasterIdLst>
    <p:notesMasterId r:id="rId19"/>
  </p:notesMasterIdLst>
  <p:handoutMasterIdLst>
    <p:handoutMasterId r:id="rId20"/>
  </p:handoutMasterIdLst>
  <p:sldIdLst>
    <p:sldId id="261" r:id="rId9"/>
    <p:sldId id="2298" r:id="rId10"/>
    <p:sldId id="2312" r:id="rId11"/>
    <p:sldId id="2302" r:id="rId12"/>
    <p:sldId id="2300" r:id="rId13"/>
    <p:sldId id="2295" r:id="rId14"/>
    <p:sldId id="2313" r:id="rId15"/>
    <p:sldId id="2309" r:id="rId16"/>
    <p:sldId id="2308" r:id="rId17"/>
    <p:sldId id="2303" r:id="rId18"/>
  </p:sldIdLst>
  <p:sldSz cx="12192000" cy="6858000"/>
  <p:notesSz cx="6797675" cy="9872663"/>
  <p:custDataLst>
    <p:tags r:id="rId21"/>
  </p:custDataLst>
  <p:defaultTextStyle>
    <a:defPPr>
      <a:defRPr lang="fr-FR"/>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10">
          <p15:clr>
            <a:srgbClr val="A4A3A4"/>
          </p15:clr>
        </p15:guide>
        <p15:guide id="2" pos="2142">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6" name="Author" initials="A" lastIdx="0" clrIdx="2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B10"/>
    <a:srgbClr val="3ABFCD"/>
    <a:srgbClr val="F03333"/>
    <a:srgbClr val="000000"/>
    <a:srgbClr val="F0CBD1"/>
    <a:srgbClr val="4F81BD"/>
    <a:srgbClr val="7F7F7F"/>
    <a:srgbClr val="C00000"/>
    <a:srgbClr val="83A644"/>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FAB291-F84F-4133-B2A9-7E7BB4CE8E33}" v="1" dt="2024-02-08T10:38:11.367"/>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Mittlere Formatvorlage 4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754" autoAdjust="0"/>
    <p:restoredTop sz="96327" autoAdjust="0"/>
  </p:normalViewPr>
  <p:slideViewPr>
    <p:cSldViewPr snapToGrid="0">
      <p:cViewPr varScale="1">
        <p:scale>
          <a:sx n="114" d="100"/>
          <a:sy n="114" d="100"/>
        </p:scale>
        <p:origin x="6546"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3" d="100"/>
          <a:sy n="83" d="100"/>
        </p:scale>
        <p:origin x="-3918" y="-78"/>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2.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3713"/>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GB"/>
          </a:p>
        </p:txBody>
      </p:sp>
      <p:sp>
        <p:nvSpPr>
          <p:cNvPr id="3" name="Datumsplatzhalter 2"/>
          <p:cNvSpPr>
            <a:spLocks noGrp="1"/>
          </p:cNvSpPr>
          <p:nvPr>
            <p:ph type="dt" sz="quarter" idx="1"/>
          </p:nvPr>
        </p:nvSpPr>
        <p:spPr>
          <a:xfrm>
            <a:off x="3851275" y="0"/>
            <a:ext cx="2944813"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45C611AE-D204-4A87-AAC2-AFEEC8975774}" type="datetimeFigureOut">
              <a:rPr lang="en-GB" altLang="en-US"/>
              <a:pPr>
                <a:defRPr/>
              </a:pPr>
              <a:t>14/02/2024</a:t>
            </a:fld>
            <a:endParaRPr lang="en-GB" altLang="en-US"/>
          </a:p>
        </p:txBody>
      </p:sp>
      <p:sp>
        <p:nvSpPr>
          <p:cNvPr id="4" name="Fußzeilenplatzhalter 3"/>
          <p:cNvSpPr>
            <a:spLocks noGrp="1"/>
          </p:cNvSpPr>
          <p:nvPr>
            <p:ph type="ftr" sz="quarter" idx="2"/>
          </p:nvPr>
        </p:nvSpPr>
        <p:spPr>
          <a:xfrm>
            <a:off x="0" y="9377363"/>
            <a:ext cx="2944813" cy="493712"/>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GB"/>
          </a:p>
        </p:txBody>
      </p:sp>
      <p:sp>
        <p:nvSpPr>
          <p:cNvPr id="5" name="Foliennummernplatzhalter 4"/>
          <p:cNvSpPr>
            <a:spLocks noGrp="1"/>
          </p:cNvSpPr>
          <p:nvPr>
            <p:ph type="sldNum" sz="quarter" idx="3"/>
          </p:nvPr>
        </p:nvSpPr>
        <p:spPr>
          <a:xfrm>
            <a:off x="3851275" y="9377363"/>
            <a:ext cx="2944813" cy="493712"/>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18697528-1335-477D-82AB-8B236B3C975C}" type="slidenum">
              <a:rPr lang="en-GB" altLang="en-US"/>
              <a:pPr>
                <a:defRPr/>
              </a:pPr>
              <a:t>‹#›</a:t>
            </a:fld>
            <a:endParaRPr lang="en-GB" altLang="en-US"/>
          </a:p>
        </p:txBody>
      </p:sp>
    </p:spTree>
    <p:extLst>
      <p:ext uri="{BB962C8B-B14F-4D97-AF65-F5344CB8AC3E}">
        <p14:creationId xmlns:p14="http://schemas.microsoft.com/office/powerpoint/2010/main" val="3105428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3713"/>
          </a:xfrm>
          <a:prstGeom prst="rect">
            <a:avLst/>
          </a:prstGeom>
        </p:spPr>
        <p:txBody>
          <a:bodyPr vert="horz" lIns="91440" tIns="45720" rIns="91440" bIns="45720" rtlCol="0"/>
          <a:lstStyle>
            <a:lvl1pPr algn="l">
              <a:defRPr sz="1200" dirty="0">
                <a:latin typeface="Arial" charset="0"/>
                <a:ea typeface="+mn-ea"/>
                <a:cs typeface="+mn-cs"/>
              </a:defRPr>
            </a:lvl1pPr>
          </a:lstStyle>
          <a:p>
            <a:pPr>
              <a:defRPr/>
            </a:pPr>
            <a:endParaRPr lang="en-US" dirty="0"/>
          </a:p>
        </p:txBody>
      </p:sp>
      <p:sp>
        <p:nvSpPr>
          <p:cNvPr id="3" name="Espace réservé de la date 2"/>
          <p:cNvSpPr>
            <a:spLocks noGrp="1"/>
          </p:cNvSpPr>
          <p:nvPr>
            <p:ph type="dt" idx="1"/>
          </p:nvPr>
        </p:nvSpPr>
        <p:spPr>
          <a:xfrm>
            <a:off x="3851275" y="0"/>
            <a:ext cx="2944813"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B19206F8-B867-403A-B2E4-817EB2EBA37D}" type="datetimeFigureOut">
              <a:rPr lang="en-US" altLang="en-US"/>
              <a:pPr>
                <a:defRPr/>
              </a:pPr>
              <a:t>2/14/2024</a:t>
            </a:fld>
            <a:endParaRPr lang="en-US" altLang="en-US" dirty="0"/>
          </a:p>
        </p:txBody>
      </p:sp>
      <p:sp>
        <p:nvSpPr>
          <p:cNvPr id="4" name="Espace réservé de l'image des diapositives 3"/>
          <p:cNvSpPr>
            <a:spLocks noGrp="1" noRot="1" noChangeAspect="1"/>
          </p:cNvSpPr>
          <p:nvPr>
            <p:ph type="sldImg" idx="2"/>
          </p:nvPr>
        </p:nvSpPr>
        <p:spPr>
          <a:xfrm>
            <a:off x="73025" y="774700"/>
            <a:ext cx="6581775" cy="37036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Espace réservé des commentaires 4"/>
          <p:cNvSpPr>
            <a:spLocks noGrp="1"/>
          </p:cNvSpPr>
          <p:nvPr>
            <p:ph type="body" sz="quarter" idx="3"/>
          </p:nvPr>
        </p:nvSpPr>
        <p:spPr>
          <a:xfrm>
            <a:off x="679450" y="4689475"/>
            <a:ext cx="5438775" cy="4443413"/>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dirty="0" err="1"/>
              <a:t>Cliquez</a:t>
            </a:r>
            <a:r>
              <a:rPr lang="en-US" altLang="en-US" noProof="0" dirty="0"/>
              <a:t> pour modifier les styles du </a:t>
            </a:r>
            <a:r>
              <a:rPr lang="en-US" altLang="en-US" noProof="0" dirty="0" err="1"/>
              <a:t>texte</a:t>
            </a:r>
            <a:r>
              <a:rPr lang="en-US" altLang="en-US" noProof="0" dirty="0"/>
              <a:t> du masque</a:t>
            </a:r>
          </a:p>
          <a:p>
            <a:pPr lvl="1"/>
            <a:r>
              <a:rPr lang="en-US" altLang="en-US" noProof="0" dirty="0" err="1"/>
              <a:t>Deuxième</a:t>
            </a:r>
            <a:r>
              <a:rPr lang="en-US" altLang="en-US" noProof="0" dirty="0"/>
              <a:t> </a:t>
            </a:r>
            <a:r>
              <a:rPr lang="en-US" altLang="en-US" noProof="0" dirty="0" err="1"/>
              <a:t>niveau</a:t>
            </a:r>
            <a:endParaRPr lang="en-US" altLang="en-US" noProof="0" dirty="0"/>
          </a:p>
          <a:p>
            <a:pPr lvl="2"/>
            <a:r>
              <a:rPr lang="en-US" altLang="en-US" noProof="0" dirty="0" err="1"/>
              <a:t>Troisième</a:t>
            </a:r>
            <a:r>
              <a:rPr lang="en-US" altLang="en-US" noProof="0" dirty="0"/>
              <a:t> </a:t>
            </a:r>
            <a:r>
              <a:rPr lang="en-US" altLang="en-US" noProof="0" dirty="0" err="1"/>
              <a:t>niveau</a:t>
            </a:r>
            <a:endParaRPr lang="en-US" altLang="en-US" noProof="0" dirty="0"/>
          </a:p>
          <a:p>
            <a:pPr lvl="3"/>
            <a:r>
              <a:rPr lang="en-US" altLang="en-US" noProof="0" dirty="0" err="1"/>
              <a:t>Quatrième</a:t>
            </a:r>
            <a:r>
              <a:rPr lang="en-US" altLang="en-US" noProof="0" dirty="0"/>
              <a:t> </a:t>
            </a:r>
            <a:r>
              <a:rPr lang="en-US" altLang="en-US" noProof="0" dirty="0" err="1"/>
              <a:t>niveau</a:t>
            </a:r>
            <a:endParaRPr lang="en-US" altLang="en-US" noProof="0" dirty="0"/>
          </a:p>
          <a:p>
            <a:pPr lvl="4"/>
            <a:r>
              <a:rPr lang="en-US" altLang="en-US" noProof="0" dirty="0" err="1"/>
              <a:t>Cinquième</a:t>
            </a:r>
            <a:r>
              <a:rPr lang="en-US" altLang="en-US" noProof="0" dirty="0"/>
              <a:t> </a:t>
            </a:r>
            <a:r>
              <a:rPr lang="en-US" altLang="en-US" noProof="0" dirty="0" err="1"/>
              <a:t>niveau</a:t>
            </a:r>
            <a:endParaRPr lang="en-US" altLang="en-US" noProof="0" dirty="0"/>
          </a:p>
        </p:txBody>
      </p:sp>
      <p:sp>
        <p:nvSpPr>
          <p:cNvPr id="6" name="Espace réservé du pied de page 5"/>
          <p:cNvSpPr>
            <a:spLocks noGrp="1"/>
          </p:cNvSpPr>
          <p:nvPr>
            <p:ph type="ftr" sz="quarter" idx="4"/>
          </p:nvPr>
        </p:nvSpPr>
        <p:spPr>
          <a:xfrm>
            <a:off x="0" y="9377363"/>
            <a:ext cx="2944813" cy="493712"/>
          </a:xfrm>
          <a:prstGeom prst="rect">
            <a:avLst/>
          </a:prstGeom>
        </p:spPr>
        <p:txBody>
          <a:bodyPr vert="horz" lIns="91440" tIns="45720" rIns="91440" bIns="45720" rtlCol="0" anchor="b"/>
          <a:lstStyle>
            <a:lvl1pPr algn="l">
              <a:defRPr sz="1200" dirty="0">
                <a:latin typeface="Arial" charset="0"/>
                <a:ea typeface="+mn-ea"/>
                <a:cs typeface="+mn-cs"/>
              </a:defRPr>
            </a:lvl1pPr>
          </a:lstStyle>
          <a:p>
            <a:pPr>
              <a:defRPr/>
            </a:pPr>
            <a:endParaRPr lang="en-US" dirty="0"/>
          </a:p>
        </p:txBody>
      </p:sp>
      <p:sp>
        <p:nvSpPr>
          <p:cNvPr id="7" name="Espace réservé du numéro de diapositive 6"/>
          <p:cNvSpPr>
            <a:spLocks noGrp="1"/>
          </p:cNvSpPr>
          <p:nvPr>
            <p:ph type="sldNum" sz="quarter" idx="5"/>
          </p:nvPr>
        </p:nvSpPr>
        <p:spPr>
          <a:xfrm>
            <a:off x="3851275" y="9377363"/>
            <a:ext cx="2944813" cy="493712"/>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60325E30-007A-4EC7-826C-F28AC8A99589}" type="slidenum">
              <a:rPr lang="en-US" altLang="en-US"/>
              <a:pPr>
                <a:defRPr/>
              </a:pPr>
              <a:t>‹#›</a:t>
            </a:fld>
            <a:endParaRPr lang="en-US" altLang="en-US" dirty="0"/>
          </a:p>
        </p:txBody>
      </p:sp>
    </p:spTree>
    <p:extLst>
      <p:ext uri="{BB962C8B-B14F-4D97-AF65-F5344CB8AC3E}">
        <p14:creationId xmlns:p14="http://schemas.microsoft.com/office/powerpoint/2010/main" val="3286212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1</a:t>
            </a:fld>
            <a:endParaRPr lang="en-US" altLang="en-US" dirty="0"/>
          </a:p>
        </p:txBody>
      </p:sp>
    </p:spTree>
    <p:extLst>
      <p:ext uri="{BB962C8B-B14F-4D97-AF65-F5344CB8AC3E}">
        <p14:creationId xmlns:p14="http://schemas.microsoft.com/office/powerpoint/2010/main" val="580132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10</a:t>
            </a:fld>
            <a:endParaRPr lang="en-US" altLang="en-US" dirty="0"/>
          </a:p>
        </p:txBody>
      </p:sp>
    </p:spTree>
    <p:extLst>
      <p:ext uri="{BB962C8B-B14F-4D97-AF65-F5344CB8AC3E}">
        <p14:creationId xmlns:p14="http://schemas.microsoft.com/office/powerpoint/2010/main" val="2656659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2</a:t>
            </a:fld>
            <a:endParaRPr lang="en-US" altLang="en-US" dirty="0"/>
          </a:p>
        </p:txBody>
      </p:sp>
    </p:spTree>
    <p:extLst>
      <p:ext uri="{BB962C8B-B14F-4D97-AF65-F5344CB8AC3E}">
        <p14:creationId xmlns:p14="http://schemas.microsoft.com/office/powerpoint/2010/main" val="2083314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3</a:t>
            </a:fld>
            <a:endParaRPr lang="en-US" altLang="en-US" dirty="0"/>
          </a:p>
        </p:txBody>
      </p:sp>
    </p:spTree>
    <p:extLst>
      <p:ext uri="{BB962C8B-B14F-4D97-AF65-F5344CB8AC3E}">
        <p14:creationId xmlns:p14="http://schemas.microsoft.com/office/powerpoint/2010/main" val="537406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4</a:t>
            </a:fld>
            <a:endParaRPr lang="en-US" altLang="en-US" dirty="0"/>
          </a:p>
        </p:txBody>
      </p:sp>
    </p:spTree>
    <p:extLst>
      <p:ext uri="{BB962C8B-B14F-4D97-AF65-F5344CB8AC3E}">
        <p14:creationId xmlns:p14="http://schemas.microsoft.com/office/powerpoint/2010/main" val="420240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5</a:t>
            </a:fld>
            <a:endParaRPr lang="en-US" altLang="en-US" dirty="0"/>
          </a:p>
        </p:txBody>
      </p:sp>
    </p:spTree>
    <p:extLst>
      <p:ext uri="{BB962C8B-B14F-4D97-AF65-F5344CB8AC3E}">
        <p14:creationId xmlns:p14="http://schemas.microsoft.com/office/powerpoint/2010/main" val="2170294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6</a:t>
            </a:fld>
            <a:endParaRPr lang="en-US" altLang="en-US" dirty="0"/>
          </a:p>
        </p:txBody>
      </p:sp>
    </p:spTree>
    <p:extLst>
      <p:ext uri="{BB962C8B-B14F-4D97-AF65-F5344CB8AC3E}">
        <p14:creationId xmlns:p14="http://schemas.microsoft.com/office/powerpoint/2010/main" val="3528453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7</a:t>
            </a:fld>
            <a:endParaRPr lang="en-US" altLang="en-US" dirty="0"/>
          </a:p>
        </p:txBody>
      </p:sp>
    </p:spTree>
    <p:extLst>
      <p:ext uri="{BB962C8B-B14F-4D97-AF65-F5344CB8AC3E}">
        <p14:creationId xmlns:p14="http://schemas.microsoft.com/office/powerpoint/2010/main" val="2982894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8</a:t>
            </a:fld>
            <a:endParaRPr lang="en-US" altLang="en-US" dirty="0"/>
          </a:p>
        </p:txBody>
      </p:sp>
    </p:spTree>
    <p:extLst>
      <p:ext uri="{BB962C8B-B14F-4D97-AF65-F5344CB8AC3E}">
        <p14:creationId xmlns:p14="http://schemas.microsoft.com/office/powerpoint/2010/main" val="3563897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pPr>
              <a:defRPr/>
            </a:pPr>
            <a:fld id="{60325E30-007A-4EC7-826C-F28AC8A99589}" type="slidenum">
              <a:rPr lang="en-US" altLang="en-US" smtClean="0"/>
              <a:pPr>
                <a:defRPr/>
              </a:pPr>
              <a:t>9</a:t>
            </a:fld>
            <a:endParaRPr lang="en-US" altLang="en-US" dirty="0"/>
          </a:p>
        </p:txBody>
      </p:sp>
    </p:spTree>
    <p:extLst>
      <p:ext uri="{BB962C8B-B14F-4D97-AF65-F5344CB8AC3E}">
        <p14:creationId xmlns:p14="http://schemas.microsoft.com/office/powerpoint/2010/main" val="12063355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2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image" Target="../media/image6.png"/><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5.jpeg"/><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2.xml"/><Relationship Id="rId1" Type="http://schemas.openxmlformats.org/officeDocument/2006/relationships/tags" Target="../tags/tag30.xml"/><Relationship Id="rId5" Type="http://schemas.openxmlformats.org/officeDocument/2006/relationships/image" Target="../media/image6.png"/><Relationship Id="rId4" Type="http://schemas.openxmlformats.org/officeDocument/2006/relationships/image" Target="../media/image1.emf"/></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image" Target="../media/image4.png"/><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3.jpeg"/><Relationship Id="rId5" Type="http://schemas.openxmlformats.org/officeDocument/2006/relationships/image" Target="../media/image1.emf"/><Relationship Id="rId4" Type="http://schemas.openxmlformats.org/officeDocument/2006/relationships/oleObject" Target="../embeddings/oleObject17.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image" Target="../media/image8.png"/><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7.jpeg"/><Relationship Id="rId5" Type="http://schemas.openxmlformats.org/officeDocument/2006/relationships/image" Target="../media/image1.emf"/><Relationship Id="rId4" Type="http://schemas.openxmlformats.org/officeDocument/2006/relationships/oleObject" Target="../embeddings/oleObject18.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19.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0.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image" Target="../media/image5.jpeg"/></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1.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3.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4.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5.bin"/></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2.xml"/><Relationship Id="rId1" Type="http://schemas.openxmlformats.org/officeDocument/2006/relationships/tags" Target="../tags/tag49.xml"/><Relationship Id="rId5" Type="http://schemas.openxmlformats.org/officeDocument/2006/relationships/image" Target="../media/image6.png"/><Relationship Id="rId4" Type="http://schemas.openxmlformats.org/officeDocument/2006/relationships/image" Target="../media/image1.emf"/></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27.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image" Target="../media/image1.emf"/><Relationship Id="rId4" Type="http://schemas.openxmlformats.org/officeDocument/2006/relationships/oleObject" Target="../embeddings/oleObject29.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image" Target="../media/image1.emf"/><Relationship Id="rId5" Type="http://schemas.openxmlformats.org/officeDocument/2006/relationships/oleObject" Target="../embeddings/oleObject30.bin"/><Relationship Id="rId4" Type="http://schemas.openxmlformats.org/officeDocument/2006/relationships/image" Target="../media/image5.jpeg"/></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3.xml"/><Relationship Id="rId1" Type="http://schemas.openxmlformats.org/officeDocument/2006/relationships/tags" Target="../tags/tag58.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image" Target="../media/image1.emf"/><Relationship Id="rId4" Type="http://schemas.openxmlformats.org/officeDocument/2006/relationships/oleObject" Target="../embeddings/oleObject32.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image" Target="../media/image1.emf"/><Relationship Id="rId4" Type="http://schemas.openxmlformats.org/officeDocument/2006/relationships/oleObject" Target="../embeddings/oleObject33.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image" Target="../media/image1.emf"/><Relationship Id="rId4" Type="http://schemas.openxmlformats.org/officeDocument/2006/relationships/oleObject" Target="../embeddings/oleObject34.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6.xml"/><Relationship Id="rId1" Type="http://schemas.openxmlformats.org/officeDocument/2006/relationships/tags" Target="../tags/tag65.xml"/><Relationship Id="rId5" Type="http://schemas.openxmlformats.org/officeDocument/2006/relationships/image" Target="../media/image1.emf"/><Relationship Id="rId4" Type="http://schemas.openxmlformats.org/officeDocument/2006/relationships/oleObject" Target="../embeddings/oleObject35.bin"/></Relationships>
</file>

<file path=ppt/slideLayouts/_rels/slideLayout34.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image" Target="../media/image1.emf"/><Relationship Id="rId4" Type="http://schemas.openxmlformats.org/officeDocument/2006/relationships/oleObject" Target="../embeddings/oleObject36.bin"/></Relationships>
</file>

<file path=ppt/slideLayouts/_rels/slideLayout35.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70.xml"/><Relationship Id="rId1" Type="http://schemas.openxmlformats.org/officeDocument/2006/relationships/tags" Target="../tags/tag69.xml"/><Relationship Id="rId5" Type="http://schemas.openxmlformats.org/officeDocument/2006/relationships/image" Target="../media/image1.emf"/><Relationship Id="rId4" Type="http://schemas.openxmlformats.org/officeDocument/2006/relationships/oleObject" Target="../embeddings/oleObject37.bin"/></Relationships>
</file>

<file path=ppt/slideLayouts/_rels/slideLayout36.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image" Target="../media/image1.emf"/><Relationship Id="rId4" Type="http://schemas.openxmlformats.org/officeDocument/2006/relationships/oleObject" Target="../embeddings/oleObject38.bin"/></Relationships>
</file>

<file path=ppt/slideLayouts/_rels/slideLayout37.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Master" Target="../slideMasters/slideMaster3.xml"/><Relationship Id="rId1" Type="http://schemas.openxmlformats.org/officeDocument/2006/relationships/tags" Target="../tags/tag73.xml"/><Relationship Id="rId4" Type="http://schemas.openxmlformats.org/officeDocument/2006/relationships/image" Target="../media/image1.emf"/></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75.xml"/><Relationship Id="rId1" Type="http://schemas.openxmlformats.org/officeDocument/2006/relationships/tags" Target="../tags/tag74.xml"/><Relationship Id="rId5" Type="http://schemas.openxmlformats.org/officeDocument/2006/relationships/image" Target="../media/image1.emf"/><Relationship Id="rId4" Type="http://schemas.openxmlformats.org/officeDocument/2006/relationships/oleObject" Target="../embeddings/oleObject40.bin"/></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4.xml"/><Relationship Id="rId7" Type="http://schemas.openxmlformats.org/officeDocument/2006/relationships/image" Target="../media/image11.jpg"/><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image" Target="../media/image10.jpeg"/><Relationship Id="rId5" Type="http://schemas.openxmlformats.org/officeDocument/2006/relationships/image" Target="../media/image1.emf"/><Relationship Id="rId4" Type="http://schemas.openxmlformats.org/officeDocument/2006/relationships/oleObject" Target="../embeddings/oleObject42.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40.xml.rels><?xml version="1.0" encoding="UTF-8" standalone="yes"?>
<Relationships xmlns="http://schemas.openxmlformats.org/package/2006/relationships"><Relationship Id="rId3" Type="http://schemas.openxmlformats.org/officeDocument/2006/relationships/slideMaster" Target="../slideMasters/slideMaster4.xml"/><Relationship Id="rId7" Type="http://schemas.openxmlformats.org/officeDocument/2006/relationships/image" Target="../media/image11.jpg"/><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image" Target="../media/image5.jpeg"/><Relationship Id="rId5" Type="http://schemas.openxmlformats.org/officeDocument/2006/relationships/image" Target="../media/image1.emf"/><Relationship Id="rId4" Type="http://schemas.openxmlformats.org/officeDocument/2006/relationships/oleObject" Target="../embeddings/oleObject43.bin"/></Relationships>
</file>

<file path=ppt/slideLayouts/_rels/slideLayout41.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Master" Target="../slideMasters/slideMaster4.xml"/><Relationship Id="rId1" Type="http://schemas.openxmlformats.org/officeDocument/2006/relationships/tags" Target="../tags/tag82.xml"/><Relationship Id="rId5" Type="http://schemas.openxmlformats.org/officeDocument/2006/relationships/image" Target="../media/image12.jpg"/><Relationship Id="rId4" Type="http://schemas.openxmlformats.org/officeDocument/2006/relationships/image" Target="../media/image1.emf"/></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45.bin"/></Relationships>
</file>

<file path=ppt/slideLayouts/_rels/slideLayout43.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46.bin"/></Relationships>
</file>

<file path=ppt/slideLayouts/_rels/slideLayout4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47.bin"/></Relationships>
</file>

<file path=ppt/slideLayouts/_rels/slideLayout4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48.bin"/></Relationships>
</file>

<file path=ppt/slideLayouts/_rels/slideLayout4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49.bin"/></Relationships>
</file>

<file path=ppt/slideLayouts/_rels/slideLayout4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50.bin"/></Relationships>
</file>

<file path=ppt/slideLayouts/_rels/slideLayout4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51.bin"/></Relationships>
</file>

<file path=ppt/slideLayouts/_rels/slideLayout49.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Master" Target="../slideMasters/slideMaster4.xml"/><Relationship Id="rId1" Type="http://schemas.openxmlformats.org/officeDocument/2006/relationships/tags" Target="../tags/tag97.xml"/><Relationship Id="rId5" Type="http://schemas.openxmlformats.org/officeDocument/2006/relationships/image" Target="../media/image12.jpg"/><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5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53.bin"/></Relationships>
</file>

<file path=ppt/slideLayouts/_rels/slideLayout51.xml.rels><?xml version="1.0" encoding="UTF-8" standalone="yes"?>
<Relationships xmlns="http://schemas.openxmlformats.org/package/2006/relationships"><Relationship Id="rId3" Type="http://schemas.openxmlformats.org/officeDocument/2006/relationships/slideMaster" Target="../slideMasters/slideMaster5.xml"/><Relationship Id="rId7" Type="http://schemas.openxmlformats.org/officeDocument/2006/relationships/image" Target="../media/image11.jpg"/><Relationship Id="rId2" Type="http://schemas.openxmlformats.org/officeDocument/2006/relationships/tags" Target="../tags/tag103.xml"/><Relationship Id="rId1" Type="http://schemas.openxmlformats.org/officeDocument/2006/relationships/tags" Target="../tags/tag102.xml"/><Relationship Id="rId6" Type="http://schemas.openxmlformats.org/officeDocument/2006/relationships/image" Target="../media/image10.jpeg"/><Relationship Id="rId5" Type="http://schemas.openxmlformats.org/officeDocument/2006/relationships/image" Target="../media/image1.emf"/><Relationship Id="rId4" Type="http://schemas.openxmlformats.org/officeDocument/2006/relationships/oleObject" Target="../embeddings/oleObject55.bin"/></Relationships>
</file>

<file path=ppt/slideLayouts/_rels/slideLayout52.xml.rels><?xml version="1.0" encoding="UTF-8" standalone="yes"?>
<Relationships xmlns="http://schemas.openxmlformats.org/package/2006/relationships"><Relationship Id="rId3" Type="http://schemas.openxmlformats.org/officeDocument/2006/relationships/slideMaster" Target="../slideMasters/slideMaster5.xml"/><Relationship Id="rId7" Type="http://schemas.openxmlformats.org/officeDocument/2006/relationships/image" Target="../media/image11.jpg"/><Relationship Id="rId2" Type="http://schemas.openxmlformats.org/officeDocument/2006/relationships/tags" Target="../tags/tag105.xml"/><Relationship Id="rId1" Type="http://schemas.openxmlformats.org/officeDocument/2006/relationships/tags" Target="../tags/tag104.xml"/><Relationship Id="rId6" Type="http://schemas.openxmlformats.org/officeDocument/2006/relationships/image" Target="../media/image5.jpeg"/><Relationship Id="rId5" Type="http://schemas.openxmlformats.org/officeDocument/2006/relationships/image" Target="../media/image1.emf"/><Relationship Id="rId4" Type="http://schemas.openxmlformats.org/officeDocument/2006/relationships/oleObject" Target="../embeddings/oleObject56.bin"/></Relationships>
</file>

<file path=ppt/slideLayouts/_rels/slideLayout53.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Master" Target="../slideMasters/slideMaster5.xml"/><Relationship Id="rId1" Type="http://schemas.openxmlformats.org/officeDocument/2006/relationships/tags" Target="../tags/tag106.xml"/><Relationship Id="rId5" Type="http://schemas.openxmlformats.org/officeDocument/2006/relationships/image" Target="../media/image12.jpg"/><Relationship Id="rId4" Type="http://schemas.openxmlformats.org/officeDocument/2006/relationships/image" Target="../media/image1.emf"/></Relationships>
</file>

<file path=ppt/slideLayouts/_rels/slideLayout54.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58.bin"/></Relationships>
</file>

<file path=ppt/slideLayouts/_rels/slideLayout55.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59.bin"/></Relationships>
</file>

<file path=ppt/slideLayouts/_rels/slideLayout56.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0.bin"/></Relationships>
</file>

<file path=ppt/slideLayouts/_rels/slideLayout57.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1.bin"/></Relationships>
</file>

<file path=ppt/slideLayouts/_rels/slideLayout58.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2.bin"/></Relationships>
</file>

<file path=ppt/slideLayouts/_rels/slideLayout59.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18.xml"/><Relationship Id="rId1" Type="http://schemas.openxmlformats.org/officeDocument/2006/relationships/tags" Target="../tags/tag117.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3.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60.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4.bin"/></Relationships>
</file>

<file path=ppt/slideLayouts/_rels/slideLayout61.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Master" Target="../slideMasters/slideMaster5.xml"/><Relationship Id="rId1" Type="http://schemas.openxmlformats.org/officeDocument/2006/relationships/tags" Target="../tags/tag121.xml"/><Relationship Id="rId5" Type="http://schemas.openxmlformats.org/officeDocument/2006/relationships/image" Target="../media/image12.jpg"/><Relationship Id="rId4" Type="http://schemas.openxmlformats.org/officeDocument/2006/relationships/image" Target="../media/image1.emf"/></Relationships>
</file>

<file path=ppt/slideLayouts/_rels/slideLayout6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123.xml"/><Relationship Id="rId1" Type="http://schemas.openxmlformats.org/officeDocument/2006/relationships/tags" Target="../tags/tag122.xml"/><Relationship Id="rId6" Type="http://schemas.openxmlformats.org/officeDocument/2006/relationships/image" Target="../media/image12.jpg"/><Relationship Id="rId5" Type="http://schemas.openxmlformats.org/officeDocument/2006/relationships/image" Target="../media/image1.emf"/><Relationship Id="rId4" Type="http://schemas.openxmlformats.org/officeDocument/2006/relationships/oleObject" Target="../embeddings/oleObject66.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3376917955"/>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bg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bg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Position </a:t>
            </a:r>
          </a:p>
        </p:txBody>
      </p:sp>
    </p:spTree>
    <p:extLst>
      <p:ext uri="{BB962C8B-B14F-4D97-AF65-F5344CB8AC3E}">
        <p14:creationId xmlns:p14="http://schemas.microsoft.com/office/powerpoint/2010/main" val="29329728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1"/>
            </p:custDataLst>
            <p:extLst>
              <p:ext uri="{D42A27DB-BD31-4B8C-83A1-F6EECF244321}">
                <p14:modId xmlns:p14="http://schemas.microsoft.com/office/powerpoint/2010/main" val="3226316940"/>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7290405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1"/>
            </p:custDataLst>
            <p:extLst>
              <p:ext uri="{D42A27DB-BD31-4B8C-83A1-F6EECF244321}">
                <p14:modId xmlns:p14="http://schemas.microsoft.com/office/powerpoint/2010/main" val="305356149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995185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1"/>
            </p:custDataLst>
            <p:extLst>
              <p:ext uri="{D42A27DB-BD31-4B8C-83A1-F6EECF244321}">
                <p14:modId xmlns:p14="http://schemas.microsoft.com/office/powerpoint/2010/main" val="988764828"/>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802"/>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18"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7"/>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7"/>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spTree>
    <p:extLst>
      <p:ext uri="{BB962C8B-B14F-4D97-AF65-F5344CB8AC3E}">
        <p14:creationId xmlns:p14="http://schemas.microsoft.com/office/powerpoint/2010/main" val="23523707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36982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132048053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6001512" y="916293"/>
            <a:ext cx="6190488" cy="5812536"/>
          </a:xfrm>
          <a:prstGeom prst="rect">
            <a:avLst/>
          </a:prstGeom>
        </p:spPr>
      </p:pic>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pic>
        <p:nvPicPr>
          <p:cNvPr id="3" name="Kép 2">
            <a:extLst>
              <a:ext uri="{FF2B5EF4-FFF2-40B4-BE49-F238E27FC236}">
                <a16:creationId xmlns:a16="http://schemas.microsoft.com/office/drawing/2014/main" id="{EB9A5993-11D8-4190-BE4B-EC73B05F198B}"/>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25611929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DCECCB84-F9BA-43D5-87BE-67443E8EF086}">
      <p15:sldGuideLst xmlns:p15="http://schemas.microsoft.com/office/powerpoint/2012/main">
        <p15:guide id="1"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1"/>
            </p:custDataLst>
            <p:extLst>
              <p:ext uri="{D42A27DB-BD31-4B8C-83A1-F6EECF244321}">
                <p14:modId xmlns:p14="http://schemas.microsoft.com/office/powerpoint/2010/main" val="355963193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9"/>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6" name="Kép 5">
            <a:extLst>
              <a:ext uri="{FF2B5EF4-FFF2-40B4-BE49-F238E27FC236}">
                <a16:creationId xmlns:a16="http://schemas.microsoft.com/office/drawing/2014/main" id="{1EB19C3D-45BE-47FF-9025-A2A3F0FF7D01}"/>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1930466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solidFill>
                  <a:srgbClr val="23BACF"/>
                </a:solidFill>
              </a:defRPr>
            </a:lvl1pPr>
          </a:lstStyle>
          <a:p>
            <a:r>
              <a:rPr lang="de-DE" dirty="0"/>
              <a:t>Click </a:t>
            </a:r>
            <a:r>
              <a:rPr lang="de-DE" dirty="0" err="1"/>
              <a:t>to</a:t>
            </a:r>
            <a:r>
              <a:rPr lang="de-DE" dirty="0"/>
              <a:t> </a:t>
            </a:r>
            <a:r>
              <a:rPr lang="de-DE" dirty="0" err="1"/>
              <a:t>enter</a:t>
            </a:r>
            <a:r>
              <a:rPr lang="de-DE" dirty="0"/>
              <a:t> title</a:t>
            </a:r>
            <a:r>
              <a:rPr lang="hu-HU" dirty="0"/>
              <a:t> - SDAC</a:t>
            </a:r>
            <a:endParaRPr lang="de-DE" dirty="0"/>
          </a:p>
        </p:txBody>
      </p:sp>
      <p:sp>
        <p:nvSpPr>
          <p:cNvPr id="8" name="Textplatzhalter 7"/>
          <p:cNvSpPr>
            <a:spLocks noGrp="1"/>
          </p:cNvSpPr>
          <p:nvPr>
            <p:ph type="body" sz="quarter" idx="13" hasCustomPrompt="1"/>
          </p:nvPr>
        </p:nvSpPr>
        <p:spPr>
          <a:xfrm>
            <a:off x="719999" y="1439999"/>
            <a:ext cx="10728000" cy="4896000"/>
          </a:xfrm>
        </p:spPr>
        <p:txBody>
          <a:bodyPr/>
          <a:lstStyle>
            <a:lvl1pPr>
              <a:defRPr>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13" name="Kép 12">
            <a:extLst>
              <a:ext uri="{FF2B5EF4-FFF2-40B4-BE49-F238E27FC236}">
                <a16:creationId xmlns:a16="http://schemas.microsoft.com/office/drawing/2014/main" id="{0AEAF6EC-748D-4C3C-B816-F46ED018D460}"/>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a:stretch/>
        </p:blipFill>
        <p:spPr>
          <a:xfrm>
            <a:off x="1" y="6341700"/>
            <a:ext cx="1562986" cy="526933"/>
          </a:xfrm>
          <a:prstGeom prst="rect">
            <a:avLst/>
          </a:prstGeom>
        </p:spPr>
      </p:pic>
      <p:pic>
        <p:nvPicPr>
          <p:cNvPr id="7" name="Kép 6">
            <a:extLst>
              <a:ext uri="{FF2B5EF4-FFF2-40B4-BE49-F238E27FC236}">
                <a16:creationId xmlns:a16="http://schemas.microsoft.com/office/drawing/2014/main" id="{233DA4DB-024A-47C1-A545-2E05E2B04BD3}"/>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l="15261" t="-19895" b="47319"/>
          <a:stretch/>
        </p:blipFill>
        <p:spPr>
          <a:xfrm>
            <a:off x="1465965" y="6582187"/>
            <a:ext cx="6457159" cy="233281"/>
          </a:xfrm>
          <a:prstGeom prst="rect">
            <a:avLst/>
          </a:prstGeom>
        </p:spPr>
      </p:pic>
    </p:spTree>
    <p:extLst>
      <p:ext uri="{BB962C8B-B14F-4D97-AF65-F5344CB8AC3E}">
        <p14:creationId xmlns:p14="http://schemas.microsoft.com/office/powerpoint/2010/main" val="36006718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solidFill>
                  <a:srgbClr val="F49100"/>
                </a:solidFill>
              </a:defRPr>
            </a:lvl1pPr>
          </a:lstStyle>
          <a:p>
            <a:r>
              <a:rPr lang="de-DE" dirty="0"/>
              <a:t>Click </a:t>
            </a:r>
            <a:r>
              <a:rPr lang="de-DE" dirty="0" err="1"/>
              <a:t>to</a:t>
            </a:r>
            <a:r>
              <a:rPr lang="de-DE" dirty="0"/>
              <a:t> </a:t>
            </a:r>
            <a:r>
              <a:rPr lang="de-DE" dirty="0" err="1"/>
              <a:t>enter</a:t>
            </a:r>
            <a:r>
              <a:rPr lang="de-DE" dirty="0"/>
              <a:t> title</a:t>
            </a:r>
            <a:r>
              <a:rPr lang="hu-HU" dirty="0"/>
              <a:t> - SIDC</a:t>
            </a:r>
            <a:endParaRPr lang="de-DE" dirty="0"/>
          </a:p>
        </p:txBody>
      </p:sp>
      <p:sp>
        <p:nvSpPr>
          <p:cNvPr id="8" name="Textplatzhalter 7"/>
          <p:cNvSpPr>
            <a:spLocks noGrp="1"/>
          </p:cNvSpPr>
          <p:nvPr>
            <p:ph type="body" sz="quarter" idx="13" hasCustomPrompt="1"/>
          </p:nvPr>
        </p:nvSpPr>
        <p:spPr>
          <a:xfrm>
            <a:off x="719999" y="1439999"/>
            <a:ext cx="10728000" cy="4896000"/>
          </a:xfrm>
        </p:spPr>
        <p:txBody>
          <a:bodyPr/>
          <a:lstStyle>
            <a:lvl1pPr marL="0" indent="0">
              <a:buNone/>
              <a:defRPr>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hu-HU" dirty="0"/>
          </a:p>
          <a:p>
            <a:pPr lvl="0"/>
            <a:endParaRPr lang="de-DE" dirty="0"/>
          </a:p>
        </p:txBody>
      </p:sp>
      <p:pic>
        <p:nvPicPr>
          <p:cNvPr id="7" name="Kép 6">
            <a:extLst>
              <a:ext uri="{FF2B5EF4-FFF2-40B4-BE49-F238E27FC236}">
                <a16:creationId xmlns:a16="http://schemas.microsoft.com/office/drawing/2014/main" id="{909AEAD1-55E6-4A00-9FD4-B4297BFDA092}"/>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a:stretch/>
        </p:blipFill>
        <p:spPr>
          <a:xfrm>
            <a:off x="0" y="6435320"/>
            <a:ext cx="1242391" cy="443944"/>
          </a:xfrm>
          <a:prstGeom prst="rect">
            <a:avLst/>
          </a:prstGeom>
        </p:spPr>
      </p:pic>
      <p:pic>
        <p:nvPicPr>
          <p:cNvPr id="5" name="Kép 4">
            <a:extLst>
              <a:ext uri="{FF2B5EF4-FFF2-40B4-BE49-F238E27FC236}">
                <a16:creationId xmlns:a16="http://schemas.microsoft.com/office/drawing/2014/main" id="{606DBAD8-C135-46D7-9F07-62E02EC6B2A0}"/>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l="15114" b="50000"/>
          <a:stretch/>
        </p:blipFill>
        <p:spPr>
          <a:xfrm>
            <a:off x="1242391" y="6664380"/>
            <a:ext cx="6468356" cy="159329"/>
          </a:xfrm>
          <a:prstGeom prst="rect">
            <a:avLst/>
          </a:prstGeom>
        </p:spPr>
      </p:pic>
    </p:spTree>
    <p:extLst>
      <p:ext uri="{BB962C8B-B14F-4D97-AF65-F5344CB8AC3E}">
        <p14:creationId xmlns:p14="http://schemas.microsoft.com/office/powerpoint/2010/main" val="9292836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solidFill>
                  <a:schemeClr val="tx1"/>
                </a:solidFill>
              </a:defRPr>
            </a:lvl1pPr>
          </a:lstStyle>
          <a:p>
            <a:r>
              <a:rPr lang="de-DE" dirty="0"/>
              <a:t>Click </a:t>
            </a:r>
            <a:r>
              <a:rPr lang="de-DE" dirty="0" err="1"/>
              <a:t>to</a:t>
            </a:r>
            <a:r>
              <a:rPr lang="de-DE" dirty="0"/>
              <a:t> </a:t>
            </a:r>
            <a:r>
              <a:rPr lang="de-DE" dirty="0" err="1"/>
              <a:t>enter</a:t>
            </a:r>
            <a:r>
              <a:rPr lang="de-DE" dirty="0"/>
              <a:t> title</a:t>
            </a:r>
            <a:r>
              <a:rPr lang="hu-HU" dirty="0"/>
              <a:t> – </a:t>
            </a:r>
            <a:r>
              <a:rPr lang="hu-HU" dirty="0" err="1"/>
              <a:t>joint</a:t>
            </a:r>
            <a:r>
              <a:rPr lang="hu-HU" dirty="0"/>
              <a:t> SDAC-SIDC=MCSC</a:t>
            </a:r>
            <a:endParaRPr lang="de-DE" dirty="0"/>
          </a:p>
        </p:txBody>
      </p:sp>
      <p:sp>
        <p:nvSpPr>
          <p:cNvPr id="8" name="Textplatzhalter 7"/>
          <p:cNvSpPr>
            <a:spLocks noGrp="1"/>
          </p:cNvSpPr>
          <p:nvPr>
            <p:ph type="body" sz="quarter" idx="13" hasCustomPrompt="1"/>
          </p:nvPr>
        </p:nvSpPr>
        <p:spPr>
          <a:xfrm>
            <a:off x="719999" y="1439999"/>
            <a:ext cx="10728000" cy="4896000"/>
          </a:xfrm>
        </p:spPr>
        <p:txBody>
          <a:bodyPr/>
          <a:lstStyle>
            <a:lvl1pPr marL="0" indent="0">
              <a:buNone/>
              <a:defRPr>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hu-HU" dirty="0"/>
          </a:p>
          <a:p>
            <a:pPr lvl="0"/>
            <a:endParaRPr lang="de-DE" dirty="0"/>
          </a:p>
        </p:txBody>
      </p:sp>
      <p:pic>
        <p:nvPicPr>
          <p:cNvPr id="7" name="Kép 6">
            <a:extLst>
              <a:ext uri="{FF2B5EF4-FFF2-40B4-BE49-F238E27FC236}">
                <a16:creationId xmlns:a16="http://schemas.microsoft.com/office/drawing/2014/main" id="{F6970EB9-B16A-4023-A496-88DDE9015EB9}"/>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16316426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1"/>
            </p:custDataLst>
            <p:extLst>
              <p:ext uri="{D42A27DB-BD31-4B8C-83A1-F6EECF244321}">
                <p14:modId xmlns:p14="http://schemas.microsoft.com/office/powerpoint/2010/main" val="242722740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9" name="Kép 8">
            <a:extLst>
              <a:ext uri="{FF2B5EF4-FFF2-40B4-BE49-F238E27FC236}">
                <a16:creationId xmlns:a16="http://schemas.microsoft.com/office/drawing/2014/main" id="{892CFD52-E8E8-4031-B60F-B20EE5D5249D}"/>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37333868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380570" y="1182758"/>
            <a:ext cx="5811429" cy="5456620"/>
          </a:xfrm>
          <a:prstGeom prst="rect">
            <a:avLst/>
          </a:prstGeom>
        </p:spPr>
      </p:pic>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132048053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6"/>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spTree>
    <p:extLst>
      <p:ext uri="{BB962C8B-B14F-4D97-AF65-F5344CB8AC3E}">
        <p14:creationId xmlns:p14="http://schemas.microsoft.com/office/powerpoint/2010/main" val="11859366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1"/>
            </p:custDataLst>
            <p:extLst>
              <p:ext uri="{D42A27DB-BD31-4B8C-83A1-F6EECF244321}">
                <p14:modId xmlns:p14="http://schemas.microsoft.com/office/powerpoint/2010/main" val="399481064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4" name="Kép 13">
            <a:extLst>
              <a:ext uri="{FF2B5EF4-FFF2-40B4-BE49-F238E27FC236}">
                <a16:creationId xmlns:a16="http://schemas.microsoft.com/office/drawing/2014/main" id="{79F1CADB-64C3-4A3D-94CD-E254DAE6D137}"/>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22473847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1"/>
            </p:custDataLst>
            <p:extLst>
              <p:ext uri="{D42A27DB-BD31-4B8C-83A1-F6EECF244321}">
                <p14:modId xmlns:p14="http://schemas.microsoft.com/office/powerpoint/2010/main" val="40291643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25" name="Textfeld 24"/>
          <p:cNvSpPr txBox="1"/>
          <p:nvPr/>
        </p:nvSpPr>
        <p:spPr>
          <a:xfrm rot="5400000">
            <a:off x="2365399"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9"/>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2" name="Kép 21">
            <a:extLst>
              <a:ext uri="{FF2B5EF4-FFF2-40B4-BE49-F238E27FC236}">
                <a16:creationId xmlns:a16="http://schemas.microsoft.com/office/drawing/2014/main" id="{5419FF57-81CF-4FAE-B2B4-AA8FE80C3DD5}"/>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15793990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1"/>
            </p:custDataLst>
            <p:extLst>
              <p:ext uri="{D42A27DB-BD31-4B8C-83A1-F6EECF244321}">
                <p14:modId xmlns:p14="http://schemas.microsoft.com/office/powerpoint/2010/main" val="322035412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18" name="Kép 17">
            <a:extLst>
              <a:ext uri="{FF2B5EF4-FFF2-40B4-BE49-F238E27FC236}">
                <a16:creationId xmlns:a16="http://schemas.microsoft.com/office/drawing/2014/main" id="{94FF59CC-B91F-4AA7-B56B-952A41FC7A74}"/>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28831373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1"/>
            </p:custDataLst>
            <p:extLst>
              <p:ext uri="{D42A27DB-BD31-4B8C-83A1-F6EECF244321}">
                <p14:modId xmlns:p14="http://schemas.microsoft.com/office/powerpoint/2010/main" val="321763537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903014" y="2746069"/>
            <a:ext cx="2298975"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428411" y="1992225"/>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428411" y="4591050"/>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5" name="Kép 24">
            <a:extLst>
              <a:ext uri="{FF2B5EF4-FFF2-40B4-BE49-F238E27FC236}">
                <a16:creationId xmlns:a16="http://schemas.microsoft.com/office/drawing/2014/main" id="{C625FCE9-58C2-4B54-8418-3DCA1B1A0452}"/>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12090824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1"/>
            </p:custDataLst>
            <p:extLst>
              <p:ext uri="{D42A27DB-BD31-4B8C-83A1-F6EECF244321}">
                <p14:modId xmlns:p14="http://schemas.microsoft.com/office/powerpoint/2010/main" val="3226316940"/>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8" name="Kép 7">
            <a:extLst>
              <a:ext uri="{FF2B5EF4-FFF2-40B4-BE49-F238E27FC236}">
                <a16:creationId xmlns:a16="http://schemas.microsoft.com/office/drawing/2014/main" id="{8B4A6B0B-7935-4F5B-84AC-4EB24453D0EC}"/>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2243447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1"/>
            </p:custDataLst>
            <p:extLst>
              <p:ext uri="{D42A27DB-BD31-4B8C-83A1-F6EECF244321}">
                <p14:modId xmlns:p14="http://schemas.microsoft.com/office/powerpoint/2010/main" val="305356149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5" name="Kép 4">
            <a:extLst>
              <a:ext uri="{FF2B5EF4-FFF2-40B4-BE49-F238E27FC236}">
                <a16:creationId xmlns:a16="http://schemas.microsoft.com/office/drawing/2014/main" id="{AECEEE06-7D31-48AB-B845-5C651064FA03}"/>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42057562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1"/>
            </p:custDataLst>
            <p:extLst>
              <p:ext uri="{D42A27DB-BD31-4B8C-83A1-F6EECF244321}">
                <p14:modId xmlns:p14="http://schemas.microsoft.com/office/powerpoint/2010/main" val="988764828"/>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802"/>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18"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7"/>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7"/>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pic>
        <p:nvPicPr>
          <p:cNvPr id="21" name="Kép 20">
            <a:extLst>
              <a:ext uri="{FF2B5EF4-FFF2-40B4-BE49-F238E27FC236}">
                <a16:creationId xmlns:a16="http://schemas.microsoft.com/office/drawing/2014/main" id="{757A5002-2251-42A0-9084-98BF31279D02}"/>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 b="54330"/>
          <a:stretch/>
        </p:blipFill>
        <p:spPr>
          <a:xfrm>
            <a:off x="0" y="6692965"/>
            <a:ext cx="9798030" cy="142995"/>
          </a:xfrm>
          <a:prstGeom prst="rect">
            <a:avLst/>
          </a:prstGeom>
        </p:spPr>
      </p:pic>
    </p:spTree>
    <p:extLst>
      <p:ext uri="{BB962C8B-B14F-4D97-AF65-F5344CB8AC3E}">
        <p14:creationId xmlns:p14="http://schemas.microsoft.com/office/powerpoint/2010/main" val="34525986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3376917955"/>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bg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bg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Position </a:t>
            </a:r>
          </a:p>
        </p:txBody>
      </p:sp>
    </p:spTree>
    <p:extLst>
      <p:ext uri="{BB962C8B-B14F-4D97-AF65-F5344CB8AC3E}">
        <p14:creationId xmlns:p14="http://schemas.microsoft.com/office/powerpoint/2010/main" val="7815315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380570" y="1182758"/>
            <a:ext cx="5811429" cy="5456620"/>
          </a:xfrm>
          <a:prstGeom prst="rect">
            <a:avLst/>
          </a:prstGeom>
        </p:spPr>
      </p:pic>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132048053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5" imgW="473" imgH="473" progId="TCLayout.ActiveDocument.1">
                  <p:embed/>
                </p:oleObj>
              </mc:Choice>
              <mc:Fallback>
                <p:oleObj name="think-cell Slide" r:id="rId5"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6"/>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spTree>
    <p:extLst>
      <p:ext uri="{BB962C8B-B14F-4D97-AF65-F5344CB8AC3E}">
        <p14:creationId xmlns:p14="http://schemas.microsoft.com/office/powerpoint/2010/main" val="20956563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1"/>
            </p:custDataLst>
            <p:extLst>
              <p:ext uri="{D42A27DB-BD31-4B8C-83A1-F6EECF244321}">
                <p14:modId xmlns:p14="http://schemas.microsoft.com/office/powerpoint/2010/main" val="355963193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9"/>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26955181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1"/>
            </p:custDataLst>
            <p:extLst>
              <p:ext uri="{D42A27DB-BD31-4B8C-83A1-F6EECF244321}">
                <p14:modId xmlns:p14="http://schemas.microsoft.com/office/powerpoint/2010/main" val="355963193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9"/>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4700632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31630528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1"/>
            </p:custDataLst>
            <p:extLst>
              <p:ext uri="{D42A27DB-BD31-4B8C-83A1-F6EECF244321}">
                <p14:modId xmlns:p14="http://schemas.microsoft.com/office/powerpoint/2010/main" val="242722740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0816236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1"/>
            </p:custDataLst>
            <p:extLst>
              <p:ext uri="{D42A27DB-BD31-4B8C-83A1-F6EECF244321}">
                <p14:modId xmlns:p14="http://schemas.microsoft.com/office/powerpoint/2010/main" val="399481064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17722425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1"/>
            </p:custDataLst>
            <p:extLst>
              <p:ext uri="{D42A27DB-BD31-4B8C-83A1-F6EECF244321}">
                <p14:modId xmlns:p14="http://schemas.microsoft.com/office/powerpoint/2010/main" val="40291643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25" name="Textfeld 24"/>
          <p:cNvSpPr txBox="1"/>
          <p:nvPr/>
        </p:nvSpPr>
        <p:spPr>
          <a:xfrm rot="5400000">
            <a:off x="2365399"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9"/>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28336314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1"/>
            </p:custDataLst>
            <p:extLst>
              <p:ext uri="{D42A27DB-BD31-4B8C-83A1-F6EECF244321}">
                <p14:modId xmlns:p14="http://schemas.microsoft.com/office/powerpoint/2010/main" val="322035412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18623679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1"/>
            </p:custDataLst>
            <p:extLst>
              <p:ext uri="{D42A27DB-BD31-4B8C-83A1-F6EECF244321}">
                <p14:modId xmlns:p14="http://schemas.microsoft.com/office/powerpoint/2010/main" val="321763537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903014" y="2746069"/>
            <a:ext cx="2298975"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428411" y="1992225"/>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428411" y="4591050"/>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7067608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1"/>
            </p:custDataLst>
            <p:extLst>
              <p:ext uri="{D42A27DB-BD31-4B8C-83A1-F6EECF244321}">
                <p14:modId xmlns:p14="http://schemas.microsoft.com/office/powerpoint/2010/main" val="3226316940"/>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5746459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1"/>
            </p:custDataLst>
            <p:extLst>
              <p:ext uri="{D42A27DB-BD31-4B8C-83A1-F6EECF244321}">
                <p14:modId xmlns:p14="http://schemas.microsoft.com/office/powerpoint/2010/main" val="305356149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20241616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1"/>
            </p:custDataLst>
            <p:extLst>
              <p:ext uri="{D42A27DB-BD31-4B8C-83A1-F6EECF244321}">
                <p14:modId xmlns:p14="http://schemas.microsoft.com/office/powerpoint/2010/main" val="988764828"/>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802"/>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18"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7"/>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7"/>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spTree>
    <p:extLst>
      <p:ext uri="{BB962C8B-B14F-4D97-AF65-F5344CB8AC3E}">
        <p14:creationId xmlns:p14="http://schemas.microsoft.com/office/powerpoint/2010/main" val="16270988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3376917955"/>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pic>
        <p:nvPicPr>
          <p:cNvPr id="3" name="Grafik 2">
            <a:extLst>
              <a:ext uri="{FF2B5EF4-FFF2-40B4-BE49-F238E27FC236}">
                <a16:creationId xmlns:a16="http://schemas.microsoft.com/office/drawing/2014/main" id="{DB6B3B6F-BCDE-451B-97B8-FA841B8A6CBC}"/>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0" y="880060"/>
            <a:ext cx="12192000" cy="5428822"/>
          </a:xfrm>
          <a:prstGeom prst="rect">
            <a:avLst/>
          </a:prstGeom>
        </p:spPr>
      </p:pic>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bg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bg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Position </a:t>
            </a:r>
          </a:p>
        </p:txBody>
      </p:sp>
      <p:pic>
        <p:nvPicPr>
          <p:cNvPr id="4" name="Grafik 3">
            <a:extLst>
              <a:ext uri="{FF2B5EF4-FFF2-40B4-BE49-F238E27FC236}">
                <a16:creationId xmlns:a16="http://schemas.microsoft.com/office/drawing/2014/main" id="{58219C8B-C675-4FBB-AFDB-EBEB44BB5EF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1584" y="6718695"/>
            <a:ext cx="11710416" cy="146304"/>
          </a:xfrm>
          <a:prstGeom prst="rect">
            <a:avLst/>
          </a:prstGeom>
        </p:spPr>
      </p:pic>
    </p:spTree>
    <p:extLst>
      <p:ext uri="{BB962C8B-B14F-4D97-AF65-F5344CB8AC3E}">
        <p14:creationId xmlns:p14="http://schemas.microsoft.com/office/powerpoint/2010/main" val="18275977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32669411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132048053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6001512" y="916293"/>
            <a:ext cx="6190488" cy="5812536"/>
          </a:xfrm>
          <a:prstGeom prst="rect">
            <a:avLst/>
          </a:prstGeom>
        </p:spPr>
      </p:pic>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pic>
        <p:nvPicPr>
          <p:cNvPr id="4" name="Grafik 3">
            <a:extLst>
              <a:ext uri="{FF2B5EF4-FFF2-40B4-BE49-F238E27FC236}">
                <a16:creationId xmlns:a16="http://schemas.microsoft.com/office/drawing/2014/main" id="{58219C8B-C675-4FBB-AFDB-EBEB44BB5EF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1584" y="6718695"/>
            <a:ext cx="11710416" cy="146304"/>
          </a:xfrm>
          <a:prstGeom prst="rect">
            <a:avLst/>
          </a:prstGeom>
        </p:spPr>
      </p:pic>
    </p:spTree>
    <p:extLst>
      <p:ext uri="{BB962C8B-B14F-4D97-AF65-F5344CB8AC3E}">
        <p14:creationId xmlns:p14="http://schemas.microsoft.com/office/powerpoint/2010/main" val="9901817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1"/>
            </p:custDataLst>
            <p:extLst>
              <p:ext uri="{D42A27DB-BD31-4B8C-83A1-F6EECF244321}">
                <p14:modId xmlns:p14="http://schemas.microsoft.com/office/powerpoint/2010/main" val="355963193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9"/>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7" name="Foliennummernplatzhalter 16"/>
          <p:cNvSpPr>
            <a:spLocks noGrp="1"/>
          </p:cNvSpPr>
          <p:nvPr>
            <p:ph type="sldNum" sz="quarter" idx="16"/>
          </p:nvPr>
        </p:nvSpPr>
        <p:spPr/>
        <p:txBody>
          <a:bodyPr/>
          <a:lstStyle/>
          <a:p>
            <a:pPr>
              <a:defRPr/>
            </a:pPr>
            <a:fld id="{D383EB99-40B2-4176-B4FA-CDBAA950DF99}" type="slidenum">
              <a:rPr lang="en-US" altLang="en-US" smtClean="0"/>
              <a:pPr>
                <a:defRPr/>
              </a:pPr>
              <a:t>‹#›</a:t>
            </a:fld>
            <a:endParaRPr lang="en-US" altLang="en-US" dirty="0"/>
          </a:p>
        </p:txBody>
      </p:sp>
      <p:pic>
        <p:nvPicPr>
          <p:cNvPr id="8" name="Grafik 7">
            <a:extLst>
              <a:ext uri="{FF2B5EF4-FFF2-40B4-BE49-F238E27FC236}">
                <a16:creationId xmlns:a16="http://schemas.microsoft.com/office/drawing/2014/main" id="{0E4756C9-9BF1-470E-BE37-94B694D57CA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2731539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9" name="Grafik 8">
            <a:extLst>
              <a:ext uri="{FF2B5EF4-FFF2-40B4-BE49-F238E27FC236}">
                <a16:creationId xmlns:a16="http://schemas.microsoft.com/office/drawing/2014/main" id="{20546E2B-81DA-42D7-A06D-FB237B319A3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7892424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1"/>
            </p:custDataLst>
            <p:extLst>
              <p:ext uri="{D42A27DB-BD31-4B8C-83A1-F6EECF244321}">
                <p14:modId xmlns:p14="http://schemas.microsoft.com/office/powerpoint/2010/main" val="242722740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0" name="Grafik 9">
            <a:extLst>
              <a:ext uri="{FF2B5EF4-FFF2-40B4-BE49-F238E27FC236}">
                <a16:creationId xmlns:a16="http://schemas.microsoft.com/office/drawing/2014/main" id="{E7ED35DD-3BF8-4D83-AC28-EB5A176FC6E9}"/>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2277077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1"/>
            </p:custDataLst>
            <p:extLst>
              <p:ext uri="{D42A27DB-BD31-4B8C-83A1-F6EECF244321}">
                <p14:modId xmlns:p14="http://schemas.microsoft.com/office/powerpoint/2010/main" val="399481064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7" name="Grafik 16">
            <a:extLst>
              <a:ext uri="{FF2B5EF4-FFF2-40B4-BE49-F238E27FC236}">
                <a16:creationId xmlns:a16="http://schemas.microsoft.com/office/drawing/2014/main" id="{A5C26B2D-01CE-429E-B8CB-E87697A2F3C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1507668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1"/>
            </p:custDataLst>
            <p:extLst>
              <p:ext uri="{D42A27DB-BD31-4B8C-83A1-F6EECF244321}">
                <p14:modId xmlns:p14="http://schemas.microsoft.com/office/powerpoint/2010/main" val="40291643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a:xfrm>
            <a:off x="93155" y="6349128"/>
            <a:ext cx="449389" cy="246221"/>
          </a:xfrm>
        </p:spPr>
        <p:txBody>
          <a:bodyPr/>
          <a:lstStyle/>
          <a:p>
            <a:pPr>
              <a:defRPr/>
            </a:pPr>
            <a:fld id="{D383EB99-40B2-4176-B4FA-CDBAA950DF99}" type="slidenum">
              <a:rPr lang="en-US" altLang="en-US" smtClean="0"/>
              <a:pPr>
                <a:defRPr/>
              </a:pPr>
              <a:t>‹#›</a:t>
            </a:fld>
            <a:endParaRPr lang="en-US" altLang="en-US" dirty="0"/>
          </a:p>
        </p:txBody>
      </p:sp>
      <p:sp>
        <p:nvSpPr>
          <p:cNvPr id="25" name="Textfeld 24"/>
          <p:cNvSpPr txBox="1"/>
          <p:nvPr/>
        </p:nvSpPr>
        <p:spPr>
          <a:xfrm rot="5400000">
            <a:off x="2365399"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9"/>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2" name="Grafik 21">
            <a:extLst>
              <a:ext uri="{FF2B5EF4-FFF2-40B4-BE49-F238E27FC236}">
                <a16:creationId xmlns:a16="http://schemas.microsoft.com/office/drawing/2014/main" id="{119DA0F4-2BDF-4A3E-9E05-B7101FB431F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40039660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1"/>
            </p:custDataLst>
            <p:extLst>
              <p:ext uri="{D42A27DB-BD31-4B8C-83A1-F6EECF244321}">
                <p14:modId xmlns:p14="http://schemas.microsoft.com/office/powerpoint/2010/main" val="322035412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18" name="Grafik 17">
            <a:extLst>
              <a:ext uri="{FF2B5EF4-FFF2-40B4-BE49-F238E27FC236}">
                <a16:creationId xmlns:a16="http://schemas.microsoft.com/office/drawing/2014/main" id="{0A21437A-0A0B-4036-BFA3-026E8D6BC7D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20467619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1"/>
            </p:custDataLst>
            <p:extLst>
              <p:ext uri="{D42A27DB-BD31-4B8C-83A1-F6EECF244321}">
                <p14:modId xmlns:p14="http://schemas.microsoft.com/office/powerpoint/2010/main" val="321763537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903014" y="2746069"/>
            <a:ext cx="2298975"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428411" y="1992225"/>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428411" y="4591050"/>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5" name="Grafik 24">
            <a:extLst>
              <a:ext uri="{FF2B5EF4-FFF2-40B4-BE49-F238E27FC236}">
                <a16:creationId xmlns:a16="http://schemas.microsoft.com/office/drawing/2014/main" id="{846F75B8-482E-4B84-A673-A4A29672BA0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8149449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1"/>
            </p:custDataLst>
            <p:extLst>
              <p:ext uri="{D42A27DB-BD31-4B8C-83A1-F6EECF244321}">
                <p14:modId xmlns:p14="http://schemas.microsoft.com/office/powerpoint/2010/main" val="3226316940"/>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0" name="Grafik 9">
            <a:extLst>
              <a:ext uri="{FF2B5EF4-FFF2-40B4-BE49-F238E27FC236}">
                <a16:creationId xmlns:a16="http://schemas.microsoft.com/office/drawing/2014/main" id="{1EEEB8B2-D3C6-45FC-8473-EB5982C58AF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8531788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1"/>
            </p:custDataLst>
            <p:extLst>
              <p:ext uri="{D42A27DB-BD31-4B8C-83A1-F6EECF244321}">
                <p14:modId xmlns:p14="http://schemas.microsoft.com/office/powerpoint/2010/main" val="305356149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9" name="Grafik 8">
            <a:extLst>
              <a:ext uri="{FF2B5EF4-FFF2-40B4-BE49-F238E27FC236}">
                <a16:creationId xmlns:a16="http://schemas.microsoft.com/office/drawing/2014/main" id="{28B86CF7-5647-4B57-8CE7-CDEFF3D095B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3836875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1"/>
            </p:custDataLst>
            <p:extLst>
              <p:ext uri="{D42A27DB-BD31-4B8C-83A1-F6EECF244321}">
                <p14:modId xmlns:p14="http://schemas.microsoft.com/office/powerpoint/2010/main" val="242722740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1783454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1"/>
            </p:custDataLst>
            <p:extLst>
              <p:ext uri="{D42A27DB-BD31-4B8C-83A1-F6EECF244321}">
                <p14:modId xmlns:p14="http://schemas.microsoft.com/office/powerpoint/2010/main" val="988764828"/>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802"/>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18"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7"/>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7"/>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12" name="Foliennummernplatzhalter 11"/>
          <p:cNvSpPr>
            <a:spLocks noGrp="1"/>
          </p:cNvSpPr>
          <p:nvPr>
            <p:ph type="sldNum" sz="quarter" idx="12"/>
          </p:nvPr>
        </p:nvSpPr>
        <p:spPr/>
        <p:txBody>
          <a:bodyPr/>
          <a:lstStyle/>
          <a:p>
            <a:pPr>
              <a:defRPr/>
            </a:pPr>
            <a:fld id="{D383EB99-40B2-4176-B4FA-CDBAA950DF99}" type="slidenum">
              <a:rPr lang="en-US" altLang="en-US" smtClean="0"/>
              <a:pPr>
                <a:defRPr/>
              </a:pPr>
              <a:t>‹#›</a:t>
            </a:fld>
            <a:endParaRPr lang="en-US" altLang="en-US" dirty="0"/>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pic>
        <p:nvPicPr>
          <p:cNvPr id="23" name="Grafik 22">
            <a:extLst>
              <a:ext uri="{FF2B5EF4-FFF2-40B4-BE49-F238E27FC236}">
                <a16:creationId xmlns:a16="http://schemas.microsoft.com/office/drawing/2014/main" id="{C533BF75-07CC-4AF7-8DB4-F66692271FF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9032418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1_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3376917955"/>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pic>
        <p:nvPicPr>
          <p:cNvPr id="3" name="Grafik 2">
            <a:extLst>
              <a:ext uri="{FF2B5EF4-FFF2-40B4-BE49-F238E27FC236}">
                <a16:creationId xmlns:a16="http://schemas.microsoft.com/office/drawing/2014/main" id="{DB6B3B6F-BCDE-451B-97B8-FA841B8A6CBC}"/>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0" y="880060"/>
            <a:ext cx="12192000" cy="5428822"/>
          </a:xfrm>
          <a:prstGeom prst="rect">
            <a:avLst/>
          </a:prstGeom>
        </p:spPr>
      </p:pic>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bg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bg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bg1"/>
                </a:solidFill>
              </a:defRPr>
            </a:lvl1pPr>
          </a:lstStyle>
          <a:p>
            <a:pPr lvl="0"/>
            <a:r>
              <a:rPr lang="de-DE" dirty="0"/>
              <a:t>Position </a:t>
            </a:r>
          </a:p>
        </p:txBody>
      </p:sp>
      <p:pic>
        <p:nvPicPr>
          <p:cNvPr id="4" name="Grafik 3">
            <a:extLst>
              <a:ext uri="{FF2B5EF4-FFF2-40B4-BE49-F238E27FC236}">
                <a16:creationId xmlns:a16="http://schemas.microsoft.com/office/drawing/2014/main" id="{58219C8B-C675-4FBB-AFDB-EBEB44BB5EF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1584" y="6718695"/>
            <a:ext cx="11710416" cy="146304"/>
          </a:xfrm>
          <a:prstGeom prst="rect">
            <a:avLst/>
          </a:prstGeom>
        </p:spPr>
      </p:pic>
    </p:spTree>
    <p:extLst>
      <p:ext uri="{BB962C8B-B14F-4D97-AF65-F5344CB8AC3E}">
        <p14:creationId xmlns:p14="http://schemas.microsoft.com/office/powerpoint/2010/main" val="40734913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1"/>
            </p:custDataLst>
            <p:extLst>
              <p:ext uri="{D42A27DB-BD31-4B8C-83A1-F6EECF244321}">
                <p14:modId xmlns:p14="http://schemas.microsoft.com/office/powerpoint/2010/main" val="132048053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6001512" y="916293"/>
            <a:ext cx="6190488" cy="5812536"/>
          </a:xfrm>
          <a:prstGeom prst="rect">
            <a:avLst/>
          </a:prstGeom>
        </p:spPr>
      </p:pic>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32"/>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pic>
        <p:nvPicPr>
          <p:cNvPr id="4" name="Grafik 3">
            <a:extLst>
              <a:ext uri="{FF2B5EF4-FFF2-40B4-BE49-F238E27FC236}">
                <a16:creationId xmlns:a16="http://schemas.microsoft.com/office/drawing/2014/main" id="{58219C8B-C675-4FBB-AFDB-EBEB44BB5EF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1584" y="6718695"/>
            <a:ext cx="11710416" cy="146304"/>
          </a:xfrm>
          <a:prstGeom prst="rect">
            <a:avLst/>
          </a:prstGeom>
        </p:spPr>
      </p:pic>
    </p:spTree>
    <p:extLst>
      <p:ext uri="{BB962C8B-B14F-4D97-AF65-F5344CB8AC3E}">
        <p14:creationId xmlns:p14="http://schemas.microsoft.com/office/powerpoint/2010/main" val="9537375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1"/>
            </p:custDataLst>
            <p:extLst>
              <p:ext uri="{D42A27DB-BD31-4B8C-83A1-F6EECF244321}">
                <p14:modId xmlns:p14="http://schemas.microsoft.com/office/powerpoint/2010/main" val="355963193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9"/>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7" name="Foliennummernplatzhalter 16"/>
          <p:cNvSpPr>
            <a:spLocks noGrp="1"/>
          </p:cNvSpPr>
          <p:nvPr>
            <p:ph type="sldNum" sz="quarter" idx="16"/>
          </p:nvPr>
        </p:nvSpPr>
        <p:spPr/>
        <p:txBody>
          <a:bodyPr/>
          <a:lstStyle/>
          <a:p>
            <a:pPr>
              <a:defRPr/>
            </a:pPr>
            <a:fld id="{D383EB99-40B2-4176-B4FA-CDBAA950DF99}" type="slidenum">
              <a:rPr lang="en-US" altLang="en-US" smtClean="0"/>
              <a:pPr>
                <a:defRPr/>
              </a:pPr>
              <a:t>‹#›</a:t>
            </a:fld>
            <a:endParaRPr lang="en-US" altLang="en-US" dirty="0"/>
          </a:p>
        </p:txBody>
      </p:sp>
      <p:pic>
        <p:nvPicPr>
          <p:cNvPr id="8" name="Grafik 7">
            <a:extLst>
              <a:ext uri="{FF2B5EF4-FFF2-40B4-BE49-F238E27FC236}">
                <a16:creationId xmlns:a16="http://schemas.microsoft.com/office/drawing/2014/main" id="{0E4756C9-9BF1-470E-BE37-94B694D57CA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4592211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1"/>
            </p:custDataLst>
            <p:extLst>
              <p:ext uri="{D42A27DB-BD31-4B8C-83A1-F6EECF244321}">
                <p14:modId xmlns:p14="http://schemas.microsoft.com/office/powerpoint/2010/main" val="315720091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7"/>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9" name="Grafik 8">
            <a:extLst>
              <a:ext uri="{FF2B5EF4-FFF2-40B4-BE49-F238E27FC236}">
                <a16:creationId xmlns:a16="http://schemas.microsoft.com/office/drawing/2014/main" id="{20546E2B-81DA-42D7-A06D-FB237B319A3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351975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1"/>
            </p:custDataLst>
            <p:extLst>
              <p:ext uri="{D42A27DB-BD31-4B8C-83A1-F6EECF244321}">
                <p14:modId xmlns:p14="http://schemas.microsoft.com/office/powerpoint/2010/main" val="242722740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0" name="Grafik 9">
            <a:extLst>
              <a:ext uri="{FF2B5EF4-FFF2-40B4-BE49-F238E27FC236}">
                <a16:creationId xmlns:a16="http://schemas.microsoft.com/office/drawing/2014/main" id="{E7ED35DD-3BF8-4D83-AC28-EB5A176FC6E9}"/>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9155583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1"/>
            </p:custDataLst>
            <p:extLst>
              <p:ext uri="{D42A27DB-BD31-4B8C-83A1-F6EECF244321}">
                <p14:modId xmlns:p14="http://schemas.microsoft.com/office/powerpoint/2010/main" val="399481064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7" name="Grafik 16">
            <a:extLst>
              <a:ext uri="{FF2B5EF4-FFF2-40B4-BE49-F238E27FC236}">
                <a16:creationId xmlns:a16="http://schemas.microsoft.com/office/drawing/2014/main" id="{A5C26B2D-01CE-429E-B8CB-E87697A2F3CE}"/>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36505956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1"/>
            </p:custDataLst>
            <p:extLst>
              <p:ext uri="{D42A27DB-BD31-4B8C-83A1-F6EECF244321}">
                <p14:modId xmlns:p14="http://schemas.microsoft.com/office/powerpoint/2010/main" val="40291643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a:xfrm>
            <a:off x="93155" y="6349128"/>
            <a:ext cx="449389" cy="246221"/>
          </a:xfrm>
        </p:spPr>
        <p:txBody>
          <a:bodyPr/>
          <a:lstStyle/>
          <a:p>
            <a:pPr>
              <a:defRPr/>
            </a:pPr>
            <a:fld id="{D383EB99-40B2-4176-B4FA-CDBAA950DF99}" type="slidenum">
              <a:rPr lang="en-US" altLang="en-US" smtClean="0"/>
              <a:pPr>
                <a:defRPr/>
              </a:pPr>
              <a:t>‹#›</a:t>
            </a:fld>
            <a:endParaRPr lang="en-US" altLang="en-US" dirty="0"/>
          </a:p>
        </p:txBody>
      </p:sp>
      <p:sp>
        <p:nvSpPr>
          <p:cNvPr id="25" name="Textfeld 24"/>
          <p:cNvSpPr txBox="1"/>
          <p:nvPr/>
        </p:nvSpPr>
        <p:spPr>
          <a:xfrm rot="5400000">
            <a:off x="2365399"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9"/>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2" name="Grafik 21">
            <a:extLst>
              <a:ext uri="{FF2B5EF4-FFF2-40B4-BE49-F238E27FC236}">
                <a16:creationId xmlns:a16="http://schemas.microsoft.com/office/drawing/2014/main" id="{119DA0F4-2BDF-4A3E-9E05-B7101FB431F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9588315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1"/>
            </p:custDataLst>
            <p:extLst>
              <p:ext uri="{D42A27DB-BD31-4B8C-83A1-F6EECF244321}">
                <p14:modId xmlns:p14="http://schemas.microsoft.com/office/powerpoint/2010/main" val="322035412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18" name="Grafik 17">
            <a:extLst>
              <a:ext uri="{FF2B5EF4-FFF2-40B4-BE49-F238E27FC236}">
                <a16:creationId xmlns:a16="http://schemas.microsoft.com/office/drawing/2014/main" id="{0A21437A-0A0B-4036-BFA3-026E8D6BC7D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38337357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1"/>
            </p:custDataLst>
            <p:extLst>
              <p:ext uri="{D42A27DB-BD31-4B8C-83A1-F6EECF244321}">
                <p14:modId xmlns:p14="http://schemas.microsoft.com/office/powerpoint/2010/main" val="321763537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903014" y="2746069"/>
            <a:ext cx="2298975"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428411" y="1992225"/>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428411" y="4591050"/>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pic>
        <p:nvPicPr>
          <p:cNvPr id="25" name="Grafik 24">
            <a:extLst>
              <a:ext uri="{FF2B5EF4-FFF2-40B4-BE49-F238E27FC236}">
                <a16:creationId xmlns:a16="http://schemas.microsoft.com/office/drawing/2014/main" id="{846F75B8-482E-4B84-A673-A4A29672BA0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16693280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1"/>
            </p:custDataLst>
            <p:extLst>
              <p:ext uri="{D42A27DB-BD31-4B8C-83A1-F6EECF244321}">
                <p14:modId xmlns:p14="http://schemas.microsoft.com/office/powerpoint/2010/main" val="399481064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2377046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1"/>
            </p:custDataLst>
            <p:extLst>
              <p:ext uri="{D42A27DB-BD31-4B8C-83A1-F6EECF244321}">
                <p14:modId xmlns:p14="http://schemas.microsoft.com/office/powerpoint/2010/main" val="3226316940"/>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0" name="Grafik 9">
            <a:extLst>
              <a:ext uri="{FF2B5EF4-FFF2-40B4-BE49-F238E27FC236}">
                <a16:creationId xmlns:a16="http://schemas.microsoft.com/office/drawing/2014/main" id="{1EEEB8B2-D3C6-45FC-8473-EB5982C58AF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27579942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1"/>
            </p:custDataLst>
            <p:extLst>
              <p:ext uri="{D42A27DB-BD31-4B8C-83A1-F6EECF244321}">
                <p14:modId xmlns:p14="http://schemas.microsoft.com/office/powerpoint/2010/main" val="3053561496"/>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4"/>
                      <a:stretch>
                        <a:fillRect/>
                      </a:stretch>
                    </p:blipFill>
                    <p:spPr>
                      <a:xfrm>
                        <a:off x="1590" y="1588"/>
                        <a:ext cx="1588" cy="1588"/>
                      </a:xfrm>
                      <a:prstGeom prst="rect">
                        <a:avLst/>
                      </a:prstGeom>
                    </p:spPr>
                  </p:pic>
                </p:oleObj>
              </mc:Fallback>
            </mc:AlternateContent>
          </a:graphicData>
        </a:graphic>
      </p:graphicFrame>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pic>
        <p:nvPicPr>
          <p:cNvPr id="9" name="Grafik 8">
            <a:extLst>
              <a:ext uri="{FF2B5EF4-FFF2-40B4-BE49-F238E27FC236}">
                <a16:creationId xmlns:a16="http://schemas.microsoft.com/office/drawing/2014/main" id="{28B86CF7-5647-4B57-8CE7-CDEFF3D095B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21507286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1"/>
            </p:custDataLst>
            <p:extLst>
              <p:ext uri="{D42A27DB-BD31-4B8C-83A1-F6EECF244321}">
                <p14:modId xmlns:p14="http://schemas.microsoft.com/office/powerpoint/2010/main" val="988764828"/>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802"/>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18"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7"/>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7"/>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7"/>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12" name="Foliennummernplatzhalter 11"/>
          <p:cNvSpPr>
            <a:spLocks noGrp="1"/>
          </p:cNvSpPr>
          <p:nvPr>
            <p:ph type="sldNum" sz="quarter" idx="12"/>
          </p:nvPr>
        </p:nvSpPr>
        <p:spPr/>
        <p:txBody>
          <a:bodyPr/>
          <a:lstStyle/>
          <a:p>
            <a:pPr>
              <a:defRPr/>
            </a:pPr>
            <a:fld id="{D383EB99-40B2-4176-B4FA-CDBAA950DF99}" type="slidenum">
              <a:rPr lang="en-US" altLang="en-US" smtClean="0"/>
              <a:pPr>
                <a:defRPr/>
              </a:pPr>
              <a:t>‹#›</a:t>
            </a:fld>
            <a:endParaRPr lang="en-US" altLang="en-US" dirty="0"/>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pic>
        <p:nvPicPr>
          <p:cNvPr id="23" name="Grafik 22">
            <a:extLst>
              <a:ext uri="{FF2B5EF4-FFF2-40B4-BE49-F238E27FC236}">
                <a16:creationId xmlns:a16="http://schemas.microsoft.com/office/drawing/2014/main" id="{C533BF75-07CC-4AF7-8DB4-F66692271FFB}"/>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715853"/>
            <a:ext cx="542544" cy="146304"/>
          </a:xfrm>
          <a:prstGeom prst="rect">
            <a:avLst/>
          </a:prstGeom>
        </p:spPr>
      </p:pic>
    </p:spTree>
    <p:extLst>
      <p:ext uri="{BB962C8B-B14F-4D97-AF65-F5344CB8AC3E}">
        <p14:creationId xmlns:p14="http://schemas.microsoft.com/office/powerpoint/2010/main" val="37321916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1"/>
            </p:custDataLst>
            <p:extLst>
              <p:ext uri="{D42A27DB-BD31-4B8C-83A1-F6EECF244321}">
                <p14:modId xmlns:p14="http://schemas.microsoft.com/office/powerpoint/2010/main" val="402916434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25" name="Textfeld 24"/>
          <p:cNvSpPr txBox="1"/>
          <p:nvPr/>
        </p:nvSpPr>
        <p:spPr>
          <a:xfrm rot="5400000">
            <a:off x="2365399"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9"/>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9"/>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9"/>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2430429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1"/>
            </p:custDataLst>
            <p:extLst>
              <p:ext uri="{D42A27DB-BD31-4B8C-83A1-F6EECF244321}">
                <p14:modId xmlns:p14="http://schemas.microsoft.com/office/powerpoint/2010/main" val="3220354123"/>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15993540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1"/>
            </p:custDataLst>
            <p:extLst>
              <p:ext uri="{D42A27DB-BD31-4B8C-83A1-F6EECF244321}">
                <p14:modId xmlns:p14="http://schemas.microsoft.com/office/powerpoint/2010/main" val="3217635371"/>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5"/>
                      <a:stretch>
                        <a:fillRect/>
                      </a:stretch>
                    </p:blipFill>
                    <p:spPr>
                      <a:xfrm>
                        <a:off x="1590"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2"/>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903014" y="2746069"/>
            <a:ext cx="2298975"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428411" y="1992225"/>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428411" y="4591050"/>
            <a:ext cx="4012205"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26808281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3.xml"/><Relationship Id="rId20"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image" Target="../media/image1.emf"/><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oleObject" Target="../embeddings/oleObject14.bin"/><Relationship Id="rId2" Type="http://schemas.openxmlformats.org/officeDocument/2006/relationships/slideLayout" Target="../slideLayouts/slideLayout15.xml"/><Relationship Id="rId16" Type="http://schemas.openxmlformats.org/officeDocument/2006/relationships/tags" Target="../tags/tag27.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ags" Target="../tags/tag26.xml"/><Relationship Id="rId10" Type="http://schemas.openxmlformats.org/officeDocument/2006/relationships/slideLayout" Target="../slideLayouts/slideLayout23.xml"/><Relationship Id="rId19" Type="http://schemas.openxmlformats.org/officeDocument/2006/relationships/image" Target="../media/image2.jpeg"/><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3.xml"/><Relationship Id="rId18" Type="http://schemas.openxmlformats.org/officeDocument/2006/relationships/image" Target="../media/image2.jpe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1.emf"/><Relationship Id="rId2" Type="http://schemas.openxmlformats.org/officeDocument/2006/relationships/slideLayout" Target="../slideLayouts/slideLayout28.xml"/><Relationship Id="rId16" Type="http://schemas.openxmlformats.org/officeDocument/2006/relationships/oleObject" Target="../embeddings/oleObject28.bin"/><Relationship Id="rId20" Type="http://schemas.openxmlformats.org/officeDocument/2006/relationships/image" Target="../media/image4.pn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tags" Target="../tags/tag53.xml"/><Relationship Id="rId10" Type="http://schemas.openxmlformats.org/officeDocument/2006/relationships/slideLayout" Target="../slideLayouts/slideLayout36.xml"/><Relationship Id="rId19" Type="http://schemas.openxmlformats.org/officeDocument/2006/relationships/image" Target="../media/image3.jpeg"/><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ags" Target="../tags/tag5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theme" Target="../theme/theme4.xml"/><Relationship Id="rId18" Type="http://schemas.openxmlformats.org/officeDocument/2006/relationships/image" Target="../media/image9.jpg"/><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image" Target="../media/image1.emf"/><Relationship Id="rId2" Type="http://schemas.openxmlformats.org/officeDocument/2006/relationships/slideLayout" Target="../slideLayouts/slideLayout40.xml"/><Relationship Id="rId16" Type="http://schemas.openxmlformats.org/officeDocument/2006/relationships/oleObject" Target="../embeddings/oleObject41.bin"/><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tags" Target="../tags/tag77.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tags" Target="../tags/tag7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5.xml"/><Relationship Id="rId18" Type="http://schemas.openxmlformats.org/officeDocument/2006/relationships/image" Target="../media/image9.jpg"/><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17" Type="http://schemas.openxmlformats.org/officeDocument/2006/relationships/image" Target="../media/image1.emf"/><Relationship Id="rId2" Type="http://schemas.openxmlformats.org/officeDocument/2006/relationships/slideLayout" Target="../slideLayouts/slideLayout52.xml"/><Relationship Id="rId16" Type="http://schemas.openxmlformats.org/officeDocument/2006/relationships/oleObject" Target="../embeddings/oleObject54.bin"/><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tags" Target="../tags/tag101.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ags" Target="../tags/tag10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5"/>
            </p:custDataLst>
            <p:extLst>
              <p:ext uri="{D42A27DB-BD31-4B8C-83A1-F6EECF244321}">
                <p14:modId xmlns:p14="http://schemas.microsoft.com/office/powerpoint/2010/main" val="353662546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17" imgW="473" imgH="473" progId="TCLayout.ActiveDocument.1">
                  <p:embed/>
                </p:oleObj>
              </mc:Choice>
              <mc:Fallback>
                <p:oleObj name="think-cell Slide" r:id="rId17"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8"/>
                      <a:stretch>
                        <a:fillRect/>
                      </a:stretch>
                    </p:blipFill>
                    <p:spPr>
                      <a:xfrm>
                        <a:off x="1590"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6"/>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8" name="Titelplatzhalter 27"/>
          <p:cNvSpPr>
            <a:spLocks noGrp="1"/>
          </p:cNvSpPr>
          <p:nvPr>
            <p:ph type="title"/>
          </p:nvPr>
        </p:nvSpPr>
        <p:spPr>
          <a:xfrm>
            <a:off x="720517" y="843857"/>
            <a:ext cx="10726419" cy="583015"/>
          </a:xfrm>
          <a:prstGeom prst="rect">
            <a:avLst/>
          </a:prstGeom>
          <a:noFill/>
        </p:spPr>
        <p:txBody>
          <a:bodyPr vert="horz" lIns="0" tIns="0" rIns="0" bIns="0" rtlCol="0" anchor="t" anchorCtr="0">
            <a:noAutofit/>
          </a:bodyPr>
          <a:lstStyle/>
          <a:p>
            <a:r>
              <a:rPr lang="en-GB" noProof="0"/>
              <a:t>Click to enter title</a:t>
            </a:r>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en-GB" noProof="0" dirty="0"/>
              <a:t>Click to enter text</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r>
              <a:rPr lang="hu-HU" noProof="0" dirty="0"/>
              <a:t> </a:t>
            </a:r>
            <a:endParaRPr lang="en-GB" noProof="0" dirty="0"/>
          </a:p>
        </p:txBody>
      </p:sp>
      <p:pic>
        <p:nvPicPr>
          <p:cNvPr id="9" name="Kép 8">
            <a:extLst>
              <a:ext uri="{FF2B5EF4-FFF2-40B4-BE49-F238E27FC236}">
                <a16:creationId xmlns:a16="http://schemas.microsoft.com/office/drawing/2014/main" id="{F4B01E31-9789-4F9B-BA0F-09B5E9DE32AD}"/>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9839076" y="18004"/>
            <a:ext cx="2352924" cy="825853"/>
          </a:xfrm>
          <a:prstGeom prst="rect">
            <a:avLst/>
          </a:prstGeom>
        </p:spPr>
      </p:pic>
      <p:sp>
        <p:nvSpPr>
          <p:cNvPr id="3" name="Szövegdoboz 2">
            <a:extLst>
              <a:ext uri="{FF2B5EF4-FFF2-40B4-BE49-F238E27FC236}">
                <a16:creationId xmlns:a16="http://schemas.microsoft.com/office/drawing/2014/main" id="{9B8F8E60-C7BA-4395-9805-18CA8CF93E2B}"/>
              </a:ext>
            </a:extLst>
          </p:cNvPr>
          <p:cNvSpPr txBox="1"/>
          <p:nvPr userDrawn="1"/>
        </p:nvSpPr>
        <p:spPr>
          <a:xfrm>
            <a:off x="9494752" y="744960"/>
            <a:ext cx="2846366" cy="184666"/>
          </a:xfrm>
          <a:prstGeom prst="rect">
            <a:avLst/>
          </a:prstGeom>
          <a:noFill/>
        </p:spPr>
        <p:txBody>
          <a:bodyPr wrap="square" lIns="0" tIns="0" rIns="0" bIns="0" rtlCol="0">
            <a:spAutoFit/>
          </a:bodyPr>
          <a:lstStyle/>
          <a:p>
            <a:r>
              <a:rPr lang="en-GB" sz="1200" noProof="0" dirty="0"/>
              <a:t>Market Coupling Steering Committee</a:t>
            </a:r>
          </a:p>
        </p:txBody>
      </p:sp>
      <p:pic>
        <p:nvPicPr>
          <p:cNvPr id="12" name="Kép 11">
            <a:extLst>
              <a:ext uri="{FF2B5EF4-FFF2-40B4-BE49-F238E27FC236}">
                <a16:creationId xmlns:a16="http://schemas.microsoft.com/office/drawing/2014/main" id="{5F7D63C5-82A2-4905-98EB-79C8ABDC8FAC}"/>
              </a:ext>
            </a:extLst>
          </p:cNvPr>
          <p:cNvPicPr>
            <a:picLocks noChangeAspect="1"/>
          </p:cNvPicPr>
          <p:nvPr userDrawn="1"/>
        </p:nvPicPr>
        <p:blipFill rotWithShape="1">
          <a:blip r:embed="rId20" cstate="print">
            <a:extLst>
              <a:ext uri="{28A0092B-C50C-407E-A947-70E740481C1C}">
                <a14:useLocalDpi xmlns:a14="http://schemas.microsoft.com/office/drawing/2010/main" val="0"/>
              </a:ext>
            </a:extLst>
          </a:blip>
          <a:srcRect/>
          <a:stretch/>
        </p:blipFill>
        <p:spPr>
          <a:xfrm>
            <a:off x="1" y="6341700"/>
            <a:ext cx="1562986" cy="526933"/>
          </a:xfrm>
          <a:prstGeom prst="rect">
            <a:avLst/>
          </a:prstGeom>
        </p:spPr>
      </p:pic>
      <p:pic>
        <p:nvPicPr>
          <p:cNvPr id="13" name="Kép 12">
            <a:extLst>
              <a:ext uri="{FF2B5EF4-FFF2-40B4-BE49-F238E27FC236}">
                <a16:creationId xmlns:a16="http://schemas.microsoft.com/office/drawing/2014/main" id="{BDB077FD-B7BB-4784-9E01-CB4A11C95EB9}"/>
              </a:ext>
            </a:extLst>
          </p:cNvPr>
          <p:cNvPicPr>
            <a:picLocks noChangeAspect="1"/>
          </p:cNvPicPr>
          <p:nvPr userDrawn="1"/>
        </p:nvPicPr>
        <p:blipFill rotWithShape="1">
          <a:blip r:embed="rId21" cstate="print">
            <a:extLst>
              <a:ext uri="{28A0092B-C50C-407E-A947-70E740481C1C}">
                <a14:useLocalDpi xmlns:a14="http://schemas.microsoft.com/office/drawing/2010/main" val="0"/>
              </a:ext>
            </a:extLst>
          </a:blip>
          <a:srcRect l="15261" t="-19895" b="47319"/>
          <a:stretch/>
        </p:blipFill>
        <p:spPr>
          <a:xfrm>
            <a:off x="1465965" y="6582187"/>
            <a:ext cx="6457159" cy="233281"/>
          </a:xfrm>
          <a:prstGeom prst="rect">
            <a:avLst/>
          </a:prstGeom>
        </p:spPr>
      </p:pic>
      <p:sp>
        <p:nvSpPr>
          <p:cNvPr id="4" name="Szövegdoboz 3">
            <a:extLst>
              <a:ext uri="{FF2B5EF4-FFF2-40B4-BE49-F238E27FC236}">
                <a16:creationId xmlns:a16="http://schemas.microsoft.com/office/drawing/2014/main" id="{44E27655-F977-4BF4-8ECB-02261B6E8B8B}"/>
              </a:ext>
            </a:extLst>
          </p:cNvPr>
          <p:cNvSpPr txBox="1"/>
          <p:nvPr userDrawn="1"/>
        </p:nvSpPr>
        <p:spPr>
          <a:xfrm>
            <a:off x="11579087" y="6420678"/>
            <a:ext cx="487017" cy="276999"/>
          </a:xfrm>
          <a:prstGeom prst="rect">
            <a:avLst/>
          </a:prstGeom>
          <a:noFill/>
        </p:spPr>
        <p:txBody>
          <a:bodyPr wrap="square" lIns="0" tIns="0" rIns="0" bIns="0" rtlCol="0">
            <a:spAutoFit/>
          </a:bodyPr>
          <a:lstStyle/>
          <a:p>
            <a:fld id="{F4D3E96E-1DBD-45E4-909E-37811CB47B4C}" type="slidenum">
              <a:rPr lang="hu-HU" smtClean="0"/>
              <a:t>‹#›</a:t>
            </a:fld>
            <a:endParaRPr lang="hu-HU" dirty="0" err="1"/>
          </a:p>
        </p:txBody>
      </p:sp>
    </p:spTree>
    <p:extLst>
      <p:ext uri="{BB962C8B-B14F-4D97-AF65-F5344CB8AC3E}">
        <p14:creationId xmlns:p14="http://schemas.microsoft.com/office/powerpoint/2010/main" val="894363658"/>
      </p:ext>
    </p:extLst>
  </p:cSld>
  <p:clrMap bg1="lt1" tx1="dk1" bg2="lt2" tx2="dk2" accent1="accent1" accent2="accent2" accent3="accent3" accent4="accent4" accent5="accent5" accent6="accent6" hlink="hlink" folHlink="folHlink"/>
  <p:sldLayoutIdLst>
    <p:sldLayoutId id="2147483846"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4" r:id="rId11"/>
    <p:sldLayoutId id="2147483845" r:id="rId12"/>
    <p:sldLayoutId id="2147483900" r:id="rId13"/>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userDrawn="1">
          <p15:clr>
            <a:srgbClr val="F26B43"/>
          </p15:clr>
        </p15:guide>
        <p15:guide id="2" pos="3840" userDrawn="1">
          <p15:clr>
            <a:srgbClr val="F26B43"/>
          </p15:clr>
        </p15:guide>
        <p15:guide id="3" pos="453" userDrawn="1">
          <p15:clr>
            <a:srgbClr val="F26B43"/>
          </p15:clr>
        </p15:guide>
        <p15:guide id="4" pos="7227" userDrawn="1">
          <p15:clr>
            <a:srgbClr val="F26B43"/>
          </p15:clr>
        </p15:guide>
        <p15:guide id="5" pos="118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5"/>
            </p:custDataLst>
            <p:extLst>
              <p:ext uri="{D42A27DB-BD31-4B8C-83A1-F6EECF244321}">
                <p14:modId xmlns:p14="http://schemas.microsoft.com/office/powerpoint/2010/main" val="271577601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17" imgW="473" imgH="473" progId="TCLayout.ActiveDocument.1">
                  <p:embed/>
                </p:oleObj>
              </mc:Choice>
              <mc:Fallback>
                <p:oleObj name="think-cell Slide" r:id="rId17"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8"/>
                      <a:stretch>
                        <a:fillRect/>
                      </a:stretch>
                    </p:blipFill>
                    <p:spPr>
                      <a:xfrm>
                        <a:off x="1590"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6"/>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8" name="Titelplatzhalter 27"/>
          <p:cNvSpPr>
            <a:spLocks noGrp="1"/>
          </p:cNvSpPr>
          <p:nvPr>
            <p:ph type="title"/>
          </p:nvPr>
        </p:nvSpPr>
        <p:spPr>
          <a:xfrm>
            <a:off x="720517" y="843857"/>
            <a:ext cx="10726419" cy="583015"/>
          </a:xfrm>
          <a:prstGeom prst="rect">
            <a:avLst/>
          </a:prstGeom>
          <a:noFill/>
        </p:spPr>
        <p:txBody>
          <a:bodyPr vert="horz" lIns="0" tIns="0" rIns="0" bIns="0" rtlCol="0" anchor="t" anchorCtr="0">
            <a:noAutofit/>
          </a:bodyPr>
          <a:lstStyle/>
          <a:p>
            <a:r>
              <a:rPr lang="de-DE" dirty="0"/>
              <a:t>Click </a:t>
            </a:r>
            <a:r>
              <a:rPr lang="de-DE" dirty="0" err="1"/>
              <a:t>to</a:t>
            </a:r>
            <a:r>
              <a:rPr lang="de-DE" dirty="0"/>
              <a:t> </a:t>
            </a:r>
            <a:r>
              <a:rPr lang="de-DE" dirty="0" err="1"/>
              <a:t>enter</a:t>
            </a:r>
            <a:r>
              <a:rPr lang="de-DE" dirty="0"/>
              <a:t> title</a:t>
            </a:r>
            <a:endParaRPr lang="en-US" noProof="0" dirty="0"/>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1" name="Kép 10">
            <a:extLst>
              <a:ext uri="{FF2B5EF4-FFF2-40B4-BE49-F238E27FC236}">
                <a16:creationId xmlns:a16="http://schemas.microsoft.com/office/drawing/2014/main" id="{168AA68E-7511-43A4-9C2D-C0C5B540B8B7}"/>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9839076" y="18004"/>
            <a:ext cx="2352924" cy="825853"/>
          </a:xfrm>
          <a:prstGeom prst="rect">
            <a:avLst/>
          </a:prstGeom>
        </p:spPr>
      </p:pic>
      <p:sp>
        <p:nvSpPr>
          <p:cNvPr id="12" name="Szövegdoboz 11">
            <a:extLst>
              <a:ext uri="{FF2B5EF4-FFF2-40B4-BE49-F238E27FC236}">
                <a16:creationId xmlns:a16="http://schemas.microsoft.com/office/drawing/2014/main" id="{DE18EC6E-B7CF-4A22-8B95-F57F1671B218}"/>
              </a:ext>
            </a:extLst>
          </p:cNvPr>
          <p:cNvSpPr txBox="1"/>
          <p:nvPr userDrawn="1"/>
        </p:nvSpPr>
        <p:spPr>
          <a:xfrm>
            <a:off x="9518374" y="672319"/>
            <a:ext cx="2673626" cy="184666"/>
          </a:xfrm>
          <a:prstGeom prst="rect">
            <a:avLst/>
          </a:prstGeom>
          <a:noFill/>
        </p:spPr>
        <p:txBody>
          <a:bodyPr wrap="square" lIns="0" tIns="0" rIns="0" bIns="0" rtlCol="0">
            <a:spAutoFit/>
          </a:bodyPr>
          <a:lstStyle/>
          <a:p>
            <a:r>
              <a:rPr lang="en-GB" sz="1200" noProof="0" dirty="0"/>
              <a:t>Market Coupling Steering Committee</a:t>
            </a:r>
          </a:p>
        </p:txBody>
      </p:sp>
      <p:sp>
        <p:nvSpPr>
          <p:cNvPr id="3" name="Szövegdoboz 2">
            <a:extLst>
              <a:ext uri="{FF2B5EF4-FFF2-40B4-BE49-F238E27FC236}">
                <a16:creationId xmlns:a16="http://schemas.microsoft.com/office/drawing/2014/main" id="{554BBCA1-724A-4F5D-90AA-9EA8D69AAD2E}"/>
              </a:ext>
            </a:extLst>
          </p:cNvPr>
          <p:cNvSpPr txBox="1"/>
          <p:nvPr userDrawn="1"/>
        </p:nvSpPr>
        <p:spPr>
          <a:xfrm>
            <a:off x="11827566" y="6430617"/>
            <a:ext cx="314739" cy="276999"/>
          </a:xfrm>
          <a:prstGeom prst="rect">
            <a:avLst/>
          </a:prstGeom>
          <a:noFill/>
        </p:spPr>
        <p:txBody>
          <a:bodyPr wrap="square" lIns="0" tIns="0" rIns="0" bIns="0" rtlCol="0">
            <a:spAutoFit/>
          </a:bodyPr>
          <a:lstStyle/>
          <a:p>
            <a:fld id="{B35B3EE5-D8D9-4C0C-B407-221D9AB62874}" type="slidenum">
              <a:rPr lang="hu-HU" smtClean="0"/>
              <a:t>‹#›</a:t>
            </a:fld>
            <a:endParaRPr lang="hu-HU" dirty="0" err="1"/>
          </a:p>
        </p:txBody>
      </p:sp>
    </p:spTree>
    <p:extLst>
      <p:ext uri="{BB962C8B-B14F-4D97-AF65-F5344CB8AC3E}">
        <p14:creationId xmlns:p14="http://schemas.microsoft.com/office/powerpoint/2010/main" val="3530795197"/>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3840">
          <p15:clr>
            <a:srgbClr val="F26B43"/>
          </p15:clr>
        </p15:guide>
        <p15:guide id="3" pos="453">
          <p15:clr>
            <a:srgbClr val="F26B43"/>
          </p15:clr>
        </p15:guide>
        <p15:guide id="4" pos="7227">
          <p15:clr>
            <a:srgbClr val="F26B43"/>
          </p15:clr>
        </p15:guide>
        <p15:guide id="5" pos="1186">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4"/>
            </p:custDataLst>
            <p:extLst>
              <p:ext uri="{D42A27DB-BD31-4B8C-83A1-F6EECF244321}">
                <p14:modId xmlns:p14="http://schemas.microsoft.com/office/powerpoint/2010/main" val="1048588975"/>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16" imgW="473" imgH="473" progId="TCLayout.ActiveDocument.1">
                  <p:embed/>
                </p:oleObj>
              </mc:Choice>
              <mc:Fallback>
                <p:oleObj name="think-cell Slide" r:id="rId16"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7"/>
                      <a:stretch>
                        <a:fillRect/>
                      </a:stretch>
                    </p:blipFill>
                    <p:spPr>
                      <a:xfrm>
                        <a:off x="1590"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5"/>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8" name="Titelplatzhalter 27"/>
          <p:cNvSpPr>
            <a:spLocks noGrp="1"/>
          </p:cNvSpPr>
          <p:nvPr>
            <p:ph type="title"/>
          </p:nvPr>
        </p:nvSpPr>
        <p:spPr>
          <a:xfrm>
            <a:off x="720517" y="843857"/>
            <a:ext cx="10726419" cy="583015"/>
          </a:xfrm>
          <a:prstGeom prst="rect">
            <a:avLst/>
          </a:prstGeom>
          <a:noFill/>
        </p:spPr>
        <p:txBody>
          <a:bodyPr vert="horz" lIns="0" tIns="0" rIns="0" bIns="0" rtlCol="0" anchor="t" anchorCtr="0">
            <a:noAutofit/>
          </a:bodyPr>
          <a:lstStyle/>
          <a:p>
            <a:r>
              <a:rPr lang="en-GB" noProof="0"/>
              <a:t>Click to enter title</a:t>
            </a:r>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en-GB" noProof="0" dirty="0"/>
              <a:t>Click to enter text</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a:p>
            <a:pPr lvl="5"/>
            <a:r>
              <a:rPr lang="en-GB" noProof="0" dirty="0"/>
              <a:t>Sixth level</a:t>
            </a:r>
          </a:p>
          <a:p>
            <a:pPr lvl="6"/>
            <a:r>
              <a:rPr lang="en-GB" noProof="0" dirty="0"/>
              <a:t>Seventh level</a:t>
            </a:r>
          </a:p>
          <a:p>
            <a:pPr lvl="7"/>
            <a:r>
              <a:rPr lang="en-GB" noProof="0" dirty="0"/>
              <a:t>Eighth level</a:t>
            </a:r>
          </a:p>
          <a:p>
            <a:pPr lvl="8"/>
            <a:r>
              <a:rPr lang="en-GB" noProof="0" dirty="0"/>
              <a:t>Ninth level</a:t>
            </a:r>
            <a:r>
              <a:rPr lang="hu-HU" noProof="0" dirty="0"/>
              <a:t> </a:t>
            </a:r>
            <a:endParaRPr lang="en-GB" noProof="0" dirty="0"/>
          </a:p>
        </p:txBody>
      </p:sp>
      <p:pic>
        <p:nvPicPr>
          <p:cNvPr id="9" name="Kép 8">
            <a:extLst>
              <a:ext uri="{FF2B5EF4-FFF2-40B4-BE49-F238E27FC236}">
                <a16:creationId xmlns:a16="http://schemas.microsoft.com/office/drawing/2014/main" id="{F4B01E31-9789-4F9B-BA0F-09B5E9DE32AD}"/>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9839076" y="18004"/>
            <a:ext cx="2352924" cy="825853"/>
          </a:xfrm>
          <a:prstGeom prst="rect">
            <a:avLst/>
          </a:prstGeom>
        </p:spPr>
      </p:pic>
      <p:sp>
        <p:nvSpPr>
          <p:cNvPr id="3" name="Szövegdoboz 2">
            <a:extLst>
              <a:ext uri="{FF2B5EF4-FFF2-40B4-BE49-F238E27FC236}">
                <a16:creationId xmlns:a16="http://schemas.microsoft.com/office/drawing/2014/main" id="{9B8F8E60-C7BA-4395-9805-18CA8CF93E2B}"/>
              </a:ext>
            </a:extLst>
          </p:cNvPr>
          <p:cNvSpPr txBox="1"/>
          <p:nvPr userDrawn="1"/>
        </p:nvSpPr>
        <p:spPr>
          <a:xfrm>
            <a:off x="9494752" y="744960"/>
            <a:ext cx="2846366" cy="184666"/>
          </a:xfrm>
          <a:prstGeom prst="rect">
            <a:avLst/>
          </a:prstGeom>
          <a:noFill/>
        </p:spPr>
        <p:txBody>
          <a:bodyPr wrap="square" lIns="0" tIns="0" rIns="0" bIns="0" rtlCol="0">
            <a:spAutoFit/>
          </a:bodyPr>
          <a:lstStyle/>
          <a:p>
            <a:r>
              <a:rPr lang="en-GB" sz="1200" noProof="0" dirty="0"/>
              <a:t>Market Coupling Steering Committee</a:t>
            </a:r>
          </a:p>
        </p:txBody>
      </p:sp>
      <p:pic>
        <p:nvPicPr>
          <p:cNvPr id="12" name="Kép 11">
            <a:extLst>
              <a:ext uri="{FF2B5EF4-FFF2-40B4-BE49-F238E27FC236}">
                <a16:creationId xmlns:a16="http://schemas.microsoft.com/office/drawing/2014/main" id="{5F7D63C5-82A2-4905-98EB-79C8ABDC8FAC}"/>
              </a:ext>
            </a:extLst>
          </p:cNvPr>
          <p:cNvPicPr>
            <a:picLocks noChangeAspect="1"/>
          </p:cNvPicPr>
          <p:nvPr userDrawn="1"/>
        </p:nvPicPr>
        <p:blipFill rotWithShape="1">
          <a:blip r:embed="rId19" cstate="print">
            <a:extLst>
              <a:ext uri="{28A0092B-C50C-407E-A947-70E740481C1C}">
                <a14:useLocalDpi xmlns:a14="http://schemas.microsoft.com/office/drawing/2010/main" val="0"/>
              </a:ext>
            </a:extLst>
          </a:blip>
          <a:srcRect/>
          <a:stretch/>
        </p:blipFill>
        <p:spPr>
          <a:xfrm>
            <a:off x="1" y="6341700"/>
            <a:ext cx="1562986" cy="526933"/>
          </a:xfrm>
          <a:prstGeom prst="rect">
            <a:avLst/>
          </a:prstGeom>
        </p:spPr>
      </p:pic>
      <p:pic>
        <p:nvPicPr>
          <p:cNvPr id="13" name="Kép 12">
            <a:extLst>
              <a:ext uri="{FF2B5EF4-FFF2-40B4-BE49-F238E27FC236}">
                <a16:creationId xmlns:a16="http://schemas.microsoft.com/office/drawing/2014/main" id="{BDB077FD-B7BB-4784-9E01-CB4A11C95EB9}"/>
              </a:ext>
            </a:extLst>
          </p:cNvPr>
          <p:cNvPicPr>
            <a:picLocks noChangeAspect="1"/>
          </p:cNvPicPr>
          <p:nvPr userDrawn="1"/>
        </p:nvPicPr>
        <p:blipFill rotWithShape="1">
          <a:blip r:embed="rId20" cstate="print">
            <a:extLst>
              <a:ext uri="{28A0092B-C50C-407E-A947-70E740481C1C}">
                <a14:useLocalDpi xmlns:a14="http://schemas.microsoft.com/office/drawing/2010/main" val="0"/>
              </a:ext>
            </a:extLst>
          </a:blip>
          <a:srcRect l="15261" t="-19895" b="47319"/>
          <a:stretch/>
        </p:blipFill>
        <p:spPr>
          <a:xfrm>
            <a:off x="1465965" y="6582187"/>
            <a:ext cx="6457159" cy="233281"/>
          </a:xfrm>
          <a:prstGeom prst="rect">
            <a:avLst/>
          </a:prstGeom>
        </p:spPr>
      </p:pic>
      <p:sp>
        <p:nvSpPr>
          <p:cNvPr id="4" name="Szövegdoboz 3">
            <a:extLst>
              <a:ext uri="{FF2B5EF4-FFF2-40B4-BE49-F238E27FC236}">
                <a16:creationId xmlns:a16="http://schemas.microsoft.com/office/drawing/2014/main" id="{44E27655-F977-4BF4-8ECB-02261B6E8B8B}"/>
              </a:ext>
            </a:extLst>
          </p:cNvPr>
          <p:cNvSpPr txBox="1"/>
          <p:nvPr userDrawn="1"/>
        </p:nvSpPr>
        <p:spPr>
          <a:xfrm>
            <a:off x="11579087" y="6420678"/>
            <a:ext cx="487017" cy="276999"/>
          </a:xfrm>
          <a:prstGeom prst="rect">
            <a:avLst/>
          </a:prstGeom>
          <a:noFill/>
        </p:spPr>
        <p:txBody>
          <a:bodyPr wrap="square" lIns="0" tIns="0" rIns="0" bIns="0" rtlCol="0">
            <a:spAutoFit/>
          </a:bodyPr>
          <a:lstStyle/>
          <a:p>
            <a:fld id="{F4D3E96E-1DBD-45E4-909E-37811CB47B4C}" type="slidenum">
              <a:rPr lang="hu-HU" smtClean="0"/>
              <a:t>‹#›</a:t>
            </a:fld>
            <a:endParaRPr lang="hu-HU" dirty="0" err="1"/>
          </a:p>
        </p:txBody>
      </p:sp>
    </p:spTree>
    <p:extLst>
      <p:ext uri="{BB962C8B-B14F-4D97-AF65-F5344CB8AC3E}">
        <p14:creationId xmlns:p14="http://schemas.microsoft.com/office/powerpoint/2010/main" val="1494744843"/>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3840">
          <p15:clr>
            <a:srgbClr val="F26B43"/>
          </p15:clr>
        </p15:guide>
        <p15:guide id="3" pos="453">
          <p15:clr>
            <a:srgbClr val="F26B43"/>
          </p15:clr>
        </p15:guide>
        <p15:guide id="4" pos="7227">
          <p15:clr>
            <a:srgbClr val="F26B43"/>
          </p15:clr>
        </p15:guide>
        <p15:guide id="5" pos="1186">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4"/>
            </p:custDataLst>
            <p:extLst>
              <p:ext uri="{D42A27DB-BD31-4B8C-83A1-F6EECF244321}">
                <p14:modId xmlns:p14="http://schemas.microsoft.com/office/powerpoint/2010/main" val="1350316802"/>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16" imgW="473" imgH="473" progId="TCLayout.ActiveDocument.1">
                  <p:embed/>
                </p:oleObj>
              </mc:Choice>
              <mc:Fallback>
                <p:oleObj name="think-cell Slide" r:id="rId16"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7"/>
                      <a:stretch>
                        <a:fillRect/>
                      </a:stretch>
                    </p:blipFill>
                    <p:spPr>
                      <a:xfrm>
                        <a:off x="1590"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5"/>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7" name="Foliennummernplatzhalter 5"/>
          <p:cNvSpPr>
            <a:spLocks noGrp="1"/>
          </p:cNvSpPr>
          <p:nvPr>
            <p:ph type="sldNum" sz="quarter" idx="4"/>
          </p:nvPr>
        </p:nvSpPr>
        <p:spPr>
          <a:xfrm>
            <a:off x="211758" y="6373192"/>
            <a:ext cx="481611" cy="246221"/>
          </a:xfrm>
          <a:prstGeom prst="rect">
            <a:avLst/>
          </a:prstGeom>
          <a:noFill/>
        </p:spPr>
        <p:txBody>
          <a:bodyPr wrap="square" lIns="0" tIns="0" rIns="0" bIns="0">
            <a:spAutoFit/>
          </a:bodyPr>
          <a:lstStyle>
            <a:lvl1pPr>
              <a:defRPr sz="1600" b="1"/>
            </a:lvl1pPr>
          </a:lstStyle>
          <a:p>
            <a:pPr>
              <a:defRPr/>
            </a:pPr>
            <a:fld id="{D383EB99-40B2-4176-B4FA-CDBAA950DF99}" type="slidenum">
              <a:rPr lang="en-US" altLang="en-US" smtClean="0"/>
              <a:pPr>
                <a:defRPr/>
              </a:pPr>
              <a:t>‹#›</a:t>
            </a:fld>
            <a:endParaRPr lang="en-US" altLang="en-US" dirty="0"/>
          </a:p>
        </p:txBody>
      </p:sp>
      <p:sp>
        <p:nvSpPr>
          <p:cNvPr id="28" name="Titelplatzhalter 27"/>
          <p:cNvSpPr>
            <a:spLocks noGrp="1"/>
          </p:cNvSpPr>
          <p:nvPr>
            <p:ph type="title"/>
          </p:nvPr>
        </p:nvSpPr>
        <p:spPr>
          <a:xfrm>
            <a:off x="720517" y="843857"/>
            <a:ext cx="10726419" cy="583015"/>
          </a:xfrm>
          <a:prstGeom prst="rect">
            <a:avLst/>
          </a:prstGeom>
          <a:noFill/>
        </p:spPr>
        <p:txBody>
          <a:bodyPr vert="horz" lIns="0" tIns="0" rIns="0" bIns="0" rtlCol="0" anchor="t" anchorCtr="0">
            <a:noAutofit/>
          </a:bodyPr>
          <a:lstStyle/>
          <a:p>
            <a:r>
              <a:rPr lang="de-DE" dirty="0"/>
              <a:t>Click </a:t>
            </a:r>
            <a:r>
              <a:rPr lang="de-DE" dirty="0" err="1"/>
              <a:t>to</a:t>
            </a:r>
            <a:r>
              <a:rPr lang="de-DE" dirty="0"/>
              <a:t> </a:t>
            </a:r>
            <a:r>
              <a:rPr lang="de-DE" dirty="0" err="1"/>
              <a:t>enter</a:t>
            </a:r>
            <a:r>
              <a:rPr lang="de-DE" dirty="0"/>
              <a:t> title</a:t>
            </a:r>
            <a:endParaRPr lang="en-US" noProof="0" dirty="0"/>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6" name="Grafik 5">
            <a:extLst>
              <a:ext uri="{FF2B5EF4-FFF2-40B4-BE49-F238E27FC236}">
                <a16:creationId xmlns:a16="http://schemas.microsoft.com/office/drawing/2014/main" id="{C0F6053F-18B8-4953-ACCD-2BE8DF16C290}"/>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4163568" y="-3052"/>
            <a:ext cx="8028432" cy="646176"/>
          </a:xfrm>
          <a:prstGeom prst="rect">
            <a:avLst/>
          </a:prstGeom>
        </p:spPr>
      </p:pic>
    </p:spTree>
    <p:extLst>
      <p:ext uri="{BB962C8B-B14F-4D97-AF65-F5344CB8AC3E}">
        <p14:creationId xmlns:p14="http://schemas.microsoft.com/office/powerpoint/2010/main" val="885880321"/>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3886" r:id="rId12"/>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3840">
          <p15:clr>
            <a:srgbClr val="F26B43"/>
          </p15:clr>
        </p15:guide>
        <p15:guide id="3" pos="453">
          <p15:clr>
            <a:srgbClr val="F26B43"/>
          </p15:clr>
        </p15:guide>
        <p15:guide id="4" pos="7227">
          <p15:clr>
            <a:srgbClr val="F26B43"/>
          </p15:clr>
        </p15:guide>
        <p15:guide id="5" pos="1186">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4"/>
            </p:custDataLst>
            <p:extLst>
              <p:ext uri="{D42A27DB-BD31-4B8C-83A1-F6EECF244321}">
                <p14:modId xmlns:p14="http://schemas.microsoft.com/office/powerpoint/2010/main" val="2322540639"/>
              </p:ext>
            </p:extLst>
          </p:nvPr>
        </p:nvGraphicFramePr>
        <p:xfrm>
          <a:off x="1590" y="1588"/>
          <a:ext cx="1588" cy="1588"/>
        </p:xfrm>
        <a:graphic>
          <a:graphicData uri="http://schemas.openxmlformats.org/presentationml/2006/ole">
            <mc:AlternateContent xmlns:mc="http://schemas.openxmlformats.org/markup-compatibility/2006">
              <mc:Choice xmlns:v="urn:schemas-microsoft-com:vml" Requires="v">
                <p:oleObj name="think-cell Slide" r:id="rId16" imgW="473" imgH="473" progId="TCLayout.ActiveDocument.1">
                  <p:embed/>
                </p:oleObj>
              </mc:Choice>
              <mc:Fallback>
                <p:oleObj name="think-cell Slide" r:id="rId16"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7"/>
                      <a:stretch>
                        <a:fillRect/>
                      </a:stretch>
                    </p:blipFill>
                    <p:spPr>
                      <a:xfrm>
                        <a:off x="1590"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5"/>
            </p:custDataLst>
          </p:nvPr>
        </p:nvSpPr>
        <p:spPr>
          <a:xfrm>
            <a:off x="2" y="0"/>
            <a:ext cx="158751"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7" name="Foliennummernplatzhalter 5"/>
          <p:cNvSpPr>
            <a:spLocks noGrp="1"/>
          </p:cNvSpPr>
          <p:nvPr>
            <p:ph type="sldNum" sz="quarter" idx="4"/>
          </p:nvPr>
        </p:nvSpPr>
        <p:spPr>
          <a:xfrm>
            <a:off x="211758" y="6373192"/>
            <a:ext cx="481611" cy="246221"/>
          </a:xfrm>
          <a:prstGeom prst="rect">
            <a:avLst/>
          </a:prstGeom>
          <a:noFill/>
        </p:spPr>
        <p:txBody>
          <a:bodyPr wrap="square" lIns="0" tIns="0" rIns="0" bIns="0">
            <a:spAutoFit/>
          </a:bodyPr>
          <a:lstStyle>
            <a:lvl1pPr>
              <a:defRPr sz="1600" b="1"/>
            </a:lvl1pPr>
          </a:lstStyle>
          <a:p>
            <a:pPr>
              <a:defRPr/>
            </a:pPr>
            <a:fld id="{D383EB99-40B2-4176-B4FA-CDBAA950DF99}" type="slidenum">
              <a:rPr lang="en-US" altLang="en-US" smtClean="0"/>
              <a:pPr>
                <a:defRPr/>
              </a:pPr>
              <a:t>‹#›</a:t>
            </a:fld>
            <a:endParaRPr lang="en-US" altLang="en-US" dirty="0"/>
          </a:p>
        </p:txBody>
      </p:sp>
      <p:sp>
        <p:nvSpPr>
          <p:cNvPr id="28" name="Titelplatzhalter 27"/>
          <p:cNvSpPr>
            <a:spLocks noGrp="1"/>
          </p:cNvSpPr>
          <p:nvPr>
            <p:ph type="title"/>
          </p:nvPr>
        </p:nvSpPr>
        <p:spPr>
          <a:xfrm>
            <a:off x="720517" y="843857"/>
            <a:ext cx="10726419" cy="583015"/>
          </a:xfrm>
          <a:prstGeom prst="rect">
            <a:avLst/>
          </a:prstGeom>
          <a:noFill/>
        </p:spPr>
        <p:txBody>
          <a:bodyPr vert="horz" lIns="0" tIns="0" rIns="0" bIns="0" rtlCol="0" anchor="t" anchorCtr="0">
            <a:noAutofit/>
          </a:bodyPr>
          <a:lstStyle/>
          <a:p>
            <a:r>
              <a:rPr lang="de-DE" dirty="0"/>
              <a:t>Click </a:t>
            </a:r>
            <a:r>
              <a:rPr lang="de-DE" dirty="0" err="1"/>
              <a:t>to</a:t>
            </a:r>
            <a:r>
              <a:rPr lang="de-DE" dirty="0"/>
              <a:t> </a:t>
            </a:r>
            <a:r>
              <a:rPr lang="de-DE" dirty="0" err="1"/>
              <a:t>enter</a:t>
            </a:r>
            <a:r>
              <a:rPr lang="de-DE" dirty="0"/>
              <a:t> title</a:t>
            </a:r>
            <a:endParaRPr lang="en-US" noProof="0" dirty="0"/>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6" name="Grafik 5">
            <a:extLst>
              <a:ext uri="{FF2B5EF4-FFF2-40B4-BE49-F238E27FC236}">
                <a16:creationId xmlns:a16="http://schemas.microsoft.com/office/drawing/2014/main" id="{C0F6053F-18B8-4953-ACCD-2BE8DF16C290}"/>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4163568" y="-3052"/>
            <a:ext cx="8028432" cy="646176"/>
          </a:xfrm>
          <a:prstGeom prst="rect">
            <a:avLst/>
          </a:prstGeom>
        </p:spPr>
      </p:pic>
    </p:spTree>
    <p:extLst>
      <p:ext uri="{BB962C8B-B14F-4D97-AF65-F5344CB8AC3E}">
        <p14:creationId xmlns:p14="http://schemas.microsoft.com/office/powerpoint/2010/main" val="4158135913"/>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3840">
          <p15:clr>
            <a:srgbClr val="F26B43"/>
          </p15:clr>
        </p15:guide>
        <p15:guide id="3" pos="453">
          <p15:clr>
            <a:srgbClr val="F26B43"/>
          </p15:clr>
        </p15:guide>
        <p15:guide id="4" pos="7227">
          <p15:clr>
            <a:srgbClr val="F26B43"/>
          </p15:clr>
        </p15:guide>
        <p15:guide id="5" pos="118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oleObject" Target="../embeddings/oleObject68.bin"/><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image" Target="../media/image13.emf"/><Relationship Id="rId5" Type="http://schemas.openxmlformats.org/officeDocument/2006/relationships/oleObject" Target="../embeddings/oleObject67.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142.xml"/><Relationship Id="rId5" Type="http://schemas.openxmlformats.org/officeDocument/2006/relationships/image" Target="../media/image13.emf"/><Relationship Id="rId4" Type="http://schemas.openxmlformats.org/officeDocument/2006/relationships/oleObject" Target="../embeddings/oleObject85.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oleObject" Target="../embeddings/oleObject70.bin"/><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image" Target="../media/image13.emf"/><Relationship Id="rId5" Type="http://schemas.openxmlformats.org/officeDocument/2006/relationships/oleObject" Target="../embeddings/oleObject69.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oleObject" Target="../embeddings/oleObject72.bin"/><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image" Target="../media/image13.emf"/><Relationship Id="rId5" Type="http://schemas.openxmlformats.org/officeDocument/2006/relationships/oleObject" Target="../embeddings/oleObject71.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oleObject" Target="../embeddings/oleObject74.bin"/><Relationship Id="rId2" Type="http://schemas.openxmlformats.org/officeDocument/2006/relationships/tags" Target="../tags/tag131.xml"/><Relationship Id="rId1" Type="http://schemas.openxmlformats.org/officeDocument/2006/relationships/tags" Target="../tags/tag130.xml"/><Relationship Id="rId6" Type="http://schemas.openxmlformats.org/officeDocument/2006/relationships/image" Target="../media/image13.emf"/><Relationship Id="rId5" Type="http://schemas.openxmlformats.org/officeDocument/2006/relationships/oleObject" Target="../embeddings/oleObject73.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oleObject" Target="../embeddings/oleObject76.bin"/><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image" Target="../media/image13.emf"/><Relationship Id="rId5" Type="http://schemas.openxmlformats.org/officeDocument/2006/relationships/oleObject" Target="../embeddings/oleObject75.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slideLayout" Target="../slideLayouts/slideLayout4.xml"/><Relationship Id="rId7" Type="http://schemas.openxmlformats.org/officeDocument/2006/relationships/oleObject" Target="../embeddings/oleObject78.bin"/><Relationship Id="rId2" Type="http://schemas.openxmlformats.org/officeDocument/2006/relationships/tags" Target="../tags/tag135.xml"/><Relationship Id="rId1" Type="http://schemas.openxmlformats.org/officeDocument/2006/relationships/tags" Target="../tags/tag134.xml"/><Relationship Id="rId6" Type="http://schemas.openxmlformats.org/officeDocument/2006/relationships/image" Target="../media/image13.emf"/><Relationship Id="rId5" Type="http://schemas.openxmlformats.org/officeDocument/2006/relationships/oleObject" Target="../embeddings/oleObject77.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oleObject" Target="../embeddings/oleObject80.bin"/><Relationship Id="rId2" Type="http://schemas.openxmlformats.org/officeDocument/2006/relationships/tags" Target="../tags/tag137.xml"/><Relationship Id="rId1" Type="http://schemas.openxmlformats.org/officeDocument/2006/relationships/tags" Target="../tags/tag136.xml"/><Relationship Id="rId6" Type="http://schemas.openxmlformats.org/officeDocument/2006/relationships/image" Target="../media/image13.emf"/><Relationship Id="rId5" Type="http://schemas.openxmlformats.org/officeDocument/2006/relationships/oleObject" Target="../embeddings/oleObject79.bin"/><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8" Type="http://schemas.openxmlformats.org/officeDocument/2006/relationships/hyperlink" Target="mailto:helpdesk@jao.eu" TargetMode="External"/><Relationship Id="rId3" Type="http://schemas.openxmlformats.org/officeDocument/2006/relationships/slideLayout" Target="../slideLayouts/slideLayout4.xml"/><Relationship Id="rId7" Type="http://schemas.openxmlformats.org/officeDocument/2006/relationships/oleObject" Target="../embeddings/oleObject82.bin"/><Relationship Id="rId2" Type="http://schemas.openxmlformats.org/officeDocument/2006/relationships/tags" Target="../tags/tag139.xml"/><Relationship Id="rId1" Type="http://schemas.openxmlformats.org/officeDocument/2006/relationships/tags" Target="../tags/tag138.xml"/><Relationship Id="rId6" Type="http://schemas.openxmlformats.org/officeDocument/2006/relationships/image" Target="../media/image13.emf"/><Relationship Id="rId5" Type="http://schemas.openxmlformats.org/officeDocument/2006/relationships/oleObject" Target="../embeddings/oleObject81.bin"/><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oleObject" Target="../embeddings/oleObject84.bin"/><Relationship Id="rId2" Type="http://schemas.openxmlformats.org/officeDocument/2006/relationships/tags" Target="../tags/tag141.xml"/><Relationship Id="rId1" Type="http://schemas.openxmlformats.org/officeDocument/2006/relationships/tags" Target="../tags/tag140.xml"/><Relationship Id="rId6" Type="http://schemas.openxmlformats.org/officeDocument/2006/relationships/image" Target="../media/image13.emf"/><Relationship Id="rId5" Type="http://schemas.openxmlformats.org/officeDocument/2006/relationships/oleObject" Target="../embeddings/oleObject83.bin"/><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7D528181-DBE3-0E85-E3D8-17141E8E4720}"/>
              </a:ext>
            </a:extLst>
          </p:cNvPr>
          <p:cNvGraphicFramePr>
            <a:graphicFrameLocks noChangeAspect="1"/>
          </p:cNvGraphicFramePr>
          <p:nvPr>
            <p:custDataLst>
              <p:tags r:id="rId1"/>
            </p:custDataLst>
            <p:extLst>
              <p:ext uri="{D42A27DB-BD31-4B8C-83A1-F6EECF244321}">
                <p14:modId xmlns:p14="http://schemas.microsoft.com/office/powerpoint/2010/main" val="25502529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3" name="think-cell data - do not delete" hidden="1">
                        <a:extLst>
                          <a:ext uri="{FF2B5EF4-FFF2-40B4-BE49-F238E27FC236}">
                            <a16:creationId xmlns:a16="http://schemas.microsoft.com/office/drawing/2014/main" id="{7D528181-DBE3-0E85-E3D8-17141E8E472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2" name="think-cell data - do not delete" hidden="1">
            <a:extLst>
              <a:ext uri="{FF2B5EF4-FFF2-40B4-BE49-F238E27FC236}">
                <a16:creationId xmlns:a16="http://schemas.microsoft.com/office/drawing/2014/main" id="{F5A50C4E-4B04-72F9-3BA1-2724FB4C0D58}"/>
              </a:ext>
            </a:extLst>
          </p:cNvPr>
          <p:cNvGraphicFramePr>
            <a:graphicFrameLocks noChangeAspect="1"/>
          </p:cNvGraphicFramePr>
          <p:nvPr>
            <p:custDataLst>
              <p:tags r:id="rId2"/>
            </p:custDataLst>
            <p:extLst>
              <p:ext uri="{D42A27DB-BD31-4B8C-83A1-F6EECF244321}">
                <p14:modId xmlns:p14="http://schemas.microsoft.com/office/powerpoint/2010/main" val="36483363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2" name="think-cell data - do not delete" hidden="1">
                        <a:extLst>
                          <a:ext uri="{FF2B5EF4-FFF2-40B4-BE49-F238E27FC236}">
                            <a16:creationId xmlns:a16="http://schemas.microsoft.com/office/drawing/2014/main" id="{F5A50C4E-4B04-72F9-3BA1-2724FB4C0D5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Title 5">
            <a:extLst>
              <a:ext uri="{FF2B5EF4-FFF2-40B4-BE49-F238E27FC236}">
                <a16:creationId xmlns:a16="http://schemas.microsoft.com/office/drawing/2014/main" id="{11799A2C-A1AF-C5FE-05A0-A49A0AFD7F36}"/>
              </a:ext>
            </a:extLst>
          </p:cNvPr>
          <p:cNvSpPr>
            <a:spLocks noGrp="1"/>
          </p:cNvSpPr>
          <p:nvPr>
            <p:ph type="title"/>
          </p:nvPr>
        </p:nvSpPr>
        <p:spPr/>
        <p:txBody>
          <a:bodyPr vert="horz"/>
          <a:lstStyle/>
          <a:p>
            <a:r>
              <a:rPr lang="en-GB" dirty="0"/>
              <a:t>Decoupling training session with Market Participants</a:t>
            </a:r>
          </a:p>
        </p:txBody>
      </p:sp>
      <p:sp>
        <p:nvSpPr>
          <p:cNvPr id="9" name="Text Placeholder 8">
            <a:extLst>
              <a:ext uri="{FF2B5EF4-FFF2-40B4-BE49-F238E27FC236}">
                <a16:creationId xmlns:a16="http://schemas.microsoft.com/office/drawing/2014/main" id="{D80E635D-D4CA-B09C-04B8-7831D626A8F4}"/>
              </a:ext>
            </a:extLst>
          </p:cNvPr>
          <p:cNvSpPr>
            <a:spLocks noGrp="1"/>
          </p:cNvSpPr>
          <p:nvPr>
            <p:ph type="body" sz="quarter" idx="13"/>
          </p:nvPr>
        </p:nvSpPr>
        <p:spPr/>
        <p:txBody>
          <a:bodyPr/>
          <a:lstStyle/>
          <a:p>
            <a:r>
              <a:rPr lang="en-GB" dirty="0">
                <a:solidFill>
                  <a:schemeClr val="tx1"/>
                </a:solidFill>
              </a:rPr>
              <a:t>Decoupling training session with Market Participants</a:t>
            </a:r>
          </a:p>
        </p:txBody>
      </p:sp>
      <p:sp>
        <p:nvSpPr>
          <p:cNvPr id="10" name="Text Placeholder 9">
            <a:extLst>
              <a:ext uri="{FF2B5EF4-FFF2-40B4-BE49-F238E27FC236}">
                <a16:creationId xmlns:a16="http://schemas.microsoft.com/office/drawing/2014/main" id="{3465A41F-53E2-A2A0-7017-319DEC6599C0}"/>
              </a:ext>
            </a:extLst>
          </p:cNvPr>
          <p:cNvSpPr>
            <a:spLocks noGrp="1"/>
          </p:cNvSpPr>
          <p:nvPr>
            <p:ph type="body" sz="quarter" idx="14"/>
          </p:nvPr>
        </p:nvSpPr>
        <p:spPr/>
        <p:txBody>
          <a:bodyPr/>
          <a:lstStyle/>
          <a:p>
            <a:r>
              <a:rPr lang="en-GB" dirty="0">
                <a:solidFill>
                  <a:schemeClr val="tx1"/>
                </a:solidFill>
              </a:rPr>
              <a:t>SDAC Information package</a:t>
            </a:r>
          </a:p>
          <a:p>
            <a:endParaRPr lang="en-GB" dirty="0">
              <a:solidFill>
                <a:schemeClr val="tx1"/>
              </a:solidFill>
            </a:endParaRPr>
          </a:p>
        </p:txBody>
      </p:sp>
      <p:sp>
        <p:nvSpPr>
          <p:cNvPr id="11" name="Text Placeholder 10">
            <a:extLst>
              <a:ext uri="{FF2B5EF4-FFF2-40B4-BE49-F238E27FC236}">
                <a16:creationId xmlns:a16="http://schemas.microsoft.com/office/drawing/2014/main" id="{32D73F16-4940-B245-8AD8-08F82DA3FDD8}"/>
              </a:ext>
            </a:extLst>
          </p:cNvPr>
          <p:cNvSpPr>
            <a:spLocks noGrp="1"/>
          </p:cNvSpPr>
          <p:nvPr>
            <p:ph type="body" sz="quarter" idx="15"/>
          </p:nvPr>
        </p:nvSpPr>
        <p:spPr/>
        <p:txBody>
          <a:bodyPr/>
          <a:lstStyle/>
          <a:p>
            <a:r>
              <a:rPr lang="en-GB" dirty="0">
                <a:solidFill>
                  <a:schemeClr val="tx1"/>
                </a:solidFill>
              </a:rPr>
              <a:t>20/03/2024</a:t>
            </a:r>
          </a:p>
          <a:p>
            <a:endParaRPr lang="en-GB" dirty="0">
              <a:solidFill>
                <a:schemeClr val="tx1"/>
              </a:solidFill>
            </a:endParaRPr>
          </a:p>
        </p:txBody>
      </p:sp>
      <p:sp>
        <p:nvSpPr>
          <p:cNvPr id="12" name="Text Placeholder 11">
            <a:extLst>
              <a:ext uri="{FF2B5EF4-FFF2-40B4-BE49-F238E27FC236}">
                <a16:creationId xmlns:a16="http://schemas.microsoft.com/office/drawing/2014/main" id="{9966DCD8-C752-064C-3A50-1B85637035B6}"/>
              </a:ext>
            </a:extLst>
          </p:cNvPr>
          <p:cNvSpPr>
            <a:spLocks noGrp="1"/>
          </p:cNvSpPr>
          <p:nvPr>
            <p:ph type="body" sz="quarter" idx="16"/>
          </p:nvPr>
        </p:nvSpPr>
        <p:spPr/>
        <p:txBody>
          <a:bodyPr/>
          <a:lstStyle/>
          <a:p>
            <a:r>
              <a:rPr lang="en-GB" dirty="0">
                <a:solidFill>
                  <a:schemeClr val="tx1"/>
                </a:solidFill>
              </a:rPr>
              <a:t>Operations Committee (OPSCOM)</a:t>
            </a:r>
          </a:p>
        </p:txBody>
      </p:sp>
    </p:spTree>
    <p:extLst>
      <p:ext uri="{BB962C8B-B14F-4D97-AF65-F5344CB8AC3E}">
        <p14:creationId xmlns:p14="http://schemas.microsoft.com/office/powerpoint/2010/main" val="31930927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D67D5B8E-55B5-9627-2312-0ACC2AD336D9}"/>
              </a:ext>
            </a:extLst>
          </p:cNvPr>
          <p:cNvGraphicFramePr>
            <a:graphicFrameLocks noChangeAspect="1"/>
          </p:cNvGraphicFramePr>
          <p:nvPr>
            <p:custDataLst>
              <p:tags r:id="rId1"/>
            </p:custDataLst>
            <p:extLst>
              <p:ext uri="{D42A27DB-BD31-4B8C-83A1-F6EECF244321}">
                <p14:modId xmlns:p14="http://schemas.microsoft.com/office/powerpoint/2010/main" val="11660864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0" imgH="350" progId="TCLayout.ActiveDocument.1">
                  <p:embed/>
                </p:oleObj>
              </mc:Choice>
              <mc:Fallback>
                <p:oleObj name="think-cell Slide" r:id="rId4" imgW="350" imgH="350" progId="TCLayout.ActiveDocument.1">
                  <p:embed/>
                  <p:pic>
                    <p:nvPicPr>
                      <p:cNvPr id="3" name="think-cell data - do not delete" hidden="1">
                        <a:extLst>
                          <a:ext uri="{FF2B5EF4-FFF2-40B4-BE49-F238E27FC236}">
                            <a16:creationId xmlns:a16="http://schemas.microsoft.com/office/drawing/2014/main" id="{D67D5B8E-55B5-9627-2312-0ACC2AD336D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en-GB"/>
              <a:t>Backup slide: </a:t>
            </a:r>
            <a:r>
              <a:rPr lang="en-GB" dirty="0"/>
              <a:t>Fallback solution per Interconnector</a:t>
            </a:r>
          </a:p>
        </p:txBody>
      </p:sp>
      <p:sp>
        <p:nvSpPr>
          <p:cNvPr id="11" name="Text Placeholder 10">
            <a:extLst>
              <a:ext uri="{FF2B5EF4-FFF2-40B4-BE49-F238E27FC236}">
                <a16:creationId xmlns:a16="http://schemas.microsoft.com/office/drawing/2014/main" id="{6F44F525-5F25-DD4A-0A58-C353F7641001}"/>
              </a:ext>
            </a:extLst>
          </p:cNvPr>
          <p:cNvSpPr>
            <a:spLocks noGrp="1"/>
          </p:cNvSpPr>
          <p:nvPr>
            <p:ph type="body" sz="quarter" idx="13"/>
          </p:nvPr>
        </p:nvSpPr>
        <p:spPr/>
        <p:txBody>
          <a:bodyPr/>
          <a:lstStyle/>
          <a:p>
            <a:pPr marL="0" indent="0">
              <a:buNone/>
            </a:pPr>
            <a:r>
              <a:rPr lang="en-GB" sz="1600" b="1" dirty="0"/>
              <a:t>Options</a:t>
            </a:r>
          </a:p>
          <a:p>
            <a:pPr marL="0" indent="0">
              <a:buNone/>
            </a:pPr>
            <a:r>
              <a:rPr lang="en-GB" sz="1600" dirty="0"/>
              <a:t>Depending on the Interconnector/border, the following Fallback solutions may be used: </a:t>
            </a:r>
          </a:p>
          <a:p>
            <a:r>
              <a:rPr lang="en-GB" sz="1600" dirty="0"/>
              <a:t>Capacity goes to Intraday;</a:t>
            </a:r>
          </a:p>
          <a:p>
            <a:r>
              <a:rPr lang="en-GB" sz="1600" dirty="0"/>
              <a:t>Day Ahead Explicit auction;</a:t>
            </a:r>
          </a:p>
          <a:p>
            <a:r>
              <a:rPr lang="en-GB" sz="1600" dirty="0"/>
              <a:t>Shadow auction via JAO;</a:t>
            </a:r>
          </a:p>
          <a:p>
            <a:r>
              <a:rPr lang="en-GB" sz="1600" dirty="0"/>
              <a:t>Capacity goes back to the interconnector owner;</a:t>
            </a:r>
          </a:p>
          <a:p>
            <a:r>
              <a:rPr lang="en-GB" sz="1600" dirty="0"/>
              <a:t>Regional Coupling (implicit allocation).</a:t>
            </a:r>
          </a:p>
          <a:p>
            <a:pPr marL="0" indent="0">
              <a:buNone/>
            </a:pPr>
            <a:endParaRPr lang="en-US" dirty="0"/>
          </a:p>
        </p:txBody>
      </p:sp>
      <p:sp>
        <p:nvSpPr>
          <p:cNvPr id="14" name="TextBox 13">
            <a:extLst>
              <a:ext uri="{FF2B5EF4-FFF2-40B4-BE49-F238E27FC236}">
                <a16:creationId xmlns:a16="http://schemas.microsoft.com/office/drawing/2014/main" id="{A83B7DD2-3CB0-6B34-E414-C3CEDD00DF71}"/>
              </a:ext>
            </a:extLst>
          </p:cNvPr>
          <p:cNvSpPr txBox="1"/>
          <p:nvPr/>
        </p:nvSpPr>
        <p:spPr>
          <a:xfrm>
            <a:off x="6844969" y="6338454"/>
            <a:ext cx="4749019" cy="307777"/>
          </a:xfrm>
          <a:prstGeom prst="rect">
            <a:avLst/>
          </a:prstGeom>
          <a:noFill/>
        </p:spPr>
        <p:txBody>
          <a:bodyPr wrap="square">
            <a:spAutoFit/>
          </a:bodyPr>
          <a:lstStyle/>
          <a:p>
            <a:r>
              <a:rPr lang="en-GB" sz="700" i="1" dirty="0">
                <a:latin typeface="+mj-lt"/>
                <a:ea typeface="Calibri" panose="020F0502020204030204" pitchFamily="34" charset="0"/>
                <a:cs typeface="Times New Roman" panose="02020603050405020304" pitchFamily="18" charset="0"/>
              </a:rPr>
              <a:t>*</a:t>
            </a:r>
            <a:r>
              <a:rPr lang="en-GB" sz="700" i="1" dirty="0">
                <a:effectLst/>
                <a:latin typeface="+mj-lt"/>
                <a:ea typeface="Calibri" panose="020F0502020204030204" pitchFamily="34" charset="0"/>
                <a:cs typeface="Times New Roman" panose="02020603050405020304" pitchFamily="18" charset="0"/>
              </a:rPr>
              <a:t>In the Fallback Allocation Mechanism, the NO2 bidding zone will be used (i.e. not the NO2A virtual bidding zone)</a:t>
            </a:r>
          </a:p>
          <a:p>
            <a:r>
              <a:rPr lang="en-GB" sz="700" i="1" dirty="0">
                <a:effectLst/>
                <a:latin typeface="+mj-lt"/>
                <a:ea typeface="Calibri" panose="020F0502020204030204" pitchFamily="34" charset="0"/>
                <a:cs typeface="Times New Roman" panose="02020603050405020304" pitchFamily="18" charset="0"/>
              </a:rPr>
              <a:t>**In the Fallback Allocation Mechanism, the NO2 bidding zone will be used (i.e. not the NO2A virtual bidding zone)</a:t>
            </a:r>
            <a:endParaRPr lang="en-US" sz="700" i="1" dirty="0">
              <a:latin typeface="+mj-lt"/>
            </a:endParaRPr>
          </a:p>
        </p:txBody>
      </p:sp>
      <p:graphicFrame>
        <p:nvGraphicFramePr>
          <p:cNvPr id="5" name="Table 4">
            <a:extLst>
              <a:ext uri="{FF2B5EF4-FFF2-40B4-BE49-F238E27FC236}">
                <a16:creationId xmlns:a16="http://schemas.microsoft.com/office/drawing/2014/main" id="{01504C33-FAB7-83E3-A34F-3E7316A31A48}"/>
              </a:ext>
            </a:extLst>
          </p:cNvPr>
          <p:cNvGraphicFramePr>
            <a:graphicFrameLocks noGrp="1"/>
          </p:cNvGraphicFramePr>
          <p:nvPr>
            <p:extLst>
              <p:ext uri="{D42A27DB-BD31-4B8C-83A1-F6EECF244321}">
                <p14:modId xmlns:p14="http://schemas.microsoft.com/office/powerpoint/2010/main" val="3670229300"/>
              </p:ext>
            </p:extLst>
          </p:nvPr>
        </p:nvGraphicFramePr>
        <p:xfrm>
          <a:off x="6844969" y="964817"/>
          <a:ext cx="4576563" cy="5394960"/>
        </p:xfrm>
        <a:graphic>
          <a:graphicData uri="http://schemas.openxmlformats.org/drawingml/2006/table">
            <a:tbl>
              <a:tblPr firstRow="1" firstCol="1" bandRow="1"/>
              <a:tblGrid>
                <a:gridCol w="1725249">
                  <a:extLst>
                    <a:ext uri="{9D8B030D-6E8A-4147-A177-3AD203B41FA5}">
                      <a16:colId xmlns:a16="http://schemas.microsoft.com/office/drawing/2014/main" val="805863551"/>
                    </a:ext>
                  </a:extLst>
                </a:gridCol>
                <a:gridCol w="2851314">
                  <a:extLst>
                    <a:ext uri="{9D8B030D-6E8A-4147-A177-3AD203B41FA5}">
                      <a16:colId xmlns:a16="http://schemas.microsoft.com/office/drawing/2014/main" val="29129128"/>
                    </a:ext>
                  </a:extLst>
                </a:gridCol>
              </a:tblGrid>
              <a:tr h="104849">
                <a:tc>
                  <a:txBody>
                    <a:bodyPr/>
                    <a:lstStyle/>
                    <a:p>
                      <a:pPr algn="ctr">
                        <a:spcBef>
                          <a:spcPts val="600"/>
                        </a:spcBef>
                        <a:spcAft>
                          <a:spcPts val="600"/>
                        </a:spcAft>
                      </a:pPr>
                      <a:r>
                        <a:rPr lang="en-US" sz="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Interconnector</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Bef>
                          <a:spcPts val="600"/>
                        </a:spcBef>
                        <a:spcAft>
                          <a:spcPts val="600"/>
                        </a:spcAft>
                      </a:pPr>
                      <a:r>
                        <a:rPr lang="en-US" sz="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Fallback solution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685291344"/>
                  </a:ext>
                </a:extLst>
              </a:tr>
              <a:tr h="104849">
                <a:tc gridSpan="2">
                  <a:txBody>
                    <a:bodyPr/>
                    <a:lstStyle/>
                    <a:p>
                      <a:pPr algn="l">
                        <a:spcBef>
                          <a:spcPts val="600"/>
                        </a:spcBef>
                        <a:spcAft>
                          <a:spcPts val="600"/>
                        </a:spcAft>
                      </a:pPr>
                      <a:r>
                        <a:rPr lang="en-US" sz="800" b="1">
                          <a:effectLst/>
                          <a:latin typeface="Calibri" panose="020F0502020204030204" pitchFamily="34" charset="0"/>
                          <a:ea typeface="Times New Roman" panose="02020603050405020304" pitchFamily="18" charset="0"/>
                          <a:cs typeface="Calibri" panose="020F0502020204030204" pitchFamily="34" charset="0"/>
                        </a:rPr>
                        <a:t>SEM interconnectors: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20896786"/>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NI – ROI</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NI-ROI always remains coupled</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25241748"/>
                  </a:ext>
                </a:extLst>
              </a:tr>
              <a:tr h="104849">
                <a:tc gridSpan="2">
                  <a:txBody>
                    <a:bodyPr/>
                    <a:lstStyle/>
                    <a:p>
                      <a:pPr algn="l">
                        <a:spcBef>
                          <a:spcPts val="600"/>
                        </a:spcBef>
                        <a:spcAft>
                          <a:spcPts val="600"/>
                        </a:spcAft>
                      </a:pPr>
                      <a:r>
                        <a:rPr lang="en-US" sz="800" b="1">
                          <a:effectLst/>
                          <a:latin typeface="Calibri" panose="020F0502020204030204" pitchFamily="34" charset="0"/>
                          <a:ea typeface="Times New Roman" panose="02020603050405020304" pitchFamily="18" charset="0"/>
                          <a:cs typeface="Calibri" panose="020F0502020204030204" pitchFamily="34" charset="0"/>
                        </a:rPr>
                        <a:t>Nordic-Baltic interconnectors: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859842266"/>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Nordic internal borders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Always remain coupled through Nordic internal coupling</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4834098"/>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Baltic internal borders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Always remain coupled through Nordic internal coupling</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6740114"/>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NO2-NL (NorNed)</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999529"/>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NO2-DE (NordLink)</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0590338"/>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DK1-DE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0668368"/>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DK1-NL (COBRA cable)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44719809"/>
                  </a:ext>
                </a:extLst>
              </a:tr>
              <a:tr h="131061">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DK2-DE </a:t>
                      </a:r>
                      <a:r>
                        <a:rPr lang="en-US" sz="800">
                          <a:effectLst/>
                          <a:latin typeface="Calibri" panose="020F0502020204030204" pitchFamily="34" charset="0"/>
                          <a:ea typeface="Calibri" panose="020F0502020204030204" pitchFamily="34" charset="0"/>
                          <a:cs typeface="Calibri" panose="020F0502020204030204" pitchFamily="34" charset="0"/>
                        </a:rPr>
                        <a:t>(KonteK)</a:t>
                      </a:r>
                      <a:r>
                        <a:rPr lang="en-US" sz="1000">
                          <a:effectLst/>
                          <a:latin typeface="Calibri" panose="020F0502020204030204" pitchFamily="34" charset="0"/>
                          <a:ea typeface="Times New Roman" panose="02020603050405020304" pitchFamily="18" charset="0"/>
                          <a:cs typeface="Calibri" panose="020F0502020204030204" pitchFamily="34"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06030396"/>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SE4-DE (Baltic Cable)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Capacity goes back to the interconnector owner</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4765226"/>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PL-SE4 </a:t>
                      </a:r>
                      <a:r>
                        <a:rPr lang="es-E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(SwePol Link)</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Capacity goes back to the interconnector owner</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9745010"/>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PL-LT (LitPol Link)</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Capacity goes back to the interconnector owner</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05143876"/>
                  </a:ext>
                </a:extLst>
              </a:tr>
              <a:tr h="0">
                <a:tc>
                  <a:txBody>
                    <a:bodyPr/>
                    <a:lstStyle/>
                    <a:p>
                      <a:pPr algn="l">
                        <a:spcBef>
                          <a:spcPts val="600"/>
                        </a:spcBef>
                        <a:spcAft>
                          <a:spcPts val="600"/>
                        </a:spcAft>
                      </a:pPr>
                      <a:r>
                        <a:rPr lang="es-E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SE4-LT (NordBalt)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Always remains coupled through Nordic internal coupling</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775125"/>
                  </a:ext>
                </a:extLst>
              </a:tr>
              <a:tr h="0">
                <a:tc>
                  <a:txBody>
                    <a:bodyPr/>
                    <a:lstStyle/>
                    <a:p>
                      <a:pPr algn="l">
                        <a:spcBef>
                          <a:spcPts val="600"/>
                        </a:spcBef>
                        <a:spcAft>
                          <a:spcPts val="600"/>
                        </a:spcAft>
                      </a:pPr>
                      <a:r>
                        <a:rPr lang="es-E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EE-FI (EstLink)</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Always remains coupled through Nordic internal coupling</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170696"/>
                  </a:ext>
                </a:extLst>
              </a:tr>
              <a:tr h="104849">
                <a:tc gridSpan="2">
                  <a:txBody>
                    <a:bodyPr/>
                    <a:lstStyle/>
                    <a:p>
                      <a:pPr algn="l">
                        <a:spcBef>
                          <a:spcPts val="600"/>
                        </a:spcBef>
                        <a:spcAft>
                          <a:spcPts val="600"/>
                        </a:spcAft>
                      </a:pPr>
                      <a:r>
                        <a:rPr lang="en-US" sz="800" b="1">
                          <a:effectLst/>
                          <a:latin typeface="Calibri" panose="020F0502020204030204" pitchFamily="34" charset="0"/>
                          <a:ea typeface="Times New Roman" panose="02020603050405020304" pitchFamily="18" charset="0"/>
                          <a:cs typeface="Calibri" panose="020F0502020204030204" pitchFamily="34" charset="0"/>
                        </a:rPr>
                        <a:t>CORE internal borders: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1881724812"/>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AT – DE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47819798"/>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NL – BE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92718138"/>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BE – FR</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1748996"/>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FR – DE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04823606"/>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NL – DE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56147265"/>
                  </a:ext>
                </a:extLst>
              </a:tr>
              <a:tr h="104849">
                <a:tc>
                  <a:txBody>
                    <a:bodyPr/>
                    <a:lstStyle/>
                    <a:p>
                      <a:pPr algn="l">
                        <a:spcBef>
                          <a:spcPts val="600"/>
                        </a:spcBef>
                        <a:spcAft>
                          <a:spcPts val="600"/>
                        </a:spcAft>
                      </a:pPr>
                      <a:r>
                        <a:rPr lang="es-ES" sz="800">
                          <a:effectLst/>
                          <a:latin typeface="Calibri" panose="020F0502020204030204" pitchFamily="34" charset="0"/>
                          <a:ea typeface="Times New Roman" panose="02020603050405020304" pitchFamily="18" charset="0"/>
                          <a:cs typeface="Calibri" panose="020F0502020204030204" pitchFamily="34" charset="0"/>
                        </a:rPr>
                        <a:t>BE – DE (ALEGrO) (BE-ALBE, DE-ALDE)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32966265"/>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CZ-AT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62075867"/>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CZ-DE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70636777"/>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CZ-PL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5152201"/>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SK-PL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7528022"/>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HU-AT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dirty="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38712200"/>
                  </a:ext>
                </a:extLst>
              </a:tr>
              <a:tr h="104849">
                <a:tc>
                  <a:txBody>
                    <a:bodyPr/>
                    <a:lstStyle/>
                    <a:p>
                      <a:pPr algn="l">
                        <a:spcBef>
                          <a:spcPts val="600"/>
                        </a:spcBef>
                        <a:spcAft>
                          <a:spcPts val="600"/>
                        </a:spcAft>
                      </a:pPr>
                      <a:r>
                        <a:rPr lang="en-US" sz="800" dirty="0">
                          <a:effectLst/>
                          <a:latin typeface="Calibri" panose="020F0502020204030204" pitchFamily="34" charset="0"/>
                          <a:ea typeface="Times New Roman" panose="02020603050405020304" pitchFamily="18" charset="0"/>
                          <a:cs typeface="Calibri" panose="020F0502020204030204" pitchFamily="34" charset="0"/>
                        </a:rPr>
                        <a:t>CZ-SK</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dirty="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550" marR="505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9579099"/>
                  </a:ext>
                </a:extLst>
              </a:tr>
              <a:tr h="104849">
                <a:tc>
                  <a:txBody>
                    <a:bodyPr/>
                    <a:lstStyle/>
                    <a:p>
                      <a:pPr marL="0" algn="l" defTabSz="914400" rtl="0" eaLnBrk="1" latinLnBrk="0" hangingPunct="1">
                        <a:spcBef>
                          <a:spcPts val="600"/>
                        </a:spcBef>
                        <a:spcAft>
                          <a:spcPts val="600"/>
                        </a:spcAft>
                      </a:pPr>
                      <a:r>
                        <a:rPr lang="en-U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SK-HU</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Bef>
                          <a:spcPts val="600"/>
                        </a:spcBef>
                        <a:spcAft>
                          <a:spcPts val="600"/>
                        </a:spcAft>
                      </a:pPr>
                      <a:r>
                        <a:rPr lang="en-U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09601"/>
                  </a:ext>
                </a:extLst>
              </a:tr>
              <a:tr h="104849">
                <a:tc>
                  <a:txBody>
                    <a:bodyPr/>
                    <a:lstStyle/>
                    <a:p>
                      <a:pPr marL="0" algn="l" defTabSz="914400" rtl="0" eaLnBrk="1" latinLnBrk="0" hangingPunct="1">
                        <a:spcBef>
                          <a:spcPts val="600"/>
                        </a:spcBef>
                        <a:spcAft>
                          <a:spcPts val="600"/>
                        </a:spcAft>
                      </a:pPr>
                      <a:r>
                        <a:rPr lang="en-U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HU-RO</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Bef>
                          <a:spcPts val="600"/>
                        </a:spcBef>
                        <a:spcAft>
                          <a:spcPts val="600"/>
                        </a:spcAft>
                      </a:pPr>
                      <a:r>
                        <a:rPr lang="en-US" sz="8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06994486"/>
                  </a:ext>
                </a:extLst>
              </a:tr>
              <a:tr h="104849">
                <a:tc>
                  <a:txBody>
                    <a:bodyPr/>
                    <a:lstStyle/>
                    <a:p>
                      <a:pPr marL="0" algn="l" defTabSz="914400" rtl="0" eaLnBrk="1" latinLnBrk="0" hangingPunct="1">
                        <a:spcBef>
                          <a:spcPts val="600"/>
                        </a:spcBef>
                        <a:spcAft>
                          <a:spcPts val="600"/>
                        </a:spcAft>
                      </a:pPr>
                      <a:r>
                        <a:rPr lang="en-U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RO-BG</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Bef>
                          <a:spcPts val="600"/>
                        </a:spcBef>
                        <a:spcAft>
                          <a:spcPts val="600"/>
                        </a:spcAft>
                      </a:pPr>
                      <a:r>
                        <a:rPr lang="en-US" sz="8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70415247"/>
                  </a:ext>
                </a:extLst>
              </a:tr>
              <a:tr h="104849">
                <a:tc>
                  <a:txBody>
                    <a:bodyPr/>
                    <a:lstStyle/>
                    <a:p>
                      <a:pPr marL="0" algn="l" defTabSz="914400" rtl="0" eaLnBrk="1" latinLnBrk="0" hangingPunct="1">
                        <a:spcBef>
                          <a:spcPts val="600"/>
                        </a:spcBef>
                        <a:spcAft>
                          <a:spcPts val="600"/>
                        </a:spcAft>
                      </a:pPr>
                      <a:r>
                        <a:rPr lang="en-U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DE-PL</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Bef>
                          <a:spcPts val="600"/>
                        </a:spcBef>
                        <a:spcAft>
                          <a:spcPts val="600"/>
                        </a:spcAft>
                      </a:pPr>
                      <a:r>
                        <a:rPr lang="en-U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97092279"/>
                  </a:ext>
                </a:extLst>
              </a:tr>
              <a:tr h="104849">
                <a:tc>
                  <a:txBody>
                    <a:bodyPr/>
                    <a:lstStyle/>
                    <a:p>
                      <a:pPr marL="0" algn="l" defTabSz="914400" rtl="0" eaLnBrk="1" latinLnBrk="0" hangingPunct="1">
                        <a:spcBef>
                          <a:spcPts val="600"/>
                        </a:spcBef>
                        <a:spcAft>
                          <a:spcPts val="600"/>
                        </a:spcAft>
                      </a:pPr>
                      <a:r>
                        <a:rPr lang="es-E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AT-SI</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Bef>
                          <a:spcPts val="600"/>
                        </a:spcBef>
                        <a:spcAft>
                          <a:spcPts val="600"/>
                        </a:spcAft>
                      </a:pPr>
                      <a:r>
                        <a:rPr lang="en-U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73078581"/>
                  </a:ext>
                </a:extLst>
              </a:tr>
              <a:tr h="104849">
                <a:tc>
                  <a:txBody>
                    <a:bodyPr/>
                    <a:lstStyle/>
                    <a:p>
                      <a:pPr marL="0" algn="l" defTabSz="914400" rtl="0" eaLnBrk="1" latinLnBrk="0" hangingPunct="1">
                        <a:spcBef>
                          <a:spcPts val="600"/>
                        </a:spcBef>
                        <a:spcAft>
                          <a:spcPts val="600"/>
                        </a:spcAft>
                      </a:pPr>
                      <a:r>
                        <a:rPr lang="es-E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HR-SI</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Bef>
                          <a:spcPts val="600"/>
                        </a:spcBef>
                        <a:spcAft>
                          <a:spcPts val="600"/>
                        </a:spcAft>
                      </a:pPr>
                      <a:r>
                        <a:rPr lang="en-U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40475363"/>
                  </a:ext>
                </a:extLst>
              </a:tr>
              <a:tr h="104849">
                <a:tc>
                  <a:txBody>
                    <a:bodyPr/>
                    <a:lstStyle/>
                    <a:p>
                      <a:pPr marL="0" algn="l" defTabSz="914400" rtl="0" eaLnBrk="1" latinLnBrk="0" hangingPunct="1">
                        <a:spcBef>
                          <a:spcPts val="600"/>
                        </a:spcBef>
                        <a:spcAft>
                          <a:spcPts val="600"/>
                        </a:spcAft>
                      </a:pPr>
                      <a:r>
                        <a:rPr lang="es-ES" sz="8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HU-HR</a:t>
                      </a:r>
                      <a:endParaRPr lang="en-US" sz="8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Bef>
                          <a:spcPts val="600"/>
                        </a:spcBef>
                        <a:spcAft>
                          <a:spcPts val="600"/>
                        </a:spcAft>
                      </a:pPr>
                      <a:r>
                        <a:rPr lang="en-US" sz="8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5510725"/>
                  </a:ext>
                </a:extLst>
              </a:tr>
              <a:tr h="104849">
                <a:tc gridSpan="2">
                  <a:txBody>
                    <a:bodyPr/>
                    <a:lstStyle/>
                    <a:p>
                      <a:pPr algn="l">
                        <a:spcBef>
                          <a:spcPts val="600"/>
                        </a:spcBef>
                        <a:spcAft>
                          <a:spcPts val="600"/>
                        </a:spcAft>
                      </a:pPr>
                      <a:r>
                        <a:rPr lang="en-US" sz="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SWE interconnectors: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80929597"/>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FR-ES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8026718"/>
                  </a:ext>
                </a:extLst>
              </a:tr>
              <a:tr h="104849">
                <a:tc gridSpan="2">
                  <a:txBody>
                    <a:bodyPr/>
                    <a:lstStyle/>
                    <a:p>
                      <a:pPr algn="l">
                        <a:spcBef>
                          <a:spcPts val="600"/>
                        </a:spcBef>
                        <a:spcAft>
                          <a:spcPts val="600"/>
                        </a:spcAft>
                      </a:pPr>
                      <a:r>
                        <a:rPr lang="en-US" sz="800" b="1" dirty="0">
                          <a:effectLst/>
                          <a:latin typeface="Calibri" panose="020F0502020204030204" pitchFamily="34" charset="0"/>
                          <a:ea typeface="Times New Roman" panose="02020603050405020304" pitchFamily="18" charset="0"/>
                          <a:cs typeface="Calibri" panose="020F0502020204030204" pitchFamily="34" charset="0"/>
                        </a:rPr>
                        <a:t>IBWT internal borders: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6267115"/>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IT – FR</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dirty="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92448442"/>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IT –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dirty="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2975544"/>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IT-SI</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dirty="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62112674"/>
                  </a:ext>
                </a:extLst>
              </a:tr>
              <a:tr h="104849">
                <a:tc>
                  <a:txBody>
                    <a:bodyPr/>
                    <a:lstStyle/>
                    <a:p>
                      <a:pPr algn="l">
                        <a:spcBef>
                          <a:spcPts val="600"/>
                        </a:spcBef>
                        <a:spcAft>
                          <a:spcPts val="600"/>
                        </a:spcAft>
                      </a:pPr>
                      <a:r>
                        <a:rPr lang="en-US" sz="800">
                          <a:effectLst/>
                          <a:latin typeface="Calibri" panose="020F0502020204030204" pitchFamily="34" charset="0"/>
                          <a:ea typeface="Times New Roman" panose="02020603050405020304" pitchFamily="18" charset="0"/>
                          <a:cs typeface="Calibri" panose="020F0502020204030204" pitchFamily="34" charset="0"/>
                        </a:rPr>
                        <a:t>GR – IT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dirty="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9968008"/>
                  </a:ext>
                </a:extLst>
              </a:tr>
              <a:tr h="104849">
                <a:tc>
                  <a:txBody>
                    <a:bodyPr/>
                    <a:lstStyle/>
                    <a:p>
                      <a:pPr algn="l">
                        <a:spcBef>
                          <a:spcPts val="600"/>
                        </a:spcBef>
                        <a:spcAft>
                          <a:spcPts val="600"/>
                        </a:spcAft>
                      </a:pPr>
                      <a:r>
                        <a:rPr lang="en-US" sz="800" dirty="0">
                          <a:effectLst/>
                          <a:latin typeface="Calibri" panose="020F0502020204030204" pitchFamily="34" charset="0"/>
                          <a:ea typeface="Times New Roman" panose="02020603050405020304" pitchFamily="18" charset="0"/>
                          <a:cs typeface="Calibri" panose="020F0502020204030204" pitchFamily="34" charset="0"/>
                        </a:rPr>
                        <a:t>BG – GR</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600"/>
                        </a:spcBef>
                        <a:spcAft>
                          <a:spcPts val="600"/>
                        </a:spcAft>
                      </a:pPr>
                      <a:r>
                        <a:rPr lang="en-US" sz="800" dirty="0">
                          <a:effectLst/>
                          <a:latin typeface="Calibri" panose="020F0502020204030204" pitchFamily="34" charset="0"/>
                          <a:ea typeface="Times New Roman" panose="02020603050405020304" pitchFamily="18" charset="0"/>
                          <a:cs typeface="Calibri" panose="020F0502020204030204" pitchFamily="34" charset="0"/>
                        </a:rPr>
                        <a:t>Shadow Auctions via JAO</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61976623"/>
                  </a:ext>
                </a:extLst>
              </a:tr>
            </a:tbl>
          </a:graphicData>
        </a:graphic>
      </p:graphicFrame>
      <p:sp>
        <p:nvSpPr>
          <p:cNvPr id="6" name="Rectangle 1">
            <a:extLst>
              <a:ext uri="{FF2B5EF4-FFF2-40B4-BE49-F238E27FC236}">
                <a16:creationId xmlns:a16="http://schemas.microsoft.com/office/drawing/2014/main" id="{E73B7604-945C-A1B3-4C73-27279CDCD2C4}"/>
              </a:ext>
            </a:extLst>
          </p:cNvPr>
          <p:cNvSpPr>
            <a:spLocks noChangeArrowheads="1"/>
          </p:cNvSpPr>
          <p:nvPr/>
        </p:nvSpPr>
        <p:spPr bwMode="auto">
          <a:xfrm>
            <a:off x="3305016" y="76447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178D8E31-D2C2-C9D9-16E2-10C87B9BD233}"/>
              </a:ext>
            </a:extLst>
          </p:cNvPr>
          <p:cNvSpPr>
            <a:spLocks noChangeArrowheads="1"/>
          </p:cNvSpPr>
          <p:nvPr/>
        </p:nvSpPr>
        <p:spPr bwMode="auto">
          <a:xfrm>
            <a:off x="3305016" y="764470"/>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9040814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AB2A12EE-0000-6B16-6B6E-8822BBAA24F8}"/>
              </a:ext>
            </a:extLst>
          </p:cNvPr>
          <p:cNvGraphicFramePr>
            <a:graphicFrameLocks noChangeAspect="1"/>
          </p:cNvGraphicFramePr>
          <p:nvPr>
            <p:custDataLst>
              <p:tags r:id="rId1"/>
            </p:custDataLst>
            <p:extLst>
              <p:ext uri="{D42A27DB-BD31-4B8C-83A1-F6EECF244321}">
                <p14:modId xmlns:p14="http://schemas.microsoft.com/office/powerpoint/2010/main" val="17996419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6" name="think-cell data - do not delete" hidden="1">
                        <a:extLst>
                          <a:ext uri="{FF2B5EF4-FFF2-40B4-BE49-F238E27FC236}">
                            <a16:creationId xmlns:a16="http://schemas.microsoft.com/office/drawing/2014/main" id="{AB2A12EE-0000-6B16-6B6E-8822BBAA24F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2" name="think-cell data - do not delete" hidden="1">
            <a:extLst>
              <a:ext uri="{FF2B5EF4-FFF2-40B4-BE49-F238E27FC236}">
                <a16:creationId xmlns:a16="http://schemas.microsoft.com/office/drawing/2014/main" id="{0418F3DB-285F-EF8B-7D44-6A8BF5980274}"/>
              </a:ext>
            </a:extLst>
          </p:cNvPr>
          <p:cNvGraphicFramePr>
            <a:graphicFrameLocks noChangeAspect="1"/>
          </p:cNvGraphicFramePr>
          <p:nvPr>
            <p:custDataLst>
              <p:tags r:id="rId2"/>
            </p:custDataLst>
            <p:extLst>
              <p:ext uri="{D42A27DB-BD31-4B8C-83A1-F6EECF244321}">
                <p14:modId xmlns:p14="http://schemas.microsoft.com/office/powerpoint/2010/main" val="41444014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2" name="think-cell data - do not delete" hidden="1">
                        <a:extLst>
                          <a:ext uri="{FF2B5EF4-FFF2-40B4-BE49-F238E27FC236}">
                            <a16:creationId xmlns:a16="http://schemas.microsoft.com/office/drawing/2014/main" id="{0418F3DB-285F-EF8B-7D44-6A8BF598027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2A110847-97B7-762E-5BC7-36E08FAFAC3B}"/>
              </a:ext>
            </a:extLst>
          </p:cNvPr>
          <p:cNvSpPr>
            <a:spLocks noGrp="1"/>
          </p:cNvSpPr>
          <p:nvPr>
            <p:ph type="title"/>
          </p:nvPr>
        </p:nvSpPr>
        <p:spPr/>
        <p:txBody>
          <a:bodyPr vert="horz" anchor="ctr"/>
          <a:lstStyle/>
          <a:p>
            <a:r>
              <a:rPr lang="de-DE" dirty="0"/>
              <a:t>Contents</a:t>
            </a:r>
            <a:endParaRPr lang="en-US" dirty="0"/>
          </a:p>
        </p:txBody>
      </p:sp>
      <p:sp>
        <p:nvSpPr>
          <p:cNvPr id="5" name="Text Placeholder 4">
            <a:extLst>
              <a:ext uri="{FF2B5EF4-FFF2-40B4-BE49-F238E27FC236}">
                <a16:creationId xmlns:a16="http://schemas.microsoft.com/office/drawing/2014/main" id="{4F595691-B604-5115-ADBB-173E38DC87EB}"/>
              </a:ext>
            </a:extLst>
          </p:cNvPr>
          <p:cNvSpPr>
            <a:spLocks noGrp="1"/>
          </p:cNvSpPr>
          <p:nvPr>
            <p:ph type="body" sz="quarter" idx="13"/>
          </p:nvPr>
        </p:nvSpPr>
        <p:spPr/>
        <p:txBody>
          <a:bodyPr/>
          <a:lstStyle/>
          <a:p>
            <a:pPr>
              <a:buFont typeface="Calibri" pitchFamily="34" charset="0"/>
              <a:buAutoNum type="arabicParenR"/>
              <a:defRPr/>
            </a:pPr>
            <a:r>
              <a:rPr lang="en-GB" altLang="en-US" sz="2000" dirty="0">
                <a:latin typeface="Arial" charset="0"/>
                <a:cs typeface="Arial" charset="0"/>
              </a:rPr>
              <a:t>Background &amp; Goal</a:t>
            </a:r>
          </a:p>
          <a:p>
            <a:pPr>
              <a:buFont typeface="Calibri" pitchFamily="34" charset="0"/>
              <a:buAutoNum type="arabicParenR"/>
              <a:defRPr/>
            </a:pPr>
            <a:r>
              <a:rPr lang="en-GB" altLang="en-US" sz="2000" dirty="0">
                <a:latin typeface="Arial" charset="0"/>
                <a:cs typeface="Arial" charset="0"/>
              </a:rPr>
              <a:t>Date and timeslot</a:t>
            </a:r>
          </a:p>
          <a:p>
            <a:pPr>
              <a:buFont typeface="Calibri" pitchFamily="34" charset="0"/>
              <a:buAutoNum type="arabicParenR"/>
              <a:defRPr/>
            </a:pPr>
            <a:r>
              <a:rPr lang="en-GB" altLang="en-US" sz="2000" dirty="0">
                <a:latin typeface="Arial" charset="0"/>
                <a:cs typeface="Arial" charset="0"/>
              </a:rPr>
              <a:t>Scenario: Full decoupling of SDAC</a:t>
            </a:r>
          </a:p>
          <a:p>
            <a:pPr>
              <a:buFont typeface="Calibri" pitchFamily="34" charset="0"/>
              <a:buAutoNum type="arabicParenR"/>
              <a:defRPr/>
            </a:pPr>
            <a:r>
              <a:rPr lang="en-GB" altLang="en-US" sz="2000" dirty="0">
                <a:latin typeface="Arial" charset="0"/>
                <a:cs typeface="Arial" charset="0"/>
              </a:rPr>
              <a:t>Operational process and timings</a:t>
            </a:r>
          </a:p>
          <a:p>
            <a:pPr>
              <a:buFont typeface="Calibri" pitchFamily="34" charset="0"/>
              <a:buAutoNum type="arabicParenR"/>
              <a:defRPr/>
            </a:pPr>
            <a:r>
              <a:rPr lang="en-GB" altLang="en-US" sz="2000" dirty="0">
                <a:latin typeface="Arial" charset="0"/>
                <a:cs typeface="Arial" charset="0"/>
              </a:rPr>
              <a:t>Coordination </a:t>
            </a:r>
          </a:p>
          <a:p>
            <a:pPr>
              <a:buFont typeface="Calibri" pitchFamily="34" charset="0"/>
              <a:buAutoNum type="arabicParenR"/>
              <a:defRPr/>
            </a:pPr>
            <a:r>
              <a:rPr lang="en-GB" altLang="en-US" sz="2000" dirty="0">
                <a:latin typeface="Arial" charset="0"/>
                <a:cs typeface="Arial" charset="0"/>
              </a:rPr>
              <a:t>Evaluation and reporting</a:t>
            </a:r>
          </a:p>
          <a:p>
            <a:pPr marL="0" indent="0">
              <a:buNone/>
              <a:defRPr/>
            </a:pPr>
            <a:endParaRPr lang="en-GB" altLang="en-US" sz="2000" dirty="0">
              <a:solidFill>
                <a:srgbClr val="00B050"/>
              </a:solidFill>
              <a:latin typeface="Arial" charset="0"/>
              <a:cs typeface="Arial" charset="0"/>
            </a:endParaRPr>
          </a:p>
          <a:p>
            <a:pPr marL="0" indent="0">
              <a:buNone/>
              <a:defRPr/>
            </a:pPr>
            <a:r>
              <a:rPr lang="en-GB" altLang="en-US" sz="2000" dirty="0">
                <a:latin typeface="Arial" charset="0"/>
                <a:cs typeface="Arial" charset="0"/>
              </a:rPr>
              <a:t>Backup: Fallback Solutions per Interconnector and Bidding Zone</a:t>
            </a:r>
          </a:p>
        </p:txBody>
      </p:sp>
    </p:spTree>
    <p:extLst>
      <p:ext uri="{BB962C8B-B14F-4D97-AF65-F5344CB8AC3E}">
        <p14:creationId xmlns:p14="http://schemas.microsoft.com/office/powerpoint/2010/main" val="18864391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5E53842-D605-5CE2-62C5-F8BD7269475C}"/>
              </a:ext>
            </a:extLst>
          </p:cNvPr>
          <p:cNvGraphicFramePr>
            <a:graphicFrameLocks noChangeAspect="1"/>
          </p:cNvGraphicFramePr>
          <p:nvPr>
            <p:custDataLst>
              <p:tags r:id="rId1"/>
            </p:custDataLst>
            <p:extLst>
              <p:ext uri="{D42A27DB-BD31-4B8C-83A1-F6EECF244321}">
                <p14:modId xmlns:p14="http://schemas.microsoft.com/office/powerpoint/2010/main" val="4296463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5" name="think-cell data - do not delete" hidden="1">
                        <a:extLst>
                          <a:ext uri="{FF2B5EF4-FFF2-40B4-BE49-F238E27FC236}">
                            <a16:creationId xmlns:a16="http://schemas.microsoft.com/office/drawing/2014/main" id="{95E53842-D605-5CE2-62C5-F8BD7269475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21F6B929-84B6-F850-A332-2E60A060109F}"/>
              </a:ext>
            </a:extLst>
          </p:cNvPr>
          <p:cNvGraphicFramePr>
            <a:graphicFrameLocks noChangeAspect="1"/>
          </p:cNvGraphicFramePr>
          <p:nvPr>
            <p:custDataLst>
              <p:tags r:id="rId2"/>
            </p:custDataLst>
            <p:extLst>
              <p:ext uri="{D42A27DB-BD31-4B8C-83A1-F6EECF244321}">
                <p14:modId xmlns:p14="http://schemas.microsoft.com/office/powerpoint/2010/main" val="339400765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21F6B929-84B6-F850-A332-2E60A060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de-DE" dirty="0"/>
              <a:t>1) </a:t>
            </a:r>
            <a:r>
              <a:rPr lang="en-GB" altLang="en-US" sz="1800" dirty="0">
                <a:latin typeface="Arial" charset="0"/>
                <a:cs typeface="Arial" charset="0"/>
              </a:rPr>
              <a:t>Background &amp; Goal</a:t>
            </a:r>
            <a:endParaRPr lang="en-GB" dirty="0"/>
          </a:p>
        </p:txBody>
      </p:sp>
      <p:sp>
        <p:nvSpPr>
          <p:cNvPr id="6" name="Text Placeholder 5">
            <a:extLst>
              <a:ext uri="{FF2B5EF4-FFF2-40B4-BE49-F238E27FC236}">
                <a16:creationId xmlns:a16="http://schemas.microsoft.com/office/drawing/2014/main" id="{6CB4DC9F-65C9-B2D7-6343-F82850E1CAEC}"/>
              </a:ext>
            </a:extLst>
          </p:cNvPr>
          <p:cNvSpPr>
            <a:spLocks noGrp="1"/>
          </p:cNvSpPr>
          <p:nvPr>
            <p:ph type="body" sz="quarter" idx="13"/>
          </p:nvPr>
        </p:nvSpPr>
        <p:spPr>
          <a:xfrm>
            <a:off x="777149" y="1468574"/>
            <a:ext cx="10728000" cy="4896000"/>
          </a:xfrm>
        </p:spPr>
        <p:txBody>
          <a:bodyPr>
            <a:normAutofit/>
          </a:bodyPr>
          <a:lstStyle/>
          <a:p>
            <a:pPr marL="0" indent="0">
              <a:buNone/>
            </a:pPr>
            <a:r>
              <a:rPr lang="en-GB" sz="1600" b="1" dirty="0">
                <a:latin typeface="Arial" panose="020B0604020202020204" pitchFamily="34" charset="0"/>
                <a:cs typeface="Arial" panose="020B0604020202020204" pitchFamily="34" charset="0"/>
              </a:rPr>
              <a:t>SDAC Operations</a:t>
            </a:r>
          </a:p>
          <a:p>
            <a:r>
              <a:rPr lang="en-US" sz="1600" dirty="0">
                <a:latin typeface="Arial" panose="020B0604020202020204" pitchFamily="34" charset="0"/>
                <a:cs typeface="Arial" panose="020B0604020202020204" pitchFamily="34" charset="0"/>
              </a:rPr>
              <a:t>Since the go-live of Multi Regional Coupling (MRC, jointly with 4M MC forming SDAC) in 2014, more than 3,600 successful market coupling sessions have been conducted. </a:t>
            </a:r>
          </a:p>
          <a:p>
            <a:r>
              <a:rPr lang="en-US" sz="1600" dirty="0">
                <a:latin typeface="Arial" panose="020B0604020202020204" pitchFamily="34" charset="0"/>
                <a:cs typeface="Arial" panose="020B0604020202020204" pitchFamily="34" charset="0"/>
              </a:rPr>
              <a:t>In the last 10 years, five major incidents have happened that led to a partial decoupling of the SDAC Market. </a:t>
            </a:r>
          </a:p>
          <a:p>
            <a:r>
              <a:rPr lang="en-US" sz="1600" dirty="0">
                <a:latin typeface="Arial" panose="020B0604020202020204" pitchFamily="34" charset="0"/>
                <a:cs typeface="Arial" panose="020B0604020202020204" pitchFamily="34" charset="0"/>
              </a:rPr>
              <a:t>As part of the SDAC evaluation of these incidents, recommendations have been made to perform training sessions involving all operational parties (Transmission System Operators [TSOs], Nominated Electricity Market Operators [NEMOs], Central Clearing Parties, Shadow Auction entities, etc.) including Market Participants. </a:t>
            </a:r>
          </a:p>
          <a:p>
            <a:r>
              <a:rPr lang="en-GB" sz="1600" dirty="0">
                <a:latin typeface="Arial" panose="020B0604020202020204" pitchFamily="34" charset="0"/>
                <a:cs typeface="Arial" panose="020B0604020202020204" pitchFamily="34" charset="0"/>
              </a:rPr>
              <a:t>In addition, EFET &amp; EURELECTRIC on behalf of the Market Participants have requested for realistic decoupling training sessions.</a:t>
            </a:r>
          </a:p>
          <a:p>
            <a:endParaRPr lang="en-GB" sz="1600" dirty="0">
              <a:latin typeface="Arial" panose="020B0604020202020204" pitchFamily="34" charset="0"/>
              <a:cs typeface="Arial" panose="020B0604020202020204" pitchFamily="34" charset="0"/>
            </a:endParaRPr>
          </a:p>
          <a:p>
            <a:pPr marL="0" indent="0">
              <a:buNone/>
            </a:pPr>
            <a:r>
              <a:rPr lang="en-GB" sz="1600" b="1" dirty="0">
                <a:latin typeface="Arial" panose="020B0604020202020204" pitchFamily="34" charset="0"/>
                <a:cs typeface="Arial" panose="020B0604020202020204" pitchFamily="34" charset="0"/>
              </a:rPr>
              <a:t>Goal</a:t>
            </a:r>
          </a:p>
          <a:p>
            <a:pPr marL="0" indent="0" algn="just">
              <a:buNone/>
            </a:pPr>
            <a:r>
              <a:rPr lang="en-US"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This training session is organized to give all parties involved the opportunity to validate that they are properly prepared to handle such a day-ahead market decoupling incident in real operations and real-life conditions.</a:t>
            </a:r>
            <a:endParaRPr lang="de-DE"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164673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69DDC08-DBA0-D937-292B-49F9A26AB661}"/>
              </a:ext>
            </a:extLst>
          </p:cNvPr>
          <p:cNvGraphicFramePr>
            <a:graphicFrameLocks noChangeAspect="1"/>
          </p:cNvGraphicFramePr>
          <p:nvPr>
            <p:custDataLst>
              <p:tags r:id="rId1"/>
            </p:custDataLst>
            <p:extLst>
              <p:ext uri="{D42A27DB-BD31-4B8C-83A1-F6EECF244321}">
                <p14:modId xmlns:p14="http://schemas.microsoft.com/office/powerpoint/2010/main" val="23015672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5" name="think-cell data - do not delete" hidden="1">
                        <a:extLst>
                          <a:ext uri="{FF2B5EF4-FFF2-40B4-BE49-F238E27FC236}">
                            <a16:creationId xmlns:a16="http://schemas.microsoft.com/office/drawing/2014/main" id="{269DDC08-DBA0-D937-292B-49F9A26AB66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8D865D3C-EC84-9B90-65FF-80117AF865DD}"/>
              </a:ext>
            </a:extLst>
          </p:cNvPr>
          <p:cNvGraphicFramePr>
            <a:graphicFrameLocks noChangeAspect="1"/>
          </p:cNvGraphicFramePr>
          <p:nvPr>
            <p:custDataLst>
              <p:tags r:id="rId2"/>
            </p:custDataLst>
            <p:extLst>
              <p:ext uri="{D42A27DB-BD31-4B8C-83A1-F6EECF244321}">
                <p14:modId xmlns:p14="http://schemas.microsoft.com/office/powerpoint/2010/main" val="1771776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8D865D3C-EC84-9B90-65FF-80117AF865D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de-DE" dirty="0"/>
              <a:t>2) </a:t>
            </a:r>
            <a:r>
              <a:rPr lang="en-GB" altLang="en-US" sz="1800" dirty="0">
                <a:latin typeface="Arial" charset="0"/>
                <a:cs typeface="Arial" charset="0"/>
              </a:rPr>
              <a:t>Date and timeslot</a:t>
            </a:r>
            <a:endParaRPr lang="en-GB" dirty="0"/>
          </a:p>
        </p:txBody>
      </p:sp>
      <p:sp>
        <p:nvSpPr>
          <p:cNvPr id="7" name="Text Placeholder 6">
            <a:extLst>
              <a:ext uri="{FF2B5EF4-FFF2-40B4-BE49-F238E27FC236}">
                <a16:creationId xmlns:a16="http://schemas.microsoft.com/office/drawing/2014/main" id="{0F1C209F-2914-DCBD-4569-5510356D7B8B}"/>
              </a:ext>
            </a:extLst>
          </p:cNvPr>
          <p:cNvSpPr>
            <a:spLocks noGrp="1"/>
          </p:cNvSpPr>
          <p:nvPr>
            <p:ph type="body" sz="quarter" idx="13"/>
          </p:nvPr>
        </p:nvSpPr>
        <p:spPr/>
        <p:txBody>
          <a:bodyPr/>
          <a:lstStyle/>
          <a:p>
            <a:pPr marL="0" indent="0">
              <a:buNone/>
            </a:pPr>
            <a:r>
              <a:rPr lang="en-GB" sz="1600" b="1" dirty="0"/>
              <a:t>Date</a:t>
            </a:r>
          </a:p>
          <a:p>
            <a:r>
              <a:rPr lang="en-GB" sz="1600" dirty="0"/>
              <a:t>20/03/2024</a:t>
            </a:r>
          </a:p>
          <a:p>
            <a:endParaRPr lang="en-GB" sz="1600" dirty="0"/>
          </a:p>
          <a:p>
            <a:pPr marL="0" indent="0">
              <a:buNone/>
            </a:pPr>
            <a:r>
              <a:rPr lang="en-GB" sz="1600" b="1" dirty="0"/>
              <a:t>Delivery day </a:t>
            </a:r>
          </a:p>
          <a:p>
            <a:r>
              <a:rPr lang="en-GB" sz="1600" dirty="0"/>
              <a:t>21/03/2024</a:t>
            </a:r>
          </a:p>
          <a:p>
            <a:pPr marL="0" indent="0">
              <a:buNone/>
            </a:pPr>
            <a:endParaRPr lang="en-GB" sz="1600" dirty="0"/>
          </a:p>
          <a:p>
            <a:pPr marL="0" indent="0">
              <a:buNone/>
            </a:pPr>
            <a:r>
              <a:rPr lang="en-GB" sz="1600" b="1" dirty="0"/>
              <a:t>Timeslot</a:t>
            </a:r>
          </a:p>
          <a:p>
            <a:r>
              <a:rPr lang="en-GB" sz="1600" dirty="0"/>
              <a:t>11:00-17:00 CET (</a:t>
            </a:r>
            <a:r>
              <a:rPr lang="en-US" sz="1600" dirty="0"/>
              <a:t>NEMO Order book Gate Closure Time at 13:00</a:t>
            </a:r>
            <a:r>
              <a:rPr lang="en-GB" sz="1600" dirty="0"/>
              <a:t>)</a:t>
            </a:r>
          </a:p>
          <a:p>
            <a:pPr marL="0" indent="0">
              <a:buNone/>
            </a:pPr>
            <a:endParaRPr lang="en-US" dirty="0"/>
          </a:p>
        </p:txBody>
      </p:sp>
    </p:spTree>
    <p:extLst>
      <p:ext uri="{BB962C8B-B14F-4D97-AF65-F5344CB8AC3E}">
        <p14:creationId xmlns:p14="http://schemas.microsoft.com/office/powerpoint/2010/main" val="4380297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8756819E-F688-60BF-FA62-7C5DE2D90357}"/>
              </a:ext>
            </a:extLst>
          </p:cNvPr>
          <p:cNvGraphicFramePr>
            <a:graphicFrameLocks noChangeAspect="1"/>
          </p:cNvGraphicFramePr>
          <p:nvPr>
            <p:custDataLst>
              <p:tags r:id="rId1"/>
            </p:custDataLst>
            <p:extLst>
              <p:ext uri="{D42A27DB-BD31-4B8C-83A1-F6EECF244321}">
                <p14:modId xmlns:p14="http://schemas.microsoft.com/office/powerpoint/2010/main" val="17097063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6" name="think-cell data - do not delete" hidden="1">
                        <a:extLst>
                          <a:ext uri="{FF2B5EF4-FFF2-40B4-BE49-F238E27FC236}">
                            <a16:creationId xmlns:a16="http://schemas.microsoft.com/office/drawing/2014/main" id="{8756819E-F688-60BF-FA62-7C5DE2D9035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F802651F-494B-4D05-1335-C67A09DE7C34}"/>
              </a:ext>
            </a:extLst>
          </p:cNvPr>
          <p:cNvGraphicFramePr>
            <a:graphicFrameLocks noChangeAspect="1"/>
          </p:cNvGraphicFramePr>
          <p:nvPr>
            <p:custDataLst>
              <p:tags r:id="rId2"/>
            </p:custDataLst>
            <p:extLst>
              <p:ext uri="{D42A27DB-BD31-4B8C-83A1-F6EECF244321}">
                <p14:modId xmlns:p14="http://schemas.microsoft.com/office/powerpoint/2010/main" val="618921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F802651F-494B-4D05-1335-C67A09DE7C3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de-DE" dirty="0"/>
              <a:t>3) </a:t>
            </a:r>
            <a:r>
              <a:rPr lang="en-GB" altLang="en-US" sz="1800" dirty="0">
                <a:latin typeface="Arial" charset="0"/>
                <a:cs typeface="Arial" charset="0"/>
              </a:rPr>
              <a:t>Scenario: Full decoupling of SDAC</a:t>
            </a:r>
            <a:endParaRPr lang="en-GB" dirty="0"/>
          </a:p>
        </p:txBody>
      </p:sp>
      <p:sp>
        <p:nvSpPr>
          <p:cNvPr id="5" name="Text Placeholder 4">
            <a:extLst>
              <a:ext uri="{FF2B5EF4-FFF2-40B4-BE49-F238E27FC236}">
                <a16:creationId xmlns:a16="http://schemas.microsoft.com/office/drawing/2014/main" id="{262A7135-DFBD-78F3-5974-9389D3488D0F}"/>
              </a:ext>
            </a:extLst>
          </p:cNvPr>
          <p:cNvSpPr>
            <a:spLocks noGrp="1"/>
          </p:cNvSpPr>
          <p:nvPr>
            <p:ph type="body" sz="quarter" idx="13"/>
          </p:nvPr>
        </p:nvSpPr>
        <p:spPr/>
        <p:txBody>
          <a:bodyPr/>
          <a:lstStyle/>
          <a:p>
            <a:pPr marL="0" indent="0">
              <a:buNone/>
            </a:pPr>
            <a:r>
              <a:rPr lang="en-GB" sz="1400" b="1" dirty="0"/>
              <a:t>Full vs partial decoupling</a:t>
            </a:r>
          </a:p>
          <a:p>
            <a:r>
              <a:rPr lang="en-GB" sz="1400" dirty="0"/>
              <a:t>Because of all the operational mitigating measures in place, a </a:t>
            </a:r>
            <a:r>
              <a:rPr lang="en-GB" sz="1400" u="sng" dirty="0"/>
              <a:t>partial decoupling is more likely to occur than a full decoupling</a:t>
            </a:r>
            <a:r>
              <a:rPr lang="en-GB" sz="1400" dirty="0"/>
              <a:t>.</a:t>
            </a:r>
          </a:p>
          <a:p>
            <a:r>
              <a:rPr lang="en-GB" sz="1400" dirty="0"/>
              <a:t>However, to make the training session </a:t>
            </a:r>
            <a:r>
              <a:rPr lang="en-GB" sz="1400" u="sng" dirty="0"/>
              <a:t>interesting for all participating parties</a:t>
            </a:r>
            <a:r>
              <a:rPr lang="en-GB" sz="1400" dirty="0"/>
              <a:t>, it has been decided to train for a full decoupling scenario.</a:t>
            </a:r>
          </a:p>
          <a:p>
            <a:r>
              <a:rPr lang="en-GB" sz="1400" dirty="0"/>
              <a:t>After the SDAC full decoupling is declared, </a:t>
            </a:r>
            <a:r>
              <a:rPr lang="en-GB" sz="1400" u="sng" dirty="0"/>
              <a:t>fallback mechanisms will be activated</a:t>
            </a:r>
            <a:r>
              <a:rPr lang="en-GB" sz="1400" dirty="0"/>
              <a:t>, where applicable, such as: Shadow/Explicit Auctions, local auctions or regional coupled auctions run by NEMOs. </a:t>
            </a:r>
          </a:p>
          <a:p>
            <a:pPr marL="0" indent="0">
              <a:buNone/>
            </a:pPr>
            <a:endParaRPr lang="en-GB" sz="1400" dirty="0"/>
          </a:p>
          <a:p>
            <a:pPr marL="0" indent="0">
              <a:buNone/>
            </a:pPr>
            <a:r>
              <a:rPr lang="en-GB" sz="1400" b="1" dirty="0"/>
              <a:t>How it will be simulated </a:t>
            </a:r>
          </a:p>
          <a:p>
            <a:r>
              <a:rPr lang="en-GB" sz="1400" dirty="0"/>
              <a:t>There are various issues that can lead to a full decoupling of SDAC.</a:t>
            </a:r>
          </a:p>
          <a:p>
            <a:r>
              <a:rPr lang="en-GB" sz="1400" dirty="0"/>
              <a:t>Based on 10 years of DA Market Coupling operations we have decided to simulate:</a:t>
            </a:r>
          </a:p>
          <a:p>
            <a:pPr lvl="1"/>
            <a:r>
              <a:rPr lang="en-GB" sz="1400" dirty="0"/>
              <a:t>That there are technical issues with the central calculation process, meaning that no market coupling results will be available at SDAC level.</a:t>
            </a:r>
          </a:p>
          <a:p>
            <a:pPr lvl="1"/>
            <a:r>
              <a:rPr lang="en-GB" sz="1400" dirty="0"/>
              <a:t>Issues resulting in a full decoupling will be triggered</a:t>
            </a:r>
          </a:p>
          <a:p>
            <a:r>
              <a:rPr lang="en-GB" sz="1400" dirty="0"/>
              <a:t>The TSOs, NEMOs and JAO will </a:t>
            </a:r>
            <a:r>
              <a:rPr lang="en-GB" sz="1400" u="sng" dirty="0"/>
              <a:t>handle everything in line with the procedures</a:t>
            </a:r>
            <a:r>
              <a:rPr lang="en-GB" sz="1400" dirty="0"/>
              <a:t>.</a:t>
            </a:r>
          </a:p>
          <a:p>
            <a:r>
              <a:rPr lang="en-GB" sz="1400" dirty="0"/>
              <a:t>The </a:t>
            </a:r>
            <a:r>
              <a:rPr lang="en-GB" sz="1400" u="sng" dirty="0"/>
              <a:t>market participants are expected to respond/act</a:t>
            </a:r>
            <a:r>
              <a:rPr lang="en-GB" sz="1400" dirty="0"/>
              <a:t>, based on the operational messages from their respective NEMOs, JAO and TSOs, </a:t>
            </a:r>
            <a:r>
              <a:rPr lang="en-GB" sz="1400" u="sng" dirty="0"/>
              <a:t>exactly like in real operations</a:t>
            </a:r>
            <a:r>
              <a:rPr lang="en-GB" sz="1400" dirty="0"/>
              <a:t>.</a:t>
            </a:r>
          </a:p>
          <a:p>
            <a:r>
              <a:rPr lang="en-GB" sz="1400" dirty="0"/>
              <a:t>The </a:t>
            </a:r>
            <a:r>
              <a:rPr lang="en-GB" sz="1400" u="sng" dirty="0"/>
              <a:t>complete process chain</a:t>
            </a:r>
            <a:r>
              <a:rPr lang="en-GB" sz="1400" dirty="0"/>
              <a:t> will be addressed (incl. nomination and matching). </a:t>
            </a:r>
          </a:p>
          <a:p>
            <a:pPr lvl="1"/>
            <a:r>
              <a:rPr lang="en-GB" sz="1100" dirty="0"/>
              <a:t>Except for Nordic market participants, which are not required to nominate towards </a:t>
            </a:r>
            <a:r>
              <a:rPr lang="en-GB" sz="1100" dirty="0" err="1"/>
              <a:t>eSett</a:t>
            </a:r>
            <a:r>
              <a:rPr lang="en-GB" sz="1100" dirty="0"/>
              <a:t> following the Nordic-Baltic regional coupling</a:t>
            </a:r>
            <a:endParaRPr lang="en-GB" sz="1400" dirty="0"/>
          </a:p>
          <a:p>
            <a:pPr marL="0" indent="0">
              <a:buNone/>
            </a:pPr>
            <a:endParaRPr lang="en-US" dirty="0"/>
          </a:p>
        </p:txBody>
      </p:sp>
    </p:spTree>
    <p:extLst>
      <p:ext uri="{BB962C8B-B14F-4D97-AF65-F5344CB8AC3E}">
        <p14:creationId xmlns:p14="http://schemas.microsoft.com/office/powerpoint/2010/main" val="24284759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5020F112-1783-9115-732A-ABD2C68CB803}"/>
              </a:ext>
            </a:extLst>
          </p:cNvPr>
          <p:cNvGraphicFramePr>
            <a:graphicFrameLocks noChangeAspect="1"/>
          </p:cNvGraphicFramePr>
          <p:nvPr>
            <p:custDataLst>
              <p:tags r:id="rId1"/>
            </p:custDataLst>
            <p:extLst>
              <p:ext uri="{D42A27DB-BD31-4B8C-83A1-F6EECF244321}">
                <p14:modId xmlns:p14="http://schemas.microsoft.com/office/powerpoint/2010/main" val="13788181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6" name="think-cell data - do not delete" hidden="1">
                        <a:extLst>
                          <a:ext uri="{FF2B5EF4-FFF2-40B4-BE49-F238E27FC236}">
                            <a16:creationId xmlns:a16="http://schemas.microsoft.com/office/drawing/2014/main" id="{5020F112-1783-9115-732A-ABD2C68CB80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C239D2A2-E1E9-A5B7-D07B-E96C3CE06EDC}"/>
              </a:ext>
            </a:extLst>
          </p:cNvPr>
          <p:cNvGraphicFramePr>
            <a:graphicFrameLocks noChangeAspect="1"/>
          </p:cNvGraphicFramePr>
          <p:nvPr>
            <p:custDataLst>
              <p:tags r:id="rId2"/>
            </p:custDataLst>
            <p:extLst>
              <p:ext uri="{D42A27DB-BD31-4B8C-83A1-F6EECF244321}">
                <p14:modId xmlns:p14="http://schemas.microsoft.com/office/powerpoint/2010/main" val="7573595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C239D2A2-E1E9-A5B7-D07B-E96C3CE06ED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en-GB" dirty="0"/>
              <a:t>4) </a:t>
            </a:r>
            <a:r>
              <a:rPr lang="en-GB" altLang="en-US" sz="1800" dirty="0">
                <a:latin typeface="Arial" charset="0"/>
                <a:cs typeface="Arial" charset="0"/>
              </a:rPr>
              <a:t>Operational process and timings 1/2</a:t>
            </a:r>
            <a:br>
              <a:rPr lang="en-GB" altLang="en-US" sz="1800" dirty="0">
                <a:latin typeface="Arial" charset="0"/>
                <a:cs typeface="Arial" charset="0"/>
              </a:rPr>
            </a:br>
            <a:r>
              <a:rPr lang="en-GB" altLang="en-US" sz="1800" b="0" i="1" dirty="0">
                <a:latin typeface="Arial" charset="0"/>
                <a:cs typeface="Arial" charset="0"/>
              </a:rPr>
              <a:t>as described in the operational procedures</a:t>
            </a:r>
            <a:endParaRPr lang="en-GB" dirty="0"/>
          </a:p>
        </p:txBody>
      </p:sp>
      <p:sp>
        <p:nvSpPr>
          <p:cNvPr id="5" name="Text Placeholder 4">
            <a:extLst>
              <a:ext uri="{FF2B5EF4-FFF2-40B4-BE49-F238E27FC236}">
                <a16:creationId xmlns:a16="http://schemas.microsoft.com/office/drawing/2014/main" id="{FB995FD8-94EC-7443-475F-45D1E1A8B28E}"/>
              </a:ext>
            </a:extLst>
          </p:cNvPr>
          <p:cNvSpPr>
            <a:spLocks noGrp="1"/>
          </p:cNvSpPr>
          <p:nvPr>
            <p:ph type="body" sz="quarter" idx="13"/>
          </p:nvPr>
        </p:nvSpPr>
        <p:spPr/>
        <p:txBody>
          <a:bodyPr>
            <a:normAutofit fontScale="85000" lnSpcReduction="10000"/>
          </a:bodyPr>
          <a:lstStyle/>
          <a:p>
            <a:pPr marL="0" indent="0">
              <a:buNone/>
            </a:pPr>
            <a:endParaRPr lang="en-GB" sz="1700" b="1" dirty="0"/>
          </a:p>
          <a:p>
            <a:pPr marL="0" indent="0">
              <a:buNone/>
            </a:pPr>
            <a:r>
              <a:rPr lang="en-GB" sz="1700" b="1" dirty="0"/>
              <a:t>Normal process and timings</a:t>
            </a:r>
          </a:p>
          <a:p>
            <a:endParaRPr lang="en-GB" sz="1800" dirty="0"/>
          </a:p>
          <a:p>
            <a:endParaRPr lang="en-GB" sz="1800" dirty="0"/>
          </a:p>
          <a:p>
            <a:endParaRPr lang="en-GB" sz="1800" dirty="0"/>
          </a:p>
          <a:p>
            <a:endParaRPr lang="en-GB" sz="1800" dirty="0"/>
          </a:p>
          <a:p>
            <a:pPr marL="0" indent="0">
              <a:buNone/>
            </a:pPr>
            <a:endParaRPr lang="en-GB" sz="1800" dirty="0"/>
          </a:p>
          <a:p>
            <a:endParaRPr lang="en-GB" sz="1800" dirty="0"/>
          </a:p>
          <a:p>
            <a:endParaRPr lang="en-GB" sz="1800" dirty="0"/>
          </a:p>
          <a:p>
            <a:endParaRPr lang="en-GB" sz="1800" dirty="0"/>
          </a:p>
          <a:p>
            <a:endParaRPr lang="en-GB" sz="1800" dirty="0"/>
          </a:p>
          <a:p>
            <a:endParaRPr lang="en-GB" sz="1700" dirty="0"/>
          </a:p>
          <a:p>
            <a:r>
              <a:rPr lang="en-GB" sz="1700" dirty="0"/>
              <a:t>To start with, the TSOs provide cross border interconnector capacities to the coupling system (PMB, meaning PCR Matcher Broker) via NEMOs’ systems and Market Participants send orders for buying and/or selling through the Local Trading System of their NEMO. </a:t>
            </a:r>
          </a:p>
          <a:p>
            <a:r>
              <a:rPr lang="en-GB" sz="1700" dirty="0"/>
              <a:t>At 12:00 (production time), the local order books of each NEMO are closed and submitted to the PMB, which subsequently starts the calculation with the EUPHEMIA algorithm. The results of this calculation are subsequently shared and validated by each NEMO before the results can be published towards Market Participants with a preliminary status. After a last round of validations (mainly performed by the TSOs) the results are confirmed as firm and final.</a:t>
            </a:r>
          </a:p>
          <a:p>
            <a:r>
              <a:rPr lang="en-GB" sz="1700" dirty="0"/>
              <a:t>Once the results are firm, they are sent to the Shipping Agents who will nominate towards the TSOs.</a:t>
            </a:r>
            <a:endParaRPr lang="en-US" sz="1700" dirty="0"/>
          </a:p>
        </p:txBody>
      </p:sp>
      <p:pic>
        <p:nvPicPr>
          <p:cNvPr id="4" name="Kép 2">
            <a:extLst>
              <a:ext uri="{FF2B5EF4-FFF2-40B4-BE49-F238E27FC236}">
                <a16:creationId xmlns:a16="http://schemas.microsoft.com/office/drawing/2014/main" id="{B4B8749D-FF10-76FD-0ECF-ACCBCDB0DFE8}"/>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799420" y="1961315"/>
            <a:ext cx="6306356" cy="2283956"/>
          </a:xfrm>
          <a:prstGeom prst="rect">
            <a:avLst/>
          </a:prstGeom>
          <a:noFill/>
        </p:spPr>
      </p:pic>
    </p:spTree>
    <p:extLst>
      <p:ext uri="{BB962C8B-B14F-4D97-AF65-F5344CB8AC3E}">
        <p14:creationId xmlns:p14="http://schemas.microsoft.com/office/powerpoint/2010/main" val="38612678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6A1A25D0-F724-24AD-F1BF-7E65C36DAB16}"/>
              </a:ext>
            </a:extLst>
          </p:cNvPr>
          <p:cNvGraphicFramePr>
            <a:graphicFrameLocks noChangeAspect="1"/>
          </p:cNvGraphicFramePr>
          <p:nvPr>
            <p:custDataLst>
              <p:tags r:id="rId1"/>
            </p:custDataLst>
            <p:extLst>
              <p:ext uri="{D42A27DB-BD31-4B8C-83A1-F6EECF244321}">
                <p14:modId xmlns:p14="http://schemas.microsoft.com/office/powerpoint/2010/main" val="35142285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5" name="think-cell data - do not delete" hidden="1">
                        <a:extLst>
                          <a:ext uri="{FF2B5EF4-FFF2-40B4-BE49-F238E27FC236}">
                            <a16:creationId xmlns:a16="http://schemas.microsoft.com/office/drawing/2014/main" id="{6A1A25D0-F724-24AD-F1BF-7E65C36DAB1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AA5C665C-9BCA-686E-11DD-73ECB126EC5E}"/>
              </a:ext>
            </a:extLst>
          </p:cNvPr>
          <p:cNvGraphicFramePr>
            <a:graphicFrameLocks noChangeAspect="1"/>
          </p:cNvGraphicFramePr>
          <p:nvPr>
            <p:custDataLst>
              <p:tags r:id="rId2"/>
            </p:custDataLst>
            <p:extLst>
              <p:ext uri="{D42A27DB-BD31-4B8C-83A1-F6EECF244321}">
                <p14:modId xmlns:p14="http://schemas.microsoft.com/office/powerpoint/2010/main" val="28925553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AA5C665C-9BCA-686E-11DD-73ECB126EC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en-GB" dirty="0"/>
              <a:t>4) </a:t>
            </a:r>
            <a:r>
              <a:rPr lang="en-GB" altLang="en-US" sz="1800" dirty="0">
                <a:latin typeface="Arial"/>
                <a:cs typeface="Arial"/>
              </a:rPr>
              <a:t>Operational process and timings 2/2</a:t>
            </a:r>
            <a:endParaRPr lang="en-GB" dirty="0"/>
          </a:p>
        </p:txBody>
      </p:sp>
      <p:sp>
        <p:nvSpPr>
          <p:cNvPr id="6" name="Text Placeholder 5">
            <a:extLst>
              <a:ext uri="{FF2B5EF4-FFF2-40B4-BE49-F238E27FC236}">
                <a16:creationId xmlns:a16="http://schemas.microsoft.com/office/drawing/2014/main" id="{1E54D3AD-7716-DFA5-4CA1-D352D9E41DEB}"/>
              </a:ext>
            </a:extLst>
          </p:cNvPr>
          <p:cNvSpPr>
            <a:spLocks noGrp="1"/>
          </p:cNvSpPr>
          <p:nvPr>
            <p:ph type="body" sz="quarter" idx="13"/>
          </p:nvPr>
        </p:nvSpPr>
        <p:spPr>
          <a:xfrm>
            <a:off x="2485395" y="1703925"/>
            <a:ext cx="8962603" cy="4632073"/>
          </a:xfrm>
        </p:spPr>
        <p:txBody>
          <a:bodyPr>
            <a:normAutofit fontScale="47500" lnSpcReduction="20000"/>
          </a:bodyPr>
          <a:lstStyle/>
          <a:p>
            <a:pPr algn="just"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09:00</a:t>
            </a:r>
            <a:r>
              <a:rPr lang="en-US" sz="1800" b="1" dirty="0">
                <a:solidFill>
                  <a:srgbClr val="00B050"/>
                </a:solidFill>
                <a:latin typeface="Calibri" panose="020F0502020204030204" pitchFamily="34" charset="0"/>
                <a:cs typeface="Calibri" panose="020F0502020204030204" pitchFamily="34" charset="0"/>
              </a:rPr>
              <a:t>	</a:t>
            </a:r>
            <a:r>
              <a:rPr lang="en-US" sz="1800" dirty="0">
                <a:solidFill>
                  <a:prstClr val="black"/>
                </a:solidFill>
                <a:latin typeface="Calibri" panose="020F0502020204030204" pitchFamily="34" charset="0"/>
                <a:cs typeface="Calibri" panose="020F0502020204030204" pitchFamily="34" charset="0"/>
              </a:rPr>
              <a:t>11:00	Start of the Market Coupling Session</a:t>
            </a:r>
          </a:p>
          <a:p>
            <a:pPr algn="just"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09:00	</a:t>
            </a:r>
            <a:r>
              <a:rPr lang="en-US" sz="1800" dirty="0">
                <a:solidFill>
                  <a:srgbClr val="0070C0"/>
                </a:solidFill>
                <a:latin typeface="Calibri" panose="020F0502020204030204" pitchFamily="34" charset="0"/>
                <a:cs typeface="Calibri" panose="020F0502020204030204" pitchFamily="34" charset="0"/>
              </a:rPr>
              <a:t>XX:XX	TSOs start computing and matching the CZC values </a:t>
            </a:r>
          </a:p>
          <a:p>
            <a:pPr algn="just" fontAlgn="auto">
              <a:spcBef>
                <a:spcPts val="0"/>
              </a:spcBef>
              <a:spcAft>
                <a:spcPts val="0"/>
              </a:spcAft>
              <a:defRPr/>
            </a:pPr>
            <a:r>
              <a:rPr lang="en-US" sz="1800" b="1" dirty="0">
                <a:solidFill>
                  <a:srgbClr val="F79646">
                    <a:lumMod val="75000"/>
                  </a:srgbClr>
                </a:solidFill>
                <a:latin typeface="Calibri" panose="020F0502020204030204" pitchFamily="34" charset="0"/>
                <a:cs typeface="Calibri" panose="020F0502020204030204" pitchFamily="34" charset="0"/>
              </a:rPr>
              <a:t>09:15	-	Latest Time start an IC for issues in the Configuration Synchronization step</a:t>
            </a:r>
          </a:p>
          <a:p>
            <a:pPr algn="just"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09:45	-	Deadline to skip the Configuration Synchronization step</a:t>
            </a:r>
          </a:p>
          <a:p>
            <a:pPr algn="just"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10:30	-	Target Time for submitting the Network Data in the PMB</a:t>
            </a:r>
          </a:p>
          <a:p>
            <a:pPr algn="just" fontAlgn="auto">
              <a:spcBef>
                <a:spcPts val="0"/>
              </a:spcBef>
              <a:spcAft>
                <a:spcPts val="0"/>
              </a:spcAft>
              <a:defRPr/>
            </a:pPr>
            <a:r>
              <a:rPr lang="en-US" sz="1800" b="1" dirty="0">
                <a:solidFill>
                  <a:srgbClr val="F79646">
                    <a:lumMod val="75000"/>
                  </a:srgbClr>
                </a:solidFill>
                <a:latin typeface="Calibri" panose="020F0502020204030204" pitchFamily="34" charset="0"/>
                <a:cs typeface="Calibri" panose="020F0502020204030204" pitchFamily="34" charset="0"/>
              </a:rPr>
              <a:t>11:00	-	Latest time to start an IC for missing Network Data (TSOs can join the call)</a:t>
            </a:r>
          </a:p>
          <a:p>
            <a:pPr algn="just"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11:15	-	Risk of Partial Decoupling for one or more interconnectors (at regional level)</a:t>
            </a:r>
          </a:p>
          <a:p>
            <a:pPr algn="just" fontAlgn="auto">
              <a:spcBef>
                <a:spcPts val="0"/>
              </a:spcBef>
              <a:spcAft>
                <a:spcPts val="0"/>
              </a:spcAft>
              <a:defRPr/>
            </a:pPr>
            <a:r>
              <a:rPr lang="en-US" sz="1800" b="1" dirty="0">
                <a:solidFill>
                  <a:prstClr val="black"/>
                </a:solidFill>
                <a:latin typeface="Calibri" panose="020F0502020204030204" pitchFamily="34" charset="0"/>
                <a:cs typeface="Calibri" panose="020F0502020204030204" pitchFamily="34" charset="0"/>
              </a:rPr>
              <a:t>11:30	-	</a:t>
            </a:r>
            <a:r>
              <a:rPr lang="en-US" sz="1800" b="1" dirty="0">
                <a:solidFill>
                  <a:srgbClr val="EEECE1">
                    <a:lumMod val="25000"/>
                  </a:srgbClr>
                </a:solidFill>
                <a:latin typeface="Calibri" panose="020F0502020204030204" pitchFamily="34" charset="0"/>
                <a:cs typeface="Calibri" panose="020F0502020204030204" pitchFamily="34" charset="0"/>
              </a:rPr>
              <a:t>Deadline to declare the Partial Decoupling for an interconnector </a:t>
            </a:r>
            <a:r>
              <a:rPr lang="en-US" sz="1800" dirty="0">
                <a:solidFill>
                  <a:srgbClr val="EEECE1">
                    <a:lumMod val="25000"/>
                  </a:srgbClr>
                </a:solidFill>
                <a:latin typeface="Calibri" panose="020F0502020204030204" pitchFamily="34" charset="0"/>
                <a:cs typeface="Calibri" panose="020F0502020204030204" pitchFamily="34" charset="0"/>
              </a:rPr>
              <a:t>(at regional level)</a:t>
            </a:r>
            <a:endParaRPr lang="en-US" sz="1800" dirty="0">
              <a:solidFill>
                <a:prstClr val="black"/>
              </a:solidFill>
              <a:latin typeface="Calibri" panose="020F0502020204030204" pitchFamily="34" charset="0"/>
              <a:cs typeface="Calibri" panose="020F0502020204030204" pitchFamily="34" charset="0"/>
            </a:endParaRPr>
          </a:p>
          <a:p>
            <a:pPr algn="just" defTabSz="457200" fontAlgn="auto">
              <a:spcBef>
                <a:spcPts val="0"/>
              </a:spcBef>
              <a:spcAft>
                <a:spcPts val="0"/>
              </a:spcAft>
              <a:defRPr/>
            </a:pPr>
            <a:endParaRPr lang="en-US" sz="1400" dirty="0">
              <a:solidFill>
                <a:prstClr val="black"/>
              </a:solidFill>
              <a:latin typeface="Calibri" panose="020F0502020204030204" pitchFamily="34" charset="0"/>
              <a:cs typeface="Calibri" panose="020F0502020204030204" pitchFamily="34" charset="0"/>
            </a:endParaRPr>
          </a:p>
          <a:p>
            <a:pPr algn="just" defTabSz="457200"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12:00		13:00		NEMO Order book Gate Closure Time</a:t>
            </a:r>
          </a:p>
          <a:p>
            <a:pPr algn="just">
              <a:defRPr/>
            </a:pPr>
            <a:r>
              <a:rPr lang="en-US" sz="1800" dirty="0">
                <a:solidFill>
                  <a:prstClr val="black"/>
                </a:solidFill>
                <a:latin typeface="Calibri" panose="020F0502020204030204" pitchFamily="34" charset="0"/>
                <a:cs typeface="Calibri" panose="020F0502020204030204" pitchFamily="34" charset="0"/>
              </a:rPr>
              <a:t>12:10	-</a:t>
            </a:r>
            <a:r>
              <a:rPr lang="en-US" sz="1800" b="1"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 </a:t>
            </a:r>
            <a:r>
              <a:rPr lang="en-US" sz="1800" dirty="0">
                <a:solidFill>
                  <a:prstClr val="black"/>
                </a:solidFill>
                <a:latin typeface="Calibri" panose="020F0502020204030204" pitchFamily="34" charset="0"/>
                <a:cs typeface="Calibri" panose="020F0502020204030204" pitchFamily="34" charset="0"/>
              </a:rPr>
              <a:t>	PMB GCT // Reception of all Order Data files in PMBs </a:t>
            </a:r>
            <a:r>
              <a:rPr lang="en-US" sz="1800" dirty="0">
                <a:solidFill>
                  <a:prstClr val="black"/>
                </a:solidFill>
                <a:latin typeface="Calibri" panose="020F0502020204030204" pitchFamily="34" charset="0"/>
                <a:cs typeface="Calibri" panose="020F0502020204030204" pitchFamily="34" charset="0"/>
                <a:sym typeface="Wingdings" pitchFamily="2" charset="2"/>
              </a:rPr>
              <a:t></a:t>
            </a:r>
            <a:r>
              <a:rPr lang="en-US" sz="1800" dirty="0">
                <a:solidFill>
                  <a:prstClr val="black"/>
                </a:solidFill>
                <a:latin typeface="Calibri" panose="020F0502020204030204" pitchFamily="34" charset="0"/>
                <a:cs typeface="Calibri" panose="020F0502020204030204" pitchFamily="34" charset="0"/>
              </a:rPr>
              <a:t> Start of Calculation</a:t>
            </a:r>
          </a:p>
          <a:p>
            <a:pPr algn="just">
              <a:defRPr/>
            </a:pPr>
            <a:r>
              <a:rPr lang="en-US" sz="1800" b="1" dirty="0">
                <a:solidFill>
                  <a:srgbClr val="3C3C3C">
                    <a:lumMod val="75000"/>
                  </a:srgbClr>
                </a:solidFill>
                <a:latin typeface="Calibri" panose="020F0502020204030204" pitchFamily="34" charset="0"/>
                <a:cs typeface="Calibri" panose="020F0502020204030204" pitchFamily="34" charset="0"/>
              </a:rPr>
              <a:t>12:25	-	Latest Time to start an IC for Order Data-related reasons </a:t>
            </a:r>
            <a:r>
              <a:rPr lang="en-US" sz="1800" b="1" dirty="0">
                <a:solidFill>
                  <a:srgbClr val="F79646">
                    <a:lumMod val="75000"/>
                  </a:srgbClr>
                </a:solidFill>
                <a:latin typeface="Calibri" panose="020F0502020204030204" pitchFamily="34" charset="0"/>
                <a:cs typeface="Calibri" panose="020F0502020204030204" pitchFamily="34" charset="0"/>
              </a:rPr>
              <a:t>(TSOs can join the call)</a:t>
            </a:r>
            <a:endParaRPr lang="en-US" sz="1800" b="1" dirty="0">
              <a:solidFill>
                <a:srgbClr val="3C3C3C">
                  <a:lumMod val="75000"/>
                </a:srgbClr>
              </a:solidFill>
              <a:latin typeface="Calibri" panose="020F0502020204030204" pitchFamily="34" charset="0"/>
              <a:cs typeface="Calibri" panose="020F0502020204030204" pitchFamily="34" charset="0"/>
            </a:endParaRPr>
          </a:p>
          <a:p>
            <a:pPr algn="just">
              <a:defRPr/>
            </a:pPr>
            <a:r>
              <a:rPr lang="en-US" sz="1800" dirty="0">
                <a:solidFill>
                  <a:prstClr val="black"/>
                </a:solidFill>
                <a:latin typeface="Calibri" panose="020F0502020204030204" pitchFamily="34" charset="0"/>
                <a:cs typeface="Calibri" panose="020F0502020204030204" pitchFamily="34" charset="0"/>
              </a:rPr>
              <a:t>12:40	-	Deadline to send the message for Risk of Partial Decoupling</a:t>
            </a:r>
          </a:p>
          <a:p>
            <a:pPr algn="just" defTabSz="457200" fontAlgn="auto">
              <a:spcBef>
                <a:spcPts val="0"/>
              </a:spcBef>
              <a:spcAft>
                <a:spcPts val="0"/>
              </a:spcAft>
              <a:defRPr/>
            </a:pPr>
            <a:r>
              <a:rPr lang="en-US" sz="1800" dirty="0">
                <a:solidFill>
                  <a:prstClr val="black"/>
                </a:solidFill>
                <a:latin typeface="Calibri" panose="020F0502020204030204" pitchFamily="34" charset="0"/>
                <a:cs typeface="Calibri" panose="020F0502020204030204" pitchFamily="34" charset="0"/>
              </a:rPr>
              <a:t>12:27		-		End of Calculation</a:t>
            </a:r>
          </a:p>
          <a:p>
            <a:pPr algn="just">
              <a:defRPr/>
            </a:pPr>
            <a:r>
              <a:rPr lang="en-US" sz="1800" dirty="0">
                <a:solidFill>
                  <a:prstClr val="black"/>
                </a:solidFill>
                <a:latin typeface="Calibri" panose="020F0502020204030204" pitchFamily="34" charset="0"/>
                <a:cs typeface="Calibri" panose="020F0502020204030204" pitchFamily="34" charset="0"/>
              </a:rPr>
              <a:t>12:29	-	Reception of Results in NEMO Local systems + Start of 12 min Confirmation process</a:t>
            </a:r>
          </a:p>
          <a:p>
            <a:pPr algn="just">
              <a:defRPr/>
            </a:pPr>
            <a:r>
              <a:rPr lang="en-US" sz="1800" dirty="0">
                <a:solidFill>
                  <a:prstClr val="black"/>
                </a:solidFill>
                <a:latin typeface="Calibri" panose="020F0502020204030204" pitchFamily="34" charset="0"/>
                <a:cs typeface="Calibri" panose="020F0502020204030204" pitchFamily="34" charset="0"/>
              </a:rPr>
              <a:t>12:41	-	Deadline to send the Preliminary Confirmations </a:t>
            </a:r>
            <a:r>
              <a:rPr lang="en-US" sz="1800" dirty="0">
                <a:solidFill>
                  <a:prstClr val="black"/>
                </a:solidFill>
                <a:latin typeface="Calibri" panose="020F0502020204030204" pitchFamily="34" charset="0"/>
                <a:cs typeface="Calibri" panose="020F0502020204030204" pitchFamily="34" charset="0"/>
                <a:sym typeface="Wingdings" pitchFamily="2" charset="2"/>
              </a:rPr>
              <a:t> Generation of GPC</a:t>
            </a:r>
          </a:p>
          <a:p>
            <a:pPr algn="just">
              <a:tabLst>
                <a:tab pos="896938" algn="l"/>
              </a:tabLst>
              <a:defRPr/>
            </a:pPr>
            <a:r>
              <a:rPr lang="en-US" sz="1800" b="1" dirty="0">
                <a:solidFill>
                  <a:prstClr val="black"/>
                </a:solidFill>
                <a:latin typeface="Calibri" panose="020F0502020204030204" pitchFamily="34" charset="0"/>
                <a:cs typeface="Calibri" panose="020F0502020204030204" pitchFamily="34" charset="0"/>
              </a:rPr>
              <a:t>12:45		-	Publication of Preliminary Results and sending to the TSOs </a:t>
            </a:r>
            <a:r>
              <a:rPr lang="en-US" sz="1800" dirty="0">
                <a:solidFill>
                  <a:prstClr val="black"/>
                </a:solidFill>
                <a:latin typeface="Calibri" panose="020F0502020204030204" pitchFamily="34" charset="0"/>
                <a:cs typeface="Calibri" panose="020F0502020204030204" pitchFamily="34" charset="0"/>
                <a:sym typeface="Wingdings" pitchFamily="2" charset="2"/>
              </a:rPr>
              <a:t> </a:t>
            </a:r>
          </a:p>
          <a:p>
            <a:pPr marL="0" indent="0" algn="just">
              <a:buNone/>
              <a:tabLst>
                <a:tab pos="896938" algn="l"/>
              </a:tabLst>
              <a:defRPr/>
            </a:pPr>
            <a:r>
              <a:rPr lang="en-US" sz="1800" dirty="0">
                <a:solidFill>
                  <a:prstClr val="black"/>
                </a:solidFill>
                <a:latin typeface="Calibri" panose="020F0502020204030204" pitchFamily="34" charset="0"/>
                <a:cs typeface="Calibri" panose="020F0502020204030204" pitchFamily="34" charset="0"/>
                <a:sym typeface="Wingdings" pitchFamily="2" charset="2"/>
              </a:rPr>
              <a:t>		-	</a:t>
            </a:r>
            <a:r>
              <a:rPr lang="en-US" sz="1800" dirty="0">
                <a:solidFill>
                  <a:prstClr val="black"/>
                </a:solidFill>
                <a:latin typeface="Calibri" panose="020F0502020204030204" pitchFamily="34" charset="0"/>
                <a:cs typeface="Calibri" panose="020F0502020204030204" pitchFamily="34" charset="0"/>
              </a:rPr>
              <a:t>Start of 12 min Final Confirmation process</a:t>
            </a:r>
          </a:p>
          <a:p>
            <a:pPr marL="0" indent="0" algn="just">
              <a:buNone/>
              <a:tabLst>
                <a:tab pos="896938" algn="l"/>
              </a:tabLst>
              <a:defRPr/>
            </a:pPr>
            <a:r>
              <a:rPr lang="en-US" sz="1800" dirty="0">
                <a:solidFill>
                  <a:prstClr val="black"/>
                </a:solidFill>
                <a:latin typeface="Calibri" panose="020F0502020204030204" pitchFamily="34" charset="0"/>
                <a:cs typeface="Calibri" panose="020F0502020204030204" pitchFamily="34" charset="0"/>
              </a:rPr>
              <a:t>		13:05	</a:t>
            </a:r>
            <a:r>
              <a:rPr lang="en-US" sz="1800" b="1" dirty="0">
                <a:solidFill>
                  <a:srgbClr val="7030A0"/>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Message ExC_02: 	</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Delay in Market Coupling Results publication </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 MPs invited to update </a:t>
            </a:r>
          </a:p>
          <a:p>
            <a:pPr marL="0" indent="0" algn="just">
              <a:buNone/>
              <a:tabLst>
                <a:tab pos="896938" algn="l"/>
              </a:tabLst>
              <a:defRPr/>
            </a:pP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			Shadow Auction bids</a:t>
            </a:r>
            <a:r>
              <a:rPr lang="en-US" sz="1800" b="1"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 and UMM_01a</a:t>
            </a:r>
          </a:p>
          <a:p>
            <a:pPr algn="just">
              <a:defRPr/>
            </a:pPr>
            <a:r>
              <a:rPr lang="en-US" sz="1800" dirty="0">
                <a:solidFill>
                  <a:prstClr val="black"/>
                </a:solidFill>
                <a:latin typeface="Calibri" panose="020F0502020204030204" pitchFamily="34" charset="0"/>
                <a:cs typeface="Calibri" panose="020F0502020204030204" pitchFamily="34" charset="0"/>
              </a:rPr>
              <a:t>12:57	-	Deadline to send the Final Confirmations</a:t>
            </a:r>
          </a:p>
          <a:p>
            <a:pPr algn="just">
              <a:defRPr/>
            </a:pPr>
            <a:r>
              <a:rPr lang="en-US" sz="1800" dirty="0">
                <a:solidFill>
                  <a:prstClr val="black"/>
                </a:solidFill>
                <a:latin typeface="Calibri" panose="020F0502020204030204" pitchFamily="34" charset="0"/>
                <a:cs typeface="Calibri" panose="020F0502020204030204" pitchFamily="34" charset="0"/>
              </a:rPr>
              <a:t>12:57	-	Reception of all Final Confirmations in the PMB </a:t>
            </a:r>
            <a:r>
              <a:rPr lang="en-US" sz="1800" dirty="0">
                <a:solidFill>
                  <a:prstClr val="black"/>
                </a:solidFill>
                <a:latin typeface="Calibri" panose="020F0502020204030204" pitchFamily="34" charset="0"/>
                <a:cs typeface="Calibri" panose="020F0502020204030204" pitchFamily="34" charset="0"/>
                <a:sym typeface="Wingdings" pitchFamily="2" charset="2"/>
              </a:rPr>
              <a:t></a:t>
            </a:r>
            <a:r>
              <a:rPr lang="en-US" sz="1800" dirty="0">
                <a:solidFill>
                  <a:prstClr val="black"/>
                </a:solidFill>
                <a:latin typeface="Calibri" panose="020F0502020204030204" pitchFamily="34" charset="0"/>
                <a:cs typeface="Calibri" panose="020F0502020204030204" pitchFamily="34" charset="0"/>
              </a:rPr>
              <a:t> </a:t>
            </a:r>
            <a:r>
              <a:rPr lang="en-US" sz="1800" dirty="0">
                <a:solidFill>
                  <a:prstClr val="black"/>
                </a:solidFill>
                <a:latin typeface="Calibri" panose="020F0502020204030204" pitchFamily="34" charset="0"/>
                <a:cs typeface="Calibri" panose="020F0502020204030204" pitchFamily="34" charset="0"/>
                <a:sym typeface="Wingdings" pitchFamily="2" charset="2"/>
              </a:rPr>
              <a:t>Generation</a:t>
            </a:r>
            <a:r>
              <a:rPr lang="en-US" sz="1800" dirty="0">
                <a:solidFill>
                  <a:prstClr val="black"/>
                </a:solidFill>
                <a:latin typeface="Calibri" panose="020F0502020204030204" pitchFamily="34" charset="0"/>
                <a:cs typeface="Calibri" panose="020F0502020204030204" pitchFamily="34" charset="0"/>
              </a:rPr>
              <a:t> of GFC</a:t>
            </a:r>
          </a:p>
          <a:p>
            <a:pPr algn="just">
              <a:defRPr/>
            </a:pPr>
            <a:r>
              <a:rPr lang="en-US" sz="1800" dirty="0">
                <a:solidFill>
                  <a:prstClr val="black"/>
                </a:solidFill>
                <a:latin typeface="Calibri" panose="020F0502020204030204" pitchFamily="34" charset="0"/>
                <a:cs typeface="Calibri" panose="020F0502020204030204" pitchFamily="34" charset="0"/>
              </a:rPr>
              <a:t>12:57	-	Reception of Global Final Confirmation in local PMBs</a:t>
            </a:r>
          </a:p>
          <a:p>
            <a:pPr algn="just">
              <a:defRPr/>
            </a:pPr>
            <a:r>
              <a:rPr lang="en-US" sz="1800" b="1" dirty="0">
                <a:solidFill>
                  <a:srgbClr val="0000FF"/>
                </a:solidFill>
                <a:latin typeface="Calibri" panose="020F0502020204030204" pitchFamily="34" charset="0"/>
                <a:cs typeface="Calibri" panose="020F0502020204030204" pitchFamily="34" charset="0"/>
              </a:rPr>
              <a:t>12:58	-	Publication of Final Results </a:t>
            </a:r>
            <a:r>
              <a:rPr lang="en-US" sz="1800" dirty="0">
                <a:solidFill>
                  <a:srgbClr val="0000FF"/>
                </a:solidFill>
                <a:latin typeface="Calibri" panose="020F0502020204030204" pitchFamily="34" charset="0"/>
                <a:cs typeface="Calibri" panose="020F0502020204030204" pitchFamily="34" charset="0"/>
                <a:sym typeface="Wingdings" pitchFamily="2" charset="2"/>
              </a:rPr>
              <a:t></a:t>
            </a:r>
            <a:r>
              <a:rPr lang="en-US" sz="1800" dirty="0">
                <a:solidFill>
                  <a:srgbClr val="0000FF"/>
                </a:solidFill>
                <a:latin typeface="Calibri" panose="020F0502020204030204" pitchFamily="34" charset="0"/>
                <a:cs typeface="Calibri" panose="020F0502020204030204" pitchFamily="34" charset="0"/>
              </a:rPr>
              <a:t> Start of Notification Process</a:t>
            </a:r>
          </a:p>
          <a:p>
            <a:pPr algn="just">
              <a:defRPr/>
            </a:pPr>
            <a:r>
              <a:rPr lang="en-US" sz="1800" b="1" dirty="0">
                <a:solidFill>
                  <a:srgbClr val="F79646">
                    <a:lumMod val="75000"/>
                  </a:srgbClr>
                </a:solidFill>
                <a:latin typeface="Calibri" panose="020F0502020204030204" pitchFamily="34" charset="0"/>
                <a:cs typeface="Calibri" panose="020F0502020204030204" pitchFamily="34" charset="0"/>
              </a:rPr>
              <a:t>13:15	13:15	Latest time to Start an IC and invite TSOs</a:t>
            </a:r>
          </a:p>
          <a:p>
            <a:pPr algn="just">
              <a:defRPr/>
            </a:pPr>
            <a:r>
              <a:rPr lang="en-US" sz="1800" dirty="0">
                <a:solidFill>
                  <a:prstClr val="black"/>
                </a:solidFill>
                <a:latin typeface="Calibri" panose="020F0502020204030204" pitchFamily="34" charset="0"/>
                <a:cs typeface="Calibri" panose="020F0502020204030204" pitchFamily="34" charset="0"/>
              </a:rPr>
              <a:t>13:50	13:50	Deadline to send the message for </a:t>
            </a:r>
            <a:r>
              <a:rPr lang="en-GB" sz="1800" dirty="0">
                <a:solidFill>
                  <a:prstClr val="black"/>
                </a:solidFill>
                <a:latin typeface="Calibri" panose="020F0502020204030204" pitchFamily="34" charset="0"/>
                <a:cs typeface="Calibri" panose="020F0502020204030204" pitchFamily="34" charset="0"/>
              </a:rPr>
              <a:t>Risk of Full Decoupling to the TSOs/market</a:t>
            </a:r>
          </a:p>
          <a:p>
            <a:pPr marL="0" indent="0" algn="just">
              <a:buNone/>
              <a:defRPr/>
            </a:pPr>
            <a:r>
              <a:rPr lang="en-GB" sz="1800" dirty="0">
                <a:solidFill>
                  <a:prstClr val="black"/>
                </a:solidFill>
                <a:latin typeface="Calibri" panose="020F0502020204030204" pitchFamily="34" charset="0"/>
                <a:cs typeface="Calibri" panose="020F0502020204030204" pitchFamily="34" charset="0"/>
              </a:rPr>
              <a:t>		</a:t>
            </a:r>
            <a:r>
              <a:rPr lang="en-US" sz="1800" b="1" dirty="0">
                <a:solidFill>
                  <a:srgbClr val="7030A0"/>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Message ExC_03b: </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Further delay Market coupling session and risk of Full decoupling </a:t>
            </a:r>
          </a:p>
          <a:p>
            <a:pPr marL="0" indent="0" algn="just">
              <a:buNone/>
              <a:defRPr/>
            </a:pPr>
            <a:r>
              <a:rPr lang="en-US" sz="1800" dirty="0">
                <a:solidFill>
                  <a:prstClr val="black"/>
                </a:solidFill>
                <a:latin typeface="Calibri" panose="020F0502020204030204" pitchFamily="34" charset="0"/>
                <a:cs typeface="Calibri" panose="020F0502020204030204" pitchFamily="34" charset="0"/>
                <a:sym typeface="Wingdings" panose="05000000000000000000" pitchFamily="2" charset="2"/>
              </a:rPr>
              <a:t>		</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 MPs invited to update Shadow Auction bids</a:t>
            </a:r>
            <a:r>
              <a:rPr lang="en-US" sz="1800" b="1"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sym typeface="Wingdings" panose="05000000000000000000" pitchFamily="2" charset="2"/>
              </a:rPr>
              <a:t>*</a:t>
            </a:r>
            <a:r>
              <a:rPr lang="en-US" sz="1800" b="1"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 </a:t>
            </a:r>
          </a:p>
          <a:p>
            <a:pPr algn="just">
              <a:defRPr/>
            </a:pPr>
            <a:r>
              <a:rPr lang="en-US" sz="1800" dirty="0">
                <a:solidFill>
                  <a:prstClr val="black"/>
                </a:solidFill>
                <a:latin typeface="Calibri" panose="020F0502020204030204" pitchFamily="34" charset="0"/>
                <a:cs typeface="Calibri" panose="020F0502020204030204" pitchFamily="34" charset="0"/>
              </a:rPr>
              <a:t>14:10	14:10	Closure of shadow auction bidding process by JAO</a:t>
            </a:r>
          </a:p>
          <a:p>
            <a:pPr algn="just">
              <a:defRPr/>
            </a:pPr>
            <a:r>
              <a:rPr lang="en-US" sz="1800" b="1" dirty="0">
                <a:solidFill>
                  <a:srgbClr val="FF0000"/>
                </a:solidFill>
                <a:latin typeface="Calibri" panose="020F0502020204030204" pitchFamily="34" charset="0"/>
                <a:cs typeface="Calibri" panose="020F0502020204030204" pitchFamily="34" charset="0"/>
              </a:rPr>
              <a:t>14:20	14:20	Deadline to declare the SDAC Full Decoupling</a:t>
            </a:r>
          </a:p>
          <a:p>
            <a:pPr marL="0" indent="0" algn="just">
              <a:buNone/>
              <a:defRPr/>
            </a:pPr>
            <a:r>
              <a:rPr lang="en-US" sz="1800" b="1" dirty="0">
                <a:solidFill>
                  <a:srgbClr val="FF0000"/>
                </a:solidFill>
                <a:latin typeface="Calibri" panose="020F0502020204030204" pitchFamily="34" charset="0"/>
                <a:cs typeface="Calibri" panose="020F0502020204030204" pitchFamily="34" charset="0"/>
              </a:rPr>
              <a:t>		</a:t>
            </a:r>
            <a:r>
              <a:rPr lang="en-US" sz="1800" b="1" dirty="0">
                <a:solidFill>
                  <a:srgbClr val="7030A0"/>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Message ExC_04b: </a:t>
            </a:r>
            <a:r>
              <a:rPr lang="en-US" sz="1800" dirty="0">
                <a:solidFill>
                  <a:prstClr val="black"/>
                </a:solidFill>
                <a:effectLst>
                  <a:outerShdw blurRad="50800" dist="50800" dir="5400000" algn="ctr" rotWithShape="0">
                    <a:srgbClr val="FFFF00"/>
                  </a:outerShdw>
                </a:effectLst>
                <a:latin typeface="Calibri" panose="020F0502020204030204" pitchFamily="34" charset="0"/>
                <a:cs typeface="Calibri" panose="020F0502020204030204" pitchFamily="34" charset="0"/>
              </a:rPr>
              <a:t>Declaration of the Full decoupling</a:t>
            </a:r>
          </a:p>
          <a:p>
            <a:pPr marL="0" indent="0" algn="just">
              <a:spcBef>
                <a:spcPts val="300"/>
              </a:spcBef>
              <a:buNone/>
              <a:defRPr/>
            </a:pPr>
            <a:endParaRPr lang="en-GB" sz="1800" i="1" dirty="0">
              <a:solidFill>
                <a:prstClr val="black"/>
              </a:solidFill>
              <a:latin typeface="Calibri" panose="020F0502020204030204" pitchFamily="34" charset="0"/>
              <a:cs typeface="Calibri" panose="020F0502020204030204" pitchFamily="34" charset="0"/>
            </a:endParaRPr>
          </a:p>
          <a:p>
            <a:pPr marL="0" indent="0" algn="just">
              <a:spcBef>
                <a:spcPts val="300"/>
              </a:spcBef>
              <a:buNone/>
              <a:defRPr/>
            </a:pPr>
            <a:r>
              <a:rPr lang="en-GB" sz="1800" i="1" dirty="0">
                <a:solidFill>
                  <a:prstClr val="black"/>
                </a:solidFill>
                <a:latin typeface="Calibri" panose="020F0502020204030204" pitchFamily="34" charset="0"/>
                <a:cs typeface="Calibri" panose="020F0502020204030204" pitchFamily="34" charset="0"/>
              </a:rPr>
              <a:t>*For borders where Shadow Auctions apply only</a:t>
            </a:r>
          </a:p>
          <a:p>
            <a:pPr marL="0" indent="0" algn="just">
              <a:spcBef>
                <a:spcPts val="300"/>
              </a:spcBef>
              <a:buNone/>
              <a:defRPr/>
            </a:pPr>
            <a:r>
              <a:rPr lang="en-US" sz="1800" i="1" dirty="0">
                <a:solidFill>
                  <a:prstClr val="black"/>
                </a:solidFill>
                <a:latin typeface="Calibri" panose="020F0502020204030204" pitchFamily="34" charset="0"/>
                <a:cs typeface="Calibri" panose="020F0502020204030204" pitchFamily="34" charset="0"/>
                <a:sym typeface="Wingdings" panose="05000000000000000000" pitchFamily="2" charset="2"/>
              </a:rPr>
              <a:t>** In case of production issues, the test will be cancelled no later than 13:30</a:t>
            </a:r>
          </a:p>
          <a:p>
            <a:pPr marL="0" indent="0" algn="just">
              <a:spcBef>
                <a:spcPts val="300"/>
              </a:spcBef>
              <a:buNone/>
              <a:defRPr/>
            </a:pPr>
            <a:r>
              <a:rPr lang="en-US" i="1" dirty="0">
                <a:solidFill>
                  <a:prstClr val="black"/>
                </a:solidFill>
                <a:latin typeface="Calibri" panose="020F0502020204030204" pitchFamily="34" charset="0"/>
                <a:cs typeface="Calibri" panose="020F0502020204030204" pitchFamily="34" charset="0"/>
                <a:sym typeface="Wingdings" panose="05000000000000000000" pitchFamily="2" charset="2"/>
              </a:rPr>
              <a:t>***The messages sent out will indicate “TEST” to separate from the production activities </a:t>
            </a:r>
            <a:endParaRPr lang="en-US" sz="1800" i="1" dirty="0">
              <a:solidFill>
                <a:prstClr val="black"/>
              </a:solidFill>
              <a:latin typeface="Calibri" panose="020F0502020204030204" pitchFamily="34" charset="0"/>
              <a:cs typeface="Calibri" panose="020F0502020204030204" pitchFamily="34" charset="0"/>
              <a:sym typeface="Wingdings" panose="05000000000000000000" pitchFamily="2" charset="2"/>
            </a:endParaRPr>
          </a:p>
        </p:txBody>
      </p:sp>
      <p:sp>
        <p:nvSpPr>
          <p:cNvPr id="8" name="Rectangle à coins arrondis 9">
            <a:extLst>
              <a:ext uri="{FF2B5EF4-FFF2-40B4-BE49-F238E27FC236}">
                <a16:creationId xmlns:a16="http://schemas.microsoft.com/office/drawing/2014/main" id="{5BAFF3A1-64F0-E1CA-7A54-C18ED13EB93F}"/>
              </a:ext>
            </a:extLst>
          </p:cNvPr>
          <p:cNvSpPr/>
          <p:nvPr/>
        </p:nvSpPr>
        <p:spPr>
          <a:xfrm>
            <a:off x="1202562" y="2641783"/>
            <a:ext cx="1135063" cy="26242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1200" b="1" dirty="0">
                <a:solidFill>
                  <a:srgbClr val="FFFFFF"/>
                </a:solidFill>
                <a:latin typeface="+mj-lt"/>
              </a:rPr>
              <a:t>Coupling</a:t>
            </a:r>
          </a:p>
        </p:txBody>
      </p:sp>
      <p:sp>
        <p:nvSpPr>
          <p:cNvPr id="9" name="Rectangle à coins arrondis 11">
            <a:extLst>
              <a:ext uri="{FF2B5EF4-FFF2-40B4-BE49-F238E27FC236}">
                <a16:creationId xmlns:a16="http://schemas.microsoft.com/office/drawing/2014/main" id="{1B785D4A-8496-778F-450D-D1CB07F53C5A}"/>
              </a:ext>
            </a:extLst>
          </p:cNvPr>
          <p:cNvSpPr/>
          <p:nvPr/>
        </p:nvSpPr>
        <p:spPr>
          <a:xfrm>
            <a:off x="1199388" y="1687756"/>
            <a:ext cx="1144587" cy="785499"/>
          </a:xfrm>
          <a:prstGeom prst="roundRect">
            <a:avLst/>
          </a:prstGeom>
          <a:solidFill>
            <a:srgbClr val="7F7F7F"/>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1200" b="1" dirty="0">
                <a:solidFill>
                  <a:srgbClr val="FFFFFF"/>
                </a:solidFill>
              </a:rPr>
              <a:t>Pre-Coupling</a:t>
            </a:r>
          </a:p>
        </p:txBody>
      </p:sp>
      <p:sp>
        <p:nvSpPr>
          <p:cNvPr id="10" name="ZoneTexte 12">
            <a:extLst>
              <a:ext uri="{FF2B5EF4-FFF2-40B4-BE49-F238E27FC236}">
                <a16:creationId xmlns:a16="http://schemas.microsoft.com/office/drawing/2014/main" id="{DB24C860-7FD4-08C3-1904-34B6AD9363DD}"/>
              </a:ext>
            </a:extLst>
          </p:cNvPr>
          <p:cNvSpPr txBox="1"/>
          <p:nvPr/>
        </p:nvSpPr>
        <p:spPr>
          <a:xfrm>
            <a:off x="2374203" y="1268740"/>
            <a:ext cx="959359" cy="253916"/>
          </a:xfrm>
          <a:prstGeom prst="rect">
            <a:avLst/>
          </a:prstGeom>
          <a:noFill/>
        </p:spPr>
        <p:txBody>
          <a:bodyPr wrap="square" rtlCol="0">
            <a:spAutoFit/>
          </a:bodyPr>
          <a:lstStyle>
            <a:defPPr>
              <a:defRPr lang="fr-FR"/>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a:lstStyle>
          <a:p>
            <a:pPr algn="ctr"/>
            <a:r>
              <a:rPr lang="en-US" sz="1050" b="1" dirty="0">
                <a:solidFill>
                  <a:srgbClr val="FF0000"/>
                </a:solidFill>
              </a:rPr>
              <a:t>Production</a:t>
            </a:r>
          </a:p>
        </p:txBody>
      </p:sp>
      <p:sp>
        <p:nvSpPr>
          <p:cNvPr id="11" name="ZoneTexte 13">
            <a:extLst>
              <a:ext uri="{FF2B5EF4-FFF2-40B4-BE49-F238E27FC236}">
                <a16:creationId xmlns:a16="http://schemas.microsoft.com/office/drawing/2014/main" id="{39A56806-033F-6D6D-F31A-4217DAD899FC}"/>
              </a:ext>
            </a:extLst>
          </p:cNvPr>
          <p:cNvSpPr txBox="1"/>
          <p:nvPr/>
        </p:nvSpPr>
        <p:spPr>
          <a:xfrm>
            <a:off x="3252178" y="1268740"/>
            <a:ext cx="739135" cy="253916"/>
          </a:xfrm>
          <a:prstGeom prst="rect">
            <a:avLst/>
          </a:prstGeom>
          <a:noFill/>
        </p:spPr>
        <p:txBody>
          <a:bodyPr wrap="square" rtlCol="0">
            <a:spAutoFit/>
          </a:bodyPr>
          <a:lstStyle>
            <a:defPPr>
              <a:defRPr lang="fr-FR"/>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a:lstStyle>
          <a:p>
            <a:pPr algn="ctr"/>
            <a:r>
              <a:rPr lang="en-US" sz="1050" b="1" dirty="0">
                <a:solidFill>
                  <a:srgbClr val="00B050"/>
                </a:solidFill>
              </a:rPr>
              <a:t>Testing</a:t>
            </a:r>
          </a:p>
        </p:txBody>
      </p:sp>
    </p:spTree>
    <p:extLst>
      <p:ext uri="{BB962C8B-B14F-4D97-AF65-F5344CB8AC3E}">
        <p14:creationId xmlns:p14="http://schemas.microsoft.com/office/powerpoint/2010/main" val="192686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8407451-3A45-C1C8-67B8-4B0DF9DD0140}"/>
              </a:ext>
            </a:extLst>
          </p:cNvPr>
          <p:cNvGraphicFramePr>
            <a:graphicFrameLocks noChangeAspect="1"/>
          </p:cNvGraphicFramePr>
          <p:nvPr>
            <p:custDataLst>
              <p:tags r:id="rId1"/>
            </p:custDataLst>
            <p:extLst>
              <p:ext uri="{D42A27DB-BD31-4B8C-83A1-F6EECF244321}">
                <p14:modId xmlns:p14="http://schemas.microsoft.com/office/powerpoint/2010/main" val="2234194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5" name="think-cell data - do not delete" hidden="1">
                        <a:extLst>
                          <a:ext uri="{FF2B5EF4-FFF2-40B4-BE49-F238E27FC236}">
                            <a16:creationId xmlns:a16="http://schemas.microsoft.com/office/drawing/2014/main" id="{98407451-3A45-C1C8-67B8-4B0DF9DD014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B9BE3749-F0E2-CCB7-7A6C-F2AB35447F3B}"/>
              </a:ext>
            </a:extLst>
          </p:cNvPr>
          <p:cNvGraphicFramePr>
            <a:graphicFrameLocks noChangeAspect="1"/>
          </p:cNvGraphicFramePr>
          <p:nvPr>
            <p:custDataLst>
              <p:tags r:id="rId2"/>
            </p:custDataLst>
            <p:extLst>
              <p:ext uri="{D42A27DB-BD31-4B8C-83A1-F6EECF244321}">
                <p14:modId xmlns:p14="http://schemas.microsoft.com/office/powerpoint/2010/main" val="5893397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B9BE3749-F0E2-CCB7-7A6C-F2AB35447F3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en-GB" dirty="0"/>
              <a:t>5) Coordination</a:t>
            </a:r>
          </a:p>
        </p:txBody>
      </p:sp>
      <p:sp>
        <p:nvSpPr>
          <p:cNvPr id="8" name="Text Placeholder 7">
            <a:extLst>
              <a:ext uri="{FF2B5EF4-FFF2-40B4-BE49-F238E27FC236}">
                <a16:creationId xmlns:a16="http://schemas.microsoft.com/office/drawing/2014/main" id="{68BEB864-A78F-92B7-F323-008D84026AC6}"/>
              </a:ext>
            </a:extLst>
          </p:cNvPr>
          <p:cNvSpPr>
            <a:spLocks noGrp="1"/>
          </p:cNvSpPr>
          <p:nvPr>
            <p:ph type="body" sz="quarter" idx="13"/>
          </p:nvPr>
        </p:nvSpPr>
        <p:spPr/>
        <p:txBody>
          <a:bodyPr/>
          <a:lstStyle/>
          <a:p>
            <a:pPr marL="0" indent="0">
              <a:buNone/>
            </a:pPr>
            <a:r>
              <a:rPr lang="en-GB" sz="1600" b="1" dirty="0"/>
              <a:t>Registration process </a:t>
            </a:r>
          </a:p>
          <a:p>
            <a:r>
              <a:rPr lang="en-GB" sz="1600" dirty="0"/>
              <a:t>In case applicable, the respective NEMO(s) and/or JAO will contact the market participants regarding the process to follow.</a:t>
            </a:r>
          </a:p>
          <a:p>
            <a:r>
              <a:rPr lang="en-GB" sz="1600" dirty="0"/>
              <a:t>JAO: MPs should register for the test with JAO by sending the email to </a:t>
            </a:r>
            <a:r>
              <a:rPr lang="en-GB" sz="1600" u="sng" dirty="0">
                <a:hlinkClick r:id="rId8">
                  <a:extLst>
                    <a:ext uri="{A12FA001-AC4F-418D-AE19-62706E023703}">
                      <ahyp:hlinkClr xmlns:ahyp="http://schemas.microsoft.com/office/drawing/2018/hyperlinkcolor" val="tx"/>
                    </a:ext>
                  </a:extLst>
                </a:hlinkClick>
              </a:rPr>
              <a:t>helpdesk@jao.eu</a:t>
            </a:r>
            <a:r>
              <a:rPr lang="en-GB" sz="1600" dirty="0"/>
              <a:t>. Deadline to register is 13/03.  </a:t>
            </a:r>
          </a:p>
          <a:p>
            <a:endParaRPr lang="en-GB" sz="1600" dirty="0"/>
          </a:p>
          <a:p>
            <a:pPr marL="0" indent="0">
              <a:buNone/>
            </a:pPr>
            <a:r>
              <a:rPr lang="en-GB" sz="1600" b="1" dirty="0"/>
              <a:t>Environments to connect to</a:t>
            </a:r>
          </a:p>
          <a:p>
            <a:r>
              <a:rPr lang="en-GB" sz="1600" dirty="0"/>
              <a:t>JAO: </a:t>
            </a:r>
            <a:r>
              <a:rPr lang="en-GB" sz="1600" dirty="0" err="1"/>
              <a:t>eCAT</a:t>
            </a:r>
            <a:r>
              <a:rPr lang="en-GB" sz="1600" dirty="0"/>
              <a:t> UAT</a:t>
            </a:r>
          </a:p>
          <a:p>
            <a:endParaRPr lang="en-GB" sz="1600" dirty="0"/>
          </a:p>
          <a:p>
            <a:pPr marL="0" indent="0">
              <a:buNone/>
            </a:pPr>
            <a:r>
              <a:rPr lang="en-GB" sz="1600" b="1" dirty="0"/>
              <a:t>Connectivity establishment</a:t>
            </a:r>
          </a:p>
          <a:p>
            <a:r>
              <a:rPr lang="en-GB" sz="1600" dirty="0"/>
              <a:t>JAO: We will forward to each registered participant individually the necessary tools to access the Auction Tool.</a:t>
            </a:r>
          </a:p>
          <a:p>
            <a:endParaRPr lang="en-GB" sz="1600" dirty="0">
              <a:cs typeface="Arial"/>
            </a:endParaRPr>
          </a:p>
          <a:p>
            <a:pPr marL="0" indent="0">
              <a:buNone/>
            </a:pPr>
            <a:r>
              <a:rPr lang="en-GB" sz="1600" b="1" dirty="0">
                <a:solidFill>
                  <a:srgbClr val="FF0000"/>
                </a:solidFill>
                <a:cs typeface="Arial"/>
              </a:rPr>
              <a:t>Nomination: all TSOs will follow production timeline and urge market participants to respect the updated nomination deadlines in line with the decoupling scenario and market messaging.</a:t>
            </a:r>
          </a:p>
        </p:txBody>
      </p:sp>
      <p:sp>
        <p:nvSpPr>
          <p:cNvPr id="11" name="TextBox 10">
            <a:extLst>
              <a:ext uri="{FF2B5EF4-FFF2-40B4-BE49-F238E27FC236}">
                <a16:creationId xmlns:a16="http://schemas.microsoft.com/office/drawing/2014/main" id="{C2663586-E8B5-8163-1D97-FE6DC2FCECA4}"/>
              </a:ext>
            </a:extLst>
          </p:cNvPr>
          <p:cNvSpPr txBox="1"/>
          <p:nvPr/>
        </p:nvSpPr>
        <p:spPr>
          <a:xfrm rot="21178193">
            <a:off x="5414759" y="5693169"/>
            <a:ext cx="6209599" cy="276999"/>
          </a:xfrm>
          <a:prstGeom prst="rect">
            <a:avLst/>
          </a:prstGeom>
          <a:solidFill>
            <a:schemeClr val="accent2"/>
          </a:solidFill>
        </p:spPr>
        <p:txBody>
          <a:bodyPr wrap="square" lIns="0" tIns="0" rIns="0" bIns="0" rtlCol="0">
            <a:spAutoFit/>
          </a:bodyPr>
          <a:lstStyle/>
          <a:p>
            <a:r>
              <a:rPr lang="en-US" dirty="0"/>
              <a:t>To be updated by each individual NEMO and JAO as needed</a:t>
            </a:r>
          </a:p>
        </p:txBody>
      </p:sp>
    </p:spTree>
    <p:extLst>
      <p:ext uri="{BB962C8B-B14F-4D97-AF65-F5344CB8AC3E}">
        <p14:creationId xmlns:p14="http://schemas.microsoft.com/office/powerpoint/2010/main" val="17561100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85E269B2-2075-E381-E441-9F6D28BAAD14}"/>
              </a:ext>
            </a:extLst>
          </p:cNvPr>
          <p:cNvGraphicFramePr>
            <a:graphicFrameLocks noChangeAspect="1"/>
          </p:cNvGraphicFramePr>
          <p:nvPr>
            <p:custDataLst>
              <p:tags r:id="rId1"/>
            </p:custDataLst>
            <p:extLst>
              <p:ext uri="{D42A27DB-BD31-4B8C-83A1-F6EECF244321}">
                <p14:modId xmlns:p14="http://schemas.microsoft.com/office/powerpoint/2010/main" val="12352954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350" imgH="350" progId="TCLayout.ActiveDocument.1">
                  <p:embed/>
                </p:oleObj>
              </mc:Choice>
              <mc:Fallback>
                <p:oleObj name="think-cell Slide" r:id="rId5" imgW="350" imgH="350" progId="TCLayout.ActiveDocument.1">
                  <p:embed/>
                  <p:pic>
                    <p:nvPicPr>
                      <p:cNvPr id="5" name="think-cell data - do not delete" hidden="1">
                        <a:extLst>
                          <a:ext uri="{FF2B5EF4-FFF2-40B4-BE49-F238E27FC236}">
                            <a16:creationId xmlns:a16="http://schemas.microsoft.com/office/drawing/2014/main" id="{85E269B2-2075-E381-E441-9F6D28BAAD1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graphicFrame>
        <p:nvGraphicFramePr>
          <p:cNvPr id="3" name="think-cell data - do not delete" hidden="1">
            <a:extLst>
              <a:ext uri="{FF2B5EF4-FFF2-40B4-BE49-F238E27FC236}">
                <a16:creationId xmlns:a16="http://schemas.microsoft.com/office/drawing/2014/main" id="{AECE94F0-8679-BED2-3B16-C05DF1E815FA}"/>
              </a:ext>
            </a:extLst>
          </p:cNvPr>
          <p:cNvGraphicFramePr>
            <a:graphicFrameLocks noChangeAspect="1"/>
          </p:cNvGraphicFramePr>
          <p:nvPr>
            <p:custDataLst>
              <p:tags r:id="rId2"/>
            </p:custDataLst>
            <p:extLst>
              <p:ext uri="{D42A27DB-BD31-4B8C-83A1-F6EECF244321}">
                <p14:modId xmlns:p14="http://schemas.microsoft.com/office/powerpoint/2010/main" val="40218007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350" imgH="350" progId="TCLayout.ActiveDocument.1">
                  <p:embed/>
                </p:oleObj>
              </mc:Choice>
              <mc:Fallback>
                <p:oleObj name="think-cell Slide" r:id="rId7" imgW="350" imgH="350" progId="TCLayout.ActiveDocument.1">
                  <p:embed/>
                  <p:pic>
                    <p:nvPicPr>
                      <p:cNvPr id="3" name="think-cell data - do not delete" hidden="1">
                        <a:extLst>
                          <a:ext uri="{FF2B5EF4-FFF2-40B4-BE49-F238E27FC236}">
                            <a16:creationId xmlns:a16="http://schemas.microsoft.com/office/drawing/2014/main" id="{AECE94F0-8679-BED2-3B16-C05DF1E815FA}"/>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BAFC3AEE-713B-4DCE-BBEF-C3B7F32E4123}"/>
              </a:ext>
            </a:extLst>
          </p:cNvPr>
          <p:cNvSpPr>
            <a:spLocks noGrp="1"/>
          </p:cNvSpPr>
          <p:nvPr>
            <p:ph type="title"/>
          </p:nvPr>
        </p:nvSpPr>
        <p:spPr/>
        <p:txBody>
          <a:bodyPr vert="horz"/>
          <a:lstStyle/>
          <a:p>
            <a:r>
              <a:rPr lang="en-US" dirty="0"/>
              <a:t>6) Evaluation and reporting</a:t>
            </a:r>
            <a:endParaRPr lang="en-GB" dirty="0"/>
          </a:p>
        </p:txBody>
      </p:sp>
      <p:sp>
        <p:nvSpPr>
          <p:cNvPr id="7" name="Text Placeholder 6">
            <a:extLst>
              <a:ext uri="{FF2B5EF4-FFF2-40B4-BE49-F238E27FC236}">
                <a16:creationId xmlns:a16="http://schemas.microsoft.com/office/drawing/2014/main" id="{DF983CF1-BB5E-29B2-4E0C-693E3DA461F0}"/>
              </a:ext>
            </a:extLst>
          </p:cNvPr>
          <p:cNvSpPr>
            <a:spLocks noGrp="1"/>
          </p:cNvSpPr>
          <p:nvPr>
            <p:ph type="body" sz="quarter" idx="13"/>
          </p:nvPr>
        </p:nvSpPr>
        <p:spPr/>
        <p:txBody>
          <a:bodyPr/>
          <a:lstStyle/>
          <a:p>
            <a:pPr marL="0" indent="0">
              <a:buNone/>
            </a:pPr>
            <a:r>
              <a:rPr lang="en-GB" sz="1600" b="1" dirty="0"/>
              <a:t>Evaluation</a:t>
            </a:r>
          </a:p>
          <a:p>
            <a:pPr marL="0" indent="0">
              <a:buNone/>
            </a:pPr>
            <a:r>
              <a:rPr lang="en-GB" sz="1600" dirty="0"/>
              <a:t>In case the test results require it, TSOs &amp; NEMOs will evaluate the joint training session to address the following questions. </a:t>
            </a:r>
          </a:p>
          <a:p>
            <a:r>
              <a:rPr lang="en-GB" sz="1600" dirty="0"/>
              <a:t>What went well?</a:t>
            </a:r>
          </a:p>
          <a:p>
            <a:r>
              <a:rPr lang="en-GB" sz="1600" dirty="0"/>
              <a:t>What needs more attention?</a:t>
            </a:r>
          </a:p>
          <a:p>
            <a:r>
              <a:rPr lang="en-GB" sz="1600" dirty="0"/>
              <a:t>Need for more training sessions?</a:t>
            </a:r>
          </a:p>
          <a:p>
            <a:r>
              <a:rPr lang="en-GB" sz="1600" dirty="0"/>
              <a:t>Ideas for the future? </a:t>
            </a:r>
          </a:p>
          <a:p>
            <a:pPr marL="0" indent="0">
              <a:buNone/>
            </a:pPr>
            <a:endParaRPr lang="en-US" dirty="0"/>
          </a:p>
        </p:txBody>
      </p:sp>
    </p:spTree>
    <p:extLst>
      <p:ext uri="{BB962C8B-B14F-4D97-AF65-F5344CB8AC3E}">
        <p14:creationId xmlns:p14="http://schemas.microsoft.com/office/powerpoint/2010/main" val="25694588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heme/theme1.xml><?xml version="1.0" encoding="utf-8"?>
<a:theme xmlns:a="http://schemas.openxmlformats.org/drawingml/2006/main" name="XBID Templates">
  <a:themeElements>
    <a:clrScheme name="Benutzerdefiniert 11">
      <a:dk1>
        <a:sysClr val="windowText" lastClr="000000"/>
      </a:dk1>
      <a:lt1>
        <a:sysClr val="window" lastClr="FFFFFF"/>
      </a:lt1>
      <a:dk2>
        <a:srgbClr val="DADADA"/>
      </a:dk2>
      <a:lt2>
        <a:srgbClr val="EDEDED"/>
      </a:lt2>
      <a:accent1>
        <a:srgbClr val="3ABFCD"/>
      </a:accent1>
      <a:accent2>
        <a:srgbClr val="DCDC00"/>
      </a:accent2>
      <a:accent3>
        <a:srgbClr val="E4055C"/>
      </a:accent3>
      <a:accent4>
        <a:srgbClr val="E7B804"/>
      </a:accent4>
      <a:accent5>
        <a:srgbClr val="7F7F7F"/>
      </a:accent5>
      <a:accent6>
        <a:srgbClr val="3C3C3C"/>
      </a:accent6>
      <a:hlink>
        <a:srgbClr val="3ABFCD"/>
      </a:hlink>
      <a:folHlink>
        <a:srgbClr val="DCDC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2.xml><?xml version="1.0" encoding="utf-8"?>
<a:theme xmlns:a="http://schemas.openxmlformats.org/drawingml/2006/main" name="1_XBID Templates">
  <a:themeElements>
    <a:clrScheme name="MCSC_joint">
      <a:dk1>
        <a:sysClr val="windowText" lastClr="000000"/>
      </a:dk1>
      <a:lt1>
        <a:sysClr val="window" lastClr="FFFFFF"/>
      </a:lt1>
      <a:dk2>
        <a:srgbClr val="DADADA"/>
      </a:dk2>
      <a:lt2>
        <a:srgbClr val="EDEDED"/>
      </a:lt2>
      <a:accent1>
        <a:srgbClr val="E4055C"/>
      </a:accent1>
      <a:accent2>
        <a:srgbClr val="E7B804"/>
      </a:accent2>
      <a:accent3>
        <a:srgbClr val="3ABFCD"/>
      </a:accent3>
      <a:accent4>
        <a:srgbClr val="DCDC00"/>
      </a:accent4>
      <a:accent5>
        <a:srgbClr val="7F7F7F"/>
      </a:accent5>
      <a:accent6>
        <a:srgbClr val="3C3C3C"/>
      </a:accent6>
      <a:hlink>
        <a:srgbClr val="3ABFCD"/>
      </a:hlink>
      <a:folHlink>
        <a:srgbClr val="E7B804"/>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3.xml><?xml version="1.0" encoding="utf-8"?>
<a:theme xmlns:a="http://schemas.openxmlformats.org/drawingml/2006/main" name="2_XBID Templates">
  <a:themeElements>
    <a:clrScheme name="Benutzerdefiniert 12">
      <a:dk1>
        <a:sysClr val="windowText" lastClr="000000"/>
      </a:dk1>
      <a:lt1>
        <a:sysClr val="window" lastClr="FFFFFF"/>
      </a:lt1>
      <a:dk2>
        <a:srgbClr val="DADADA"/>
      </a:dk2>
      <a:lt2>
        <a:srgbClr val="EDEDED"/>
      </a:lt2>
      <a:accent1>
        <a:srgbClr val="3ABFCD"/>
      </a:accent1>
      <a:accent2>
        <a:srgbClr val="DCDC00"/>
      </a:accent2>
      <a:accent3>
        <a:srgbClr val="E4055C"/>
      </a:accent3>
      <a:accent4>
        <a:srgbClr val="E7B804"/>
      </a:accent4>
      <a:accent5>
        <a:srgbClr val="7F7F7F"/>
      </a:accent5>
      <a:accent6>
        <a:srgbClr val="3C3C3C"/>
      </a:accent6>
      <a:hlink>
        <a:srgbClr val="3ABFCD"/>
      </a:hlink>
      <a:folHlink>
        <a:srgbClr val="DCDC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4.xml><?xml version="1.0" encoding="utf-8"?>
<a:theme xmlns:a="http://schemas.openxmlformats.org/drawingml/2006/main" name="3_XBID Templates">
  <a:themeElements>
    <a:clrScheme name="Benutzerdefiniert 5">
      <a:dk1>
        <a:sysClr val="windowText" lastClr="000000"/>
      </a:dk1>
      <a:lt1>
        <a:sysClr val="window" lastClr="FFFFFF"/>
      </a:lt1>
      <a:dk2>
        <a:srgbClr val="DADADA"/>
      </a:dk2>
      <a:lt2>
        <a:srgbClr val="EDEDED"/>
      </a:lt2>
      <a:accent1>
        <a:srgbClr val="00B1AC"/>
      </a:accent1>
      <a:accent2>
        <a:srgbClr val="FED900"/>
      </a:accent2>
      <a:accent3>
        <a:srgbClr val="BDBDBD"/>
      </a:accent3>
      <a:accent4>
        <a:srgbClr val="9D9D9D"/>
      </a:accent4>
      <a:accent5>
        <a:srgbClr val="646464"/>
      </a:accent5>
      <a:accent6>
        <a:srgbClr val="3C3C3C"/>
      </a:accent6>
      <a:hlink>
        <a:srgbClr val="00B1AC"/>
      </a:hlink>
      <a:folHlink>
        <a:srgbClr val="00B1AC"/>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5.xml><?xml version="1.0" encoding="utf-8"?>
<a:theme xmlns:a="http://schemas.openxmlformats.org/drawingml/2006/main" name="4_XBID Templates">
  <a:themeElements>
    <a:clrScheme name="Benutzerdefiniert 5">
      <a:dk1>
        <a:sysClr val="windowText" lastClr="000000"/>
      </a:dk1>
      <a:lt1>
        <a:sysClr val="window" lastClr="FFFFFF"/>
      </a:lt1>
      <a:dk2>
        <a:srgbClr val="DADADA"/>
      </a:dk2>
      <a:lt2>
        <a:srgbClr val="EDEDED"/>
      </a:lt2>
      <a:accent1>
        <a:srgbClr val="00B1AC"/>
      </a:accent1>
      <a:accent2>
        <a:srgbClr val="FED900"/>
      </a:accent2>
      <a:accent3>
        <a:srgbClr val="BDBDBD"/>
      </a:accent3>
      <a:accent4>
        <a:srgbClr val="9D9D9D"/>
      </a:accent4>
      <a:accent5>
        <a:srgbClr val="646464"/>
      </a:accent5>
      <a:accent6>
        <a:srgbClr val="3C3C3C"/>
      </a:accent6>
      <a:hlink>
        <a:srgbClr val="00B1AC"/>
      </a:hlink>
      <a:folHlink>
        <a:srgbClr val="00B1AC"/>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5964E9AEBD58F47A81F88F63BBC0497" ma:contentTypeVersion="2" ma:contentTypeDescription="Create a new document." ma:contentTypeScope="" ma:versionID="a3e142d5be7b335b5704b205171fb521">
  <xsd:schema xmlns:xsd="http://www.w3.org/2001/XMLSchema" xmlns:xs="http://www.w3.org/2001/XMLSchema" xmlns:p="http://schemas.microsoft.com/office/2006/metadata/properties" xmlns:ns2="d296212c-7881-4015-9f0c-985b3ab18bd3" targetNamespace="http://schemas.microsoft.com/office/2006/metadata/properties" ma:root="true" ma:fieldsID="de2ad4aae66a0225e3565f24946878ba" ns2:_="">
    <xsd:import namespace="d296212c-7881-4015-9f0c-985b3ab18bd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96212c-7881-4015-9f0c-985b3ab18b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62983F9-852A-4E6A-8966-174476E3923C}">
  <ds:schemaRefs>
    <ds:schemaRef ds:uri="http://schemas.microsoft.com/sharepoint/v3/contenttype/forms"/>
  </ds:schemaRefs>
</ds:datastoreItem>
</file>

<file path=customXml/itemProps2.xml><?xml version="1.0" encoding="utf-8"?>
<ds:datastoreItem xmlns:ds="http://schemas.openxmlformats.org/officeDocument/2006/customXml" ds:itemID="{0EF62838-B26D-433D-9605-F9C93F073D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296212c-7881-4015-9f0c-985b3ab18b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F1F65C-8657-45F8-9198-5CD88008BB1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1713</Words>
  <Application>Microsoft Office PowerPoint</Application>
  <PresentationFormat>Widescreen</PresentationFormat>
  <Paragraphs>227</Paragraphs>
  <Slides>10</Slides>
  <Notes>10</Notes>
  <HiddenSlides>0</HiddenSlides>
  <MMClips>0</MMClips>
  <ScaleCrop>false</ScaleCrop>
  <HeadingPairs>
    <vt:vector size="8" baseType="variant">
      <vt:variant>
        <vt:lpstr>Fonts Used</vt:lpstr>
      </vt:variant>
      <vt:variant>
        <vt:i4>3</vt:i4>
      </vt:variant>
      <vt:variant>
        <vt:lpstr>Theme</vt:lpstr>
      </vt:variant>
      <vt:variant>
        <vt:i4>5</vt:i4>
      </vt:variant>
      <vt:variant>
        <vt:lpstr>Embedded OLE Servers</vt:lpstr>
      </vt:variant>
      <vt:variant>
        <vt:i4>1</vt:i4>
      </vt:variant>
      <vt:variant>
        <vt:lpstr>Slide Titles</vt:lpstr>
      </vt:variant>
      <vt:variant>
        <vt:i4>10</vt:i4>
      </vt:variant>
    </vt:vector>
  </HeadingPairs>
  <TitlesOfParts>
    <vt:vector size="19" baseType="lpstr">
      <vt:lpstr>Arial</vt:lpstr>
      <vt:lpstr>Calibri</vt:lpstr>
      <vt:lpstr>Symbol</vt:lpstr>
      <vt:lpstr>XBID Templates</vt:lpstr>
      <vt:lpstr>1_XBID Templates</vt:lpstr>
      <vt:lpstr>2_XBID Templates</vt:lpstr>
      <vt:lpstr>3_XBID Templates</vt:lpstr>
      <vt:lpstr>4_XBID Templates</vt:lpstr>
      <vt:lpstr>think-cell Slide</vt:lpstr>
      <vt:lpstr>Decoupling training session with Market Participants</vt:lpstr>
      <vt:lpstr>Contents</vt:lpstr>
      <vt:lpstr>1) Background &amp; Goal</vt:lpstr>
      <vt:lpstr>2) Date and timeslot</vt:lpstr>
      <vt:lpstr>3) Scenario: Full decoupling of SDAC</vt:lpstr>
      <vt:lpstr>4) Operational process and timings 1/2 as described in the operational procedures</vt:lpstr>
      <vt:lpstr>4) Operational process and timings 2/2</vt:lpstr>
      <vt:lpstr>5) Coordination</vt:lpstr>
      <vt:lpstr>6) Evaluation and reporting</vt:lpstr>
      <vt:lpstr>Backup slide: Fallback solution per Interconnector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Decoupling training session with Market Participants</dc:title>
  <dc:creator/>
  <cp:lastModifiedBy/>
  <cp:revision>11</cp:revision>
  <dcterms:created xsi:type="dcterms:W3CDTF">2023-04-14T07:27:11Z</dcterms:created>
  <dcterms:modified xsi:type="dcterms:W3CDTF">2024-02-14T14:42:09Z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0x01010045964E9AEBD58F47A81F88F63BBC0497</vt:lpwstr>
  </property>
</Properties>
</file>