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883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13428663" cy="7559675"/>
  <p:notesSz cx="6858000" cy="9144000"/>
  <p:custDataLst>
    <p:tags r:id="rId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48" kern="1200">
        <a:solidFill>
          <a:schemeClr val="tx1"/>
        </a:solidFill>
        <a:latin typeface="Times New Roman" charset="0"/>
        <a:ea typeface="+mn-ea"/>
        <a:cs typeface="+mn-cs"/>
      </a:defRPr>
    </a:lvl1pPr>
    <a:lvl2pPr marL="599664" algn="l" rtl="0" fontAlgn="base">
      <a:spcBef>
        <a:spcPct val="0"/>
      </a:spcBef>
      <a:spcAft>
        <a:spcPct val="0"/>
      </a:spcAft>
      <a:defRPr sz="3148" kern="1200">
        <a:solidFill>
          <a:schemeClr val="tx1"/>
        </a:solidFill>
        <a:latin typeface="Times New Roman" charset="0"/>
        <a:ea typeface="+mn-ea"/>
        <a:cs typeface="+mn-cs"/>
      </a:defRPr>
    </a:lvl2pPr>
    <a:lvl3pPr marL="1199327" algn="l" rtl="0" fontAlgn="base">
      <a:spcBef>
        <a:spcPct val="0"/>
      </a:spcBef>
      <a:spcAft>
        <a:spcPct val="0"/>
      </a:spcAft>
      <a:defRPr sz="3148" kern="1200">
        <a:solidFill>
          <a:schemeClr val="tx1"/>
        </a:solidFill>
        <a:latin typeface="Times New Roman" charset="0"/>
        <a:ea typeface="+mn-ea"/>
        <a:cs typeface="+mn-cs"/>
      </a:defRPr>
    </a:lvl3pPr>
    <a:lvl4pPr marL="1798991" algn="l" rtl="0" fontAlgn="base">
      <a:spcBef>
        <a:spcPct val="0"/>
      </a:spcBef>
      <a:spcAft>
        <a:spcPct val="0"/>
      </a:spcAft>
      <a:defRPr sz="3148" kern="1200">
        <a:solidFill>
          <a:schemeClr val="tx1"/>
        </a:solidFill>
        <a:latin typeface="Times New Roman" charset="0"/>
        <a:ea typeface="+mn-ea"/>
        <a:cs typeface="+mn-cs"/>
      </a:defRPr>
    </a:lvl4pPr>
    <a:lvl5pPr marL="2398654" algn="l" rtl="0" fontAlgn="base">
      <a:spcBef>
        <a:spcPct val="0"/>
      </a:spcBef>
      <a:spcAft>
        <a:spcPct val="0"/>
      </a:spcAft>
      <a:defRPr sz="3148" kern="1200">
        <a:solidFill>
          <a:schemeClr val="tx1"/>
        </a:solidFill>
        <a:latin typeface="Times New Roman" charset="0"/>
        <a:ea typeface="+mn-ea"/>
        <a:cs typeface="+mn-cs"/>
      </a:defRPr>
    </a:lvl5pPr>
    <a:lvl6pPr marL="2998318" algn="l" defTabSz="1199327" rtl="0" eaLnBrk="1" latinLnBrk="0" hangingPunct="1">
      <a:defRPr sz="3148" kern="1200">
        <a:solidFill>
          <a:schemeClr val="tx1"/>
        </a:solidFill>
        <a:latin typeface="Times New Roman" charset="0"/>
        <a:ea typeface="+mn-ea"/>
        <a:cs typeface="+mn-cs"/>
      </a:defRPr>
    </a:lvl6pPr>
    <a:lvl7pPr marL="3597981" algn="l" defTabSz="1199327" rtl="0" eaLnBrk="1" latinLnBrk="0" hangingPunct="1">
      <a:defRPr sz="3148" kern="1200">
        <a:solidFill>
          <a:schemeClr val="tx1"/>
        </a:solidFill>
        <a:latin typeface="Times New Roman" charset="0"/>
        <a:ea typeface="+mn-ea"/>
        <a:cs typeface="+mn-cs"/>
      </a:defRPr>
    </a:lvl7pPr>
    <a:lvl8pPr marL="4197645" algn="l" defTabSz="1199327" rtl="0" eaLnBrk="1" latinLnBrk="0" hangingPunct="1">
      <a:defRPr sz="3148" kern="1200">
        <a:solidFill>
          <a:schemeClr val="tx1"/>
        </a:solidFill>
        <a:latin typeface="Times New Roman" charset="0"/>
        <a:ea typeface="+mn-ea"/>
        <a:cs typeface="+mn-cs"/>
      </a:defRPr>
    </a:lvl8pPr>
    <a:lvl9pPr marL="4797308" algn="l" defTabSz="1199327" rtl="0" eaLnBrk="1" latinLnBrk="0" hangingPunct="1">
      <a:defRPr sz="3148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4230" userDrawn="1">
          <p15:clr>
            <a:srgbClr val="A4A3A4"/>
          </p15:clr>
        </p15:guide>
        <p15:guide id="3" orient="horz" pos="503">
          <p15:clr>
            <a:srgbClr val="A4A3A4"/>
          </p15:clr>
        </p15:guide>
        <p15:guide id="4" orient="horz" pos="4588">
          <p15:clr>
            <a:srgbClr val="A4A3A4"/>
          </p15:clr>
        </p15:guide>
        <p15:guide id="5" orient="horz" pos="273">
          <p15:clr>
            <a:srgbClr val="A4A3A4"/>
          </p15:clr>
        </p15:guide>
        <p15:guide id="6" orient="horz" pos="4324">
          <p15:clr>
            <a:srgbClr val="A4A3A4"/>
          </p15:clr>
        </p15:guide>
        <p15:guide id="7" orient="horz" pos="911">
          <p15:clr>
            <a:srgbClr val="A4A3A4"/>
          </p15:clr>
        </p15:guide>
        <p15:guide id="8" pos="272">
          <p15:clr>
            <a:srgbClr val="A4A3A4"/>
          </p15:clr>
        </p15:guide>
        <p15:guide id="9" pos="8192">
          <p15:clr>
            <a:srgbClr val="A4A3A4"/>
          </p15:clr>
        </p15:guide>
        <p15:guide id="10" orient="horz" pos="1085">
          <p15:clr>
            <a:srgbClr val="A4A3A4"/>
          </p15:clr>
        </p15:guide>
        <p15:guide id="11" orient="horz" pos="508">
          <p15:clr>
            <a:srgbClr val="A4A3A4"/>
          </p15:clr>
        </p15:guide>
        <p15:guide id="12" pos="4229">
          <p15:clr>
            <a:srgbClr val="A4A3A4"/>
          </p15:clr>
        </p15:guide>
        <p15:guide id="13" orient="horz" pos="2297">
          <p15:clr>
            <a:srgbClr val="A4A3A4"/>
          </p15:clr>
        </p15:guide>
        <p15:guide id="14" orient="horz" pos="4282">
          <p15:clr>
            <a:srgbClr val="A4A3A4"/>
          </p15:clr>
        </p15:guide>
        <p15:guide id="15" orient="horz" pos="904">
          <p15:clr>
            <a:srgbClr val="A4A3A4"/>
          </p15:clr>
        </p15:guide>
        <p15:guide id="16" orient="horz" pos="1135">
          <p15:clr>
            <a:srgbClr val="A4A3A4"/>
          </p15:clr>
        </p15:guide>
        <p15:guide id="17" orient="horz" pos="4309">
          <p15:clr>
            <a:srgbClr val="A4A3A4"/>
          </p15:clr>
        </p15:guide>
        <p15:guide id="18" orient="horz" pos="493">
          <p15:clr>
            <a:srgbClr val="A4A3A4"/>
          </p15:clr>
        </p15:guide>
        <p15:guide id="19" pos="81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legel Walter BFE" initials="slw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7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1" autoAdjust="0"/>
    <p:restoredTop sz="95673"/>
  </p:normalViewPr>
  <p:slideViewPr>
    <p:cSldViewPr>
      <p:cViewPr varScale="1">
        <p:scale>
          <a:sx n="96" d="100"/>
          <a:sy n="96" d="100"/>
        </p:scale>
        <p:origin x="640" y="168"/>
      </p:cViewPr>
      <p:guideLst>
        <p:guide orient="horz" pos="2381"/>
        <p:guide pos="4230"/>
        <p:guide orient="horz" pos="503"/>
        <p:guide orient="horz" pos="4588"/>
        <p:guide orient="horz" pos="273"/>
        <p:guide orient="horz" pos="4324"/>
        <p:guide orient="horz" pos="911"/>
        <p:guide pos="272"/>
        <p:guide pos="8192"/>
        <p:guide orient="horz" pos="1085"/>
        <p:guide orient="horz" pos="508"/>
        <p:guide pos="4229"/>
        <p:guide orient="horz" pos="2297"/>
        <p:guide orient="horz" pos="4282"/>
        <p:guide orient="horz" pos="904"/>
        <p:guide orient="horz" pos="1135"/>
        <p:guide orient="horz" pos="4309"/>
        <p:guide orient="horz" pos="493"/>
        <p:guide pos="8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8EB-D094-42E6-86B6-66B79F22D677}" type="datetimeFigureOut">
              <a:rPr lang="en-GB" smtClean="0"/>
              <a:t>09/01/2019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7D754-2C9E-4AF9-A58B-88F9C9213AF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858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21FF8-04D2-4233-BF62-E16A7398A318}" type="datetimeFigureOut">
              <a:rPr lang="en-GB" smtClean="0"/>
              <a:t>09/01/2019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A1322-2EF2-4527-BEB4-7AB91B1E97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68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3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3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3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1.xml"/><Relationship Id="rId4" Type="http://schemas.openxmlformats.org/officeDocument/2006/relationships/tags" Target="../tags/tag4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image" Target="../media/image3.png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24">
            <a:extLst>
              <a:ext uri="{FF2B5EF4-FFF2-40B4-BE49-F238E27FC236}">
                <a16:creationId xmlns:a16="http://schemas.microsoft.com/office/drawing/2014/main" id="{45861552-79C2-CB40-9C26-43624CB17BB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628800" y="439200"/>
            <a:ext cx="8301600" cy="5468400"/>
          </a:xfrm>
        </p:spPr>
        <p:txBody>
          <a:bodyPr/>
          <a:lstStyle>
            <a:lvl1pPr rtl="0">
              <a:defRPr lang="de-DE" sz="1600" b="1" i="0" u="none" strike="noStrike" baseline="0" smtClean="0"/>
            </a:lvl1pPr>
          </a:lstStyle>
          <a:p>
            <a:pPr rtl="0"/>
            <a:r>
              <a:rPr lang="de-DE" sz="1600" b="1" i="0" u="none" strike="noStrike" baseline="0" dirty="0">
                <a:solidFill>
                  <a:srgbClr val="000000"/>
                </a:solidFill>
                <a:latin typeface="+mj-lt"/>
              </a:rPr>
              <a:t>Bild durch Klicken auf Symbol hinzufügen: </a:t>
            </a:r>
            <a:br>
              <a:rPr lang="de-DE" sz="1600" b="1" i="0" u="none" strike="noStrike" baseline="0" dirty="0">
                <a:solidFill>
                  <a:srgbClr val="000000"/>
                </a:solidFill>
                <a:latin typeface="+mj-lt"/>
              </a:rPr>
            </a:br>
            <a:r>
              <a:rPr lang="de-DE" sz="1600" b="1" i="0" u="none" strike="noStrike" baseline="0" dirty="0">
                <a:solidFill>
                  <a:srgbClr val="000000"/>
                </a:solidFill>
                <a:latin typeface="+mj-lt"/>
              </a:rPr>
              <a:t>Eine geeignete Bildauswahl findest du auf der Markenplattform </a:t>
            </a:r>
            <a:r>
              <a:rPr lang="de-DE" sz="1600" b="1" i="0" u="none" strike="noStrike" baseline="0" dirty="0" err="1">
                <a:solidFill>
                  <a:srgbClr val="000000"/>
                </a:solidFill>
                <a:latin typeface="+mj-lt"/>
              </a:rPr>
              <a:t>Frontify</a:t>
            </a:r>
            <a:r>
              <a:rPr lang="de-DE" sz="1600" b="1" i="0" u="none" strike="noStrike" baseline="0" dirty="0">
                <a:solidFill>
                  <a:srgbClr val="000000"/>
                </a:solidFill>
                <a:latin typeface="+mj-lt"/>
              </a:rPr>
              <a:t> (Link auf dem i-</a:t>
            </a:r>
            <a:r>
              <a:rPr lang="de-DE" sz="1600" b="1" i="0" u="none" strike="noStrike" baseline="0" dirty="0" err="1">
                <a:solidFill>
                  <a:srgbClr val="000000"/>
                </a:solidFill>
                <a:latin typeface="+mj-lt"/>
              </a:rPr>
              <a:t>net</a:t>
            </a:r>
            <a:r>
              <a:rPr lang="de-DE" sz="1600" b="1" i="0" u="none" strike="noStrike" baseline="0" dirty="0">
                <a:solidFill>
                  <a:srgbClr val="000000"/>
                </a:solidFill>
                <a:latin typeface="+mj-lt"/>
              </a:rPr>
              <a:t> unter  Hilfsmittel/Vorlagen) </a:t>
            </a:r>
          </a:p>
        </p:txBody>
      </p:sp>
      <p:sp>
        <p:nvSpPr>
          <p:cNvPr id="3" name="Textfeld 2"/>
          <p:cNvSpPr txBox="1"/>
          <p:nvPr>
            <p:custDataLst>
              <p:tags r:id="rId1"/>
            </p:custDataLst>
          </p:nvPr>
        </p:nvSpPr>
        <p:spPr>
          <a:xfrm>
            <a:off x="11259021" y="396000"/>
            <a:ext cx="1736979" cy="18896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cap="none" normalizeH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Internal</a:t>
            </a:r>
            <a:endParaRPr lang="en-GB" sz="1200" b="1" cap="none" normalizeH="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6C827A-FA0D-4C1C-89D1-9BC4E47418CC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3519" y="6915712"/>
            <a:ext cx="1728000" cy="420572"/>
          </a:xfrm>
          <a:prstGeom prst="rect">
            <a:avLst/>
          </a:prstGeom>
        </p:spPr>
      </p:pic>
      <p:sp>
        <p:nvSpPr>
          <p:cNvPr id="4" name="Textfeld 3"/>
          <p:cNvSpPr txBox="1"/>
          <p:nvPr>
            <p:custDataLst>
              <p:tags r:id="rId2"/>
            </p:custDataLst>
          </p:nvPr>
        </p:nvSpPr>
        <p:spPr>
          <a:xfrm>
            <a:off x="1494000" y="6872384"/>
            <a:ext cx="8892739" cy="39414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l">
              <a:lnSpc>
                <a:spcPts val="1600"/>
              </a:lnSpc>
            </a:pPr>
            <a:r>
              <a:rPr lang="en-US" sz="1200">
                <a:latin typeface="+mj-lt"/>
              </a:rPr>
              <a:t>Julius Schwachheim, Head of Market Operations Enhancement</a:t>
            </a:r>
          </a:p>
          <a:p>
            <a:pPr algn="l">
              <a:lnSpc>
                <a:spcPts val="1600"/>
              </a:lnSpc>
            </a:pPr>
            <a:r>
              <a:rPr lang="en-US" sz="1200">
                <a:latin typeface="+mj-lt"/>
              </a:rPr>
              <a:t>Brussels, 9th July 2018</a:t>
            </a:r>
            <a:endParaRPr lang="en-GB" sz="1200" dirty="0">
              <a:latin typeface="+mj-lt"/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642BD00-16DB-420C-840D-F7C5599571CC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11804051" y="1789200"/>
            <a:ext cx="126000" cy="4122000"/>
          </a:xfrm>
          <a:solidFill>
            <a:schemeClr val="tx2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726692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Statem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0FA9988-35E1-4F06-AA9D-F6E09B45479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496400" y="3594100"/>
            <a:ext cx="9370800" cy="20518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1600" kern="1200">
                <a:solidFill>
                  <a:schemeClr val="tx1"/>
                </a:solidFill>
                <a:latin typeface="+mj-lt"/>
                <a:ea typeface="+mn-ea"/>
                <a:cs typeface="+mn-cs"/>
              </a:rPr>
              <a:t>Swissgrid Ltd</a:t>
            </a:r>
          </a:p>
          <a:p>
            <a:pPr>
              <a:lnSpc>
                <a:spcPts val="2000"/>
              </a:lnSpc>
            </a:pPr>
            <a:r>
              <a:rPr lang="en-GB" sz="1600" kern="1200">
                <a:solidFill>
                  <a:schemeClr val="tx1"/>
                </a:solidFill>
                <a:latin typeface="+mj-lt"/>
                <a:ea typeface="+mn-ea"/>
                <a:cs typeface="+mn-cs"/>
              </a:rPr>
              <a:t>Bleichemattstrasse 31</a:t>
            </a:r>
          </a:p>
          <a:p>
            <a:pPr>
              <a:lnSpc>
                <a:spcPts val="2000"/>
              </a:lnSpc>
            </a:pPr>
            <a:r>
              <a:rPr lang="en-GB" sz="1600" kern="120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P.O. Box</a:t>
            </a:r>
          </a:p>
          <a:p>
            <a:pPr>
              <a:lnSpc>
                <a:spcPts val="2000"/>
              </a:lnSpc>
            </a:pPr>
            <a:r>
              <a:rPr lang="en-GB" sz="1600" kern="1200">
                <a:solidFill>
                  <a:schemeClr val="tx1"/>
                </a:solidFill>
                <a:latin typeface="+mj-lt"/>
                <a:ea typeface="+mn-ea"/>
                <a:cs typeface="+mn-cs"/>
              </a:rPr>
              <a:t>5001 Aarau</a:t>
            </a:r>
          </a:p>
          <a:p>
            <a:pPr>
              <a:lnSpc>
                <a:spcPts val="2000"/>
              </a:lnSpc>
            </a:pPr>
            <a:r>
              <a:rPr lang="en-GB" sz="1600" kern="1200">
                <a:solidFill>
                  <a:schemeClr val="tx1"/>
                </a:solidFill>
                <a:latin typeface="+mj-lt"/>
                <a:ea typeface="+mn-ea"/>
                <a:cs typeface="+mn-cs"/>
              </a:rPr>
              <a:t>Switzerland</a:t>
            </a:r>
          </a:p>
          <a:p>
            <a:pPr>
              <a:lnSpc>
                <a:spcPts val="2000"/>
              </a:lnSpc>
            </a:pPr>
            <a:endParaRPr lang="en-GB" sz="1600" kern="120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>
              <a:lnSpc>
                <a:spcPts val="2000"/>
              </a:lnSpc>
            </a:pPr>
            <a:endParaRPr lang="en-GB" sz="1600" kern="120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>
              <a:lnSpc>
                <a:spcPts val="2000"/>
              </a:lnSpc>
            </a:pPr>
            <a:endParaRPr lang="en-GB" sz="1600" dirty="0">
              <a:latin typeface="+mj-lt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6AC3-3622-4234-8F23-B054A0DA1F9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752850" y="435429"/>
            <a:ext cx="8163150" cy="5684571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209D2CE-9586-4F27-855F-14053426F440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2"/>
            </p:custDataLst>
          </p:nvPr>
        </p:nvSpPr>
        <p:spPr>
          <a:xfrm>
            <a:off x="11791590" y="1915200"/>
            <a:ext cx="126000" cy="4194000"/>
          </a:xfrm>
          <a:solidFill>
            <a:schemeClr val="tx2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494000" y="1800000"/>
            <a:ext cx="10404000" cy="1692771"/>
          </a:xfrm>
        </p:spPr>
        <p:txBody>
          <a:bodyPr>
            <a:spAutoFit/>
          </a:bodyPr>
          <a:lstStyle>
            <a:lvl1pPr marL="0" indent="0">
              <a:lnSpc>
                <a:spcPts val="6600"/>
              </a:lnSpc>
              <a:spcAft>
                <a:spcPts val="0"/>
              </a:spcAft>
              <a:buNone/>
              <a:defRPr sz="6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E14AF6-F7C1-4448-9E3A-A35A551EF1AB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3519" y="6956902"/>
            <a:ext cx="1728000" cy="4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64921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pos="8190">
          <p15:clr>
            <a:srgbClr val="FBAE40"/>
          </p15:clr>
        </p15:guide>
        <p15:guide id="2" pos="936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269">
          <p15:clr>
            <a:srgbClr val="FBAE40"/>
          </p15:clr>
        </p15:guide>
        <p15:guide id="5" orient="horz" pos="2202">
          <p15:clr>
            <a:srgbClr val="FBAE40"/>
          </p15:clr>
        </p15:guide>
        <p15:guide id="6" orient="horz" pos="4578">
          <p15:clr>
            <a:srgbClr val="FBAE40"/>
          </p15:clr>
        </p15:guide>
        <p15:guide id="7" pos="26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10A6177-AE90-4E96-8893-B33821847D53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1"/>
            </p:custDataLst>
          </p:nvPr>
        </p:nvSpPr>
        <p:spPr>
          <a:xfrm>
            <a:off x="1494662" y="1904014"/>
            <a:ext cx="125337" cy="2664000"/>
          </a:xfr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2563200" y="1800000"/>
            <a:ext cx="9370800" cy="1692771"/>
          </a:xfrm>
        </p:spPr>
        <p:txBody>
          <a:bodyPr>
            <a:spAutoFit/>
          </a:bodyPr>
          <a:lstStyle>
            <a:lvl1pPr marL="0" indent="0">
              <a:lnSpc>
                <a:spcPts val="6600"/>
              </a:lnSpc>
              <a:spcAft>
                <a:spcPts val="0"/>
              </a:spcAft>
              <a:buNone/>
              <a:defRPr sz="6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67AAED-6969-45DB-848D-CFCC17CDB08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563200" y="3594100"/>
            <a:ext cx="9370800" cy="2290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1600" kern="120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joerg.spicker@swissgrid.ch</a:t>
            </a:r>
            <a:endParaRPr lang="en-GB" sz="16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>
              <a:lnSpc>
                <a:spcPts val="2000"/>
              </a:lnSpc>
            </a:pPr>
            <a:r>
              <a: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Swissgrid Ltd</a:t>
            </a:r>
          </a:p>
          <a:p>
            <a:pPr>
              <a:lnSpc>
                <a:spcPts val="2000"/>
              </a:lnSpc>
            </a:pPr>
            <a:r>
              <a:rPr lang="en-GB" sz="1600" kern="120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Bleichemattstrasse</a:t>
            </a:r>
            <a:r>
              <a: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31</a:t>
            </a:r>
          </a:p>
          <a:p>
            <a:pPr>
              <a:lnSpc>
                <a:spcPts val="2000"/>
              </a:lnSpc>
            </a:pPr>
            <a:r>
              <a: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P.O. Box</a:t>
            </a:r>
          </a:p>
          <a:p>
            <a:pPr>
              <a:lnSpc>
                <a:spcPts val="2000"/>
              </a:lnSpc>
            </a:pPr>
            <a:r>
              <a: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5001 Aarau</a:t>
            </a:r>
          </a:p>
          <a:p>
            <a:pPr>
              <a:lnSpc>
                <a:spcPts val="2000"/>
              </a:lnSpc>
            </a:pPr>
            <a:r>
              <a: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Switzerland</a:t>
            </a:r>
          </a:p>
          <a:p>
            <a:pPr>
              <a:lnSpc>
                <a:spcPts val="2000"/>
              </a:lnSpc>
            </a:pPr>
            <a:endParaRPr lang="en-GB" sz="16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>
              <a:lnSpc>
                <a:spcPts val="2000"/>
              </a:lnSpc>
            </a:pPr>
            <a:endParaRPr lang="en-GB" sz="16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>
              <a:lnSpc>
                <a:spcPts val="2000"/>
              </a:lnSpc>
            </a:pPr>
            <a:endParaRPr lang="en-GB" sz="1600" dirty="0">
              <a:latin typeface="+mj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C04163-F1AF-4EFF-980C-DDC8775B181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3519" y="6956902"/>
            <a:ext cx="1728000" cy="4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22034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orient="horz" pos="4581">
          <p15:clr>
            <a:srgbClr val="FBAE40"/>
          </p15:clr>
        </p15:guide>
        <p15:guide id="2" pos="270">
          <p15:clr>
            <a:srgbClr val="FBAE40"/>
          </p15:clr>
        </p15:guide>
        <p15:guide id="3" pos="8190">
          <p15:clr>
            <a:srgbClr val="FBAE40"/>
          </p15:clr>
        </p15:guide>
        <p15:guide id="4" orient="horz" pos="27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7386724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>
            <p:custDataLst>
              <p:tags r:id="rId1"/>
            </p:custDataLst>
          </p:nvPr>
        </p:nvSpPr>
        <p:spPr>
          <a:xfrm>
            <a:off x="1494000" y="1692000"/>
            <a:ext cx="11502000" cy="33855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ts val="6600"/>
              </a:lnSpc>
            </a:pPr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Enhanced security coordination </a:t>
            </a:r>
          </a:p>
          <a:p>
            <a:pPr>
              <a:lnSpc>
                <a:spcPts val="6600"/>
              </a:lnSpc>
            </a:pPr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CWE FBMC + CH: </a:t>
            </a:r>
          </a:p>
          <a:p>
            <a:pPr>
              <a:lnSpc>
                <a:spcPts val="6600"/>
              </a:lnSpc>
            </a:pPr>
            <a:r>
              <a:rPr lang="en-US" sz="6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State of Play</a:t>
            </a:r>
            <a:endParaRPr lang="en-GB" sz="6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feld 7"/>
          <p:cNvSpPr txBox="1"/>
          <p:nvPr>
            <p:custDataLst>
              <p:tags r:id="rId2"/>
            </p:custDataLst>
          </p:nvPr>
        </p:nvSpPr>
        <p:spPr>
          <a:xfrm>
            <a:off x="1494000" y="4132800"/>
            <a:ext cx="11502000" cy="3590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2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2400" b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E20832-B280-4E52-B6A8-D5E1C286CC2C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3519" y="6915712"/>
            <a:ext cx="1728000" cy="420572"/>
          </a:xfrm>
          <a:prstGeom prst="rect">
            <a:avLst/>
          </a:prstGeom>
        </p:spPr>
      </p:pic>
      <p:sp>
        <p:nvSpPr>
          <p:cNvPr id="11" name="Textfeld 10"/>
          <p:cNvSpPr txBox="1"/>
          <p:nvPr>
            <p:custDataLst>
              <p:tags r:id="rId3"/>
            </p:custDataLst>
          </p:nvPr>
        </p:nvSpPr>
        <p:spPr>
          <a:xfrm>
            <a:off x="1494000" y="6856162"/>
            <a:ext cx="8892739" cy="41036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l">
              <a:lnSpc>
                <a:spcPts val="1600"/>
              </a:lnSpc>
            </a:pPr>
            <a:r>
              <a:rPr lang="en-US" sz="1200" dirty="0">
                <a:latin typeface="+mj-lt"/>
              </a:rPr>
              <a:t>Dr.</a:t>
            </a:r>
            <a:r>
              <a:rPr lang="en-US" sz="1200" baseline="0" dirty="0">
                <a:latin typeface="+mj-lt"/>
              </a:rPr>
              <a:t> Jörg Spicker</a:t>
            </a:r>
            <a:endParaRPr lang="en-US" sz="1200" dirty="0">
              <a:latin typeface="+mj-lt"/>
            </a:endParaRPr>
          </a:p>
          <a:p>
            <a:pPr algn="l">
              <a:lnSpc>
                <a:spcPts val="1600"/>
              </a:lnSpc>
            </a:pPr>
            <a:r>
              <a:rPr lang="en-US" sz="1200" dirty="0">
                <a:latin typeface="+mj-lt"/>
              </a:rPr>
              <a:t>PLEF meeting,</a:t>
            </a:r>
            <a:r>
              <a:rPr lang="en-US" sz="1200" baseline="0" dirty="0">
                <a:latin typeface="+mj-lt"/>
              </a:rPr>
              <a:t> 6</a:t>
            </a:r>
            <a:r>
              <a:rPr lang="en-US" sz="1200" dirty="0">
                <a:latin typeface="+mj-lt"/>
              </a:rPr>
              <a:t>th December 2018</a:t>
            </a:r>
            <a:endParaRPr lang="en-GB" sz="1200" dirty="0">
              <a:latin typeface="+mj-lt"/>
            </a:endParaRPr>
          </a:p>
        </p:txBody>
      </p:sp>
      <p:sp>
        <p:nvSpPr>
          <p:cNvPr id="13" name="Textfeld 12"/>
          <p:cNvSpPr txBox="1"/>
          <p:nvPr>
            <p:custDataLst>
              <p:tags r:id="rId4"/>
            </p:custDataLst>
          </p:nvPr>
        </p:nvSpPr>
        <p:spPr>
          <a:xfrm>
            <a:off x="11259021" y="396000"/>
            <a:ext cx="1736979" cy="18896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cap="none" normalizeH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Internal</a:t>
            </a:r>
            <a:endParaRPr lang="en-GB" sz="1200" b="1" cap="none" normalizeH="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10A6177-AE90-4E96-8893-B33821847D53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5"/>
            </p:custDataLst>
          </p:nvPr>
        </p:nvSpPr>
        <p:spPr>
          <a:xfrm>
            <a:off x="432000" y="1807200"/>
            <a:ext cx="125337" cy="2617200"/>
          </a:xfr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 </a:t>
            </a:r>
          </a:p>
        </p:txBody>
      </p:sp>
      <p:sp>
        <p:nvSpPr>
          <p:cNvPr id="9" name="Textfeld 8"/>
          <p:cNvSpPr txBox="1"/>
          <p:nvPr userDrawn="1">
            <p:custDataLst>
              <p:tags r:id="rId6"/>
            </p:custDataLst>
          </p:nvPr>
        </p:nvSpPr>
        <p:spPr>
          <a:xfrm>
            <a:off x="11259021" y="396000"/>
            <a:ext cx="1736979" cy="18896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ts val="1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cap="none" normalizeH="0" baseline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Internal</a:t>
            </a:r>
            <a:endParaRPr lang="en-GB" sz="1200" b="1" cap="none" normalizeH="0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28ABC80-FE41-C34F-A73F-13D07ECFBA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98507" y="1807200"/>
            <a:ext cx="2808312" cy="412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71265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32000" y="431999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2"/>
            </p:custDataLst>
          </p:nvPr>
        </p:nvSpPr>
        <p:spPr>
          <a:xfrm>
            <a:off x="432000" y="1440000"/>
            <a:ext cx="125640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7480E3-0134-409D-80D8-1B463D136CA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224851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2" orient="horz" pos="4583">
          <p15:clr>
            <a:srgbClr val="FBAE40"/>
          </p15:clr>
        </p15:guide>
        <p15:guide id="3" orient="horz" pos="268">
          <p15:clr>
            <a:srgbClr val="FBAE40"/>
          </p15:clr>
        </p15:guide>
        <p15:guide id="4" orient="horz" pos="502">
          <p15:clr>
            <a:srgbClr val="FBAE40"/>
          </p15:clr>
        </p15:guide>
        <p15:guide id="5" orient="horz" pos="904">
          <p15:clr>
            <a:srgbClr val="FBAE40"/>
          </p15:clr>
        </p15:guide>
        <p15:guide id="6" orient="horz" pos="4308">
          <p15:clr>
            <a:srgbClr val="FBAE40"/>
          </p15:clr>
        </p15:guide>
        <p15:guide id="7" pos="8186">
          <p15:clr>
            <a:srgbClr val="FBAE40"/>
          </p15:clr>
        </p15:guide>
        <p15:guide id="8" pos="27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able of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4" hasCustomPrompt="1"/>
            <p:custDataLst>
              <p:tags r:id="rId1"/>
            </p:custDataLst>
          </p:nvPr>
        </p:nvSpPr>
        <p:spPr>
          <a:xfrm>
            <a:off x="432000" y="1800000"/>
            <a:ext cx="2988000" cy="5002438"/>
          </a:xfrm>
        </p:spPr>
        <p:txBody>
          <a:bodyPr lIns="18000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25BDED-AC94-40B2-8CD4-36000125336D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000" y="431999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7CA86-7949-496E-BF58-2E3098D94282}"/>
              </a:ext>
            </a:extLst>
          </p:cNvPr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3628800" y="1717200"/>
            <a:ext cx="9066937" cy="5040313"/>
          </a:xfrm>
        </p:spPr>
        <p:txBody>
          <a:bodyPr/>
          <a:lstStyle>
            <a:lvl1pPr marL="0" indent="0">
              <a:lnSpc>
                <a:spcPts val="3500"/>
              </a:lnSpc>
              <a:spcAft>
                <a:spcPts val="2400"/>
              </a:spcAft>
              <a:buFont typeface="+mj-lt"/>
              <a:buNone/>
              <a:tabLst>
                <a:tab pos="432000" algn="l"/>
              </a:tabLst>
              <a:defRPr sz="3000"/>
            </a:lvl1pPr>
            <a:lvl2pPr marL="0" indent="0">
              <a:lnSpc>
                <a:spcPts val="3500"/>
              </a:lnSpc>
              <a:spcAft>
                <a:spcPts val="2400"/>
              </a:spcAft>
              <a:buFont typeface="Arial" panose="020B0604020202020204" pitchFamily="34" charset="0"/>
              <a:buNone/>
              <a:tabLst>
                <a:tab pos="432000" algn="l"/>
              </a:tabLst>
              <a:defRPr lang="en-US" sz="3000" b="1" dirty="0" smtClean="0">
                <a:solidFill>
                  <a:schemeClr val="tx2"/>
                </a:solidFill>
                <a:latin typeface="+mj-lt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AE3A1C-CA68-4CEF-A919-14D788DE3F1A}"/>
              </a:ext>
            </a:extLst>
          </p:cNvPr>
          <p:cNvSpPr>
            <a:spLocks noGrp="1"/>
          </p:cNvSpPr>
          <p:nvPr>
            <p:ph type="body" sz="quarter" idx="16" hasCustomPrompt="1"/>
            <p:custDataLst>
              <p:tags r:id="rId4"/>
            </p:custDataLst>
          </p:nvPr>
        </p:nvSpPr>
        <p:spPr>
          <a:xfrm>
            <a:off x="433323" y="1796400"/>
            <a:ext cx="126000" cy="2545373"/>
          </a:xfr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 </a:t>
            </a:r>
          </a:p>
        </p:txBody>
      </p:sp>
      <p:sp>
        <p:nvSpPr>
          <p:cNvPr id="11" name="Textfeld 3">
            <a:extLst>
              <a:ext uri="{FF2B5EF4-FFF2-40B4-BE49-F238E27FC236}">
                <a16:creationId xmlns:a16="http://schemas.microsoft.com/office/drawing/2014/main" id="{AF78B24D-E60B-4782-AFB5-7624E1AA88E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659C8A-07CE-48C0-BE3C-1F55D1D39A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CF69EFD-8BB9-41B7-A2BC-786D4E2BA49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49684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orient="horz" pos="269">
          <p15:clr>
            <a:srgbClr val="FBAE40"/>
          </p15:clr>
        </p15:guide>
        <p15:guide id="3" orient="horz" pos="3923">
          <p15:clr>
            <a:srgbClr val="FBAE40"/>
          </p15:clr>
        </p15:guide>
        <p15:guide id="4" orient="horz" pos="4309">
          <p15:clr>
            <a:srgbClr val="FBAE40"/>
          </p15:clr>
        </p15:guide>
        <p15:guide id="5" orient="horz" pos="1129">
          <p15:clr>
            <a:srgbClr val="FBAE40"/>
          </p15:clr>
        </p15:guide>
        <p15:guide id="6" pos="268">
          <p15:clr>
            <a:srgbClr val="FBAE40"/>
          </p15:clr>
        </p15:guide>
        <p15:guide id="7" pos="8187">
          <p15:clr>
            <a:srgbClr val="FBAE40"/>
          </p15:clr>
        </p15:guide>
        <p15:guide id="8" orient="horz" pos="45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able of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0FA5267-7FDB-46D9-8E29-D2EC13821ACF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32000" y="431999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F5CC698-50FB-4A74-9130-1DFA413963BE}"/>
              </a:ext>
            </a:extLst>
          </p:cNvPr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953691" y="1717200"/>
            <a:ext cx="11805153" cy="2789196"/>
          </a:xfrm>
        </p:spPr>
        <p:txBody>
          <a:bodyPr/>
          <a:lstStyle>
            <a:lvl1pPr marL="0" indent="0">
              <a:lnSpc>
                <a:spcPts val="3500"/>
              </a:lnSpc>
              <a:spcAft>
                <a:spcPts val="2400"/>
              </a:spcAft>
              <a:buFont typeface="+mj-lt"/>
              <a:buNone/>
              <a:tabLst>
                <a:tab pos="432000" algn="l"/>
              </a:tabLst>
              <a:defRPr sz="3000"/>
            </a:lvl1pPr>
            <a:lvl2pPr marL="0" indent="0">
              <a:lnSpc>
                <a:spcPts val="3500"/>
              </a:lnSpc>
              <a:spcAft>
                <a:spcPts val="2400"/>
              </a:spcAft>
              <a:buFont typeface="Arial" panose="020B0604020202020204" pitchFamily="34" charset="0"/>
              <a:buNone/>
              <a:tabLst>
                <a:tab pos="432000" algn="l"/>
              </a:tabLst>
              <a:defRPr lang="en-US" sz="3000" b="1" dirty="0" smtClean="0">
                <a:solidFill>
                  <a:schemeClr val="tx2"/>
                </a:solidFill>
                <a:latin typeface="+mj-lt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0" name="Textfeld 3">
            <a:extLst>
              <a:ext uri="{FF2B5EF4-FFF2-40B4-BE49-F238E27FC236}">
                <a16:creationId xmlns:a16="http://schemas.microsoft.com/office/drawing/2014/main" id="{B5EBA5EE-258E-4D01-8167-B7CE01D4077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9D127E-44ED-43D0-898B-66FFDCE8913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E4D736-E89B-4B5B-A842-00A2F0C8134C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0AAE3A1C-CA68-4CEF-A919-14D788DE3F1A}"/>
              </a:ext>
            </a:extLst>
          </p:cNvPr>
          <p:cNvSpPr>
            <a:spLocks noGrp="1"/>
          </p:cNvSpPr>
          <p:nvPr>
            <p:ph type="body" sz="quarter" idx="17" hasCustomPrompt="1"/>
            <p:custDataLst>
              <p:tags r:id="rId5"/>
            </p:custDataLst>
          </p:nvPr>
        </p:nvSpPr>
        <p:spPr>
          <a:xfrm>
            <a:off x="433323" y="1796400"/>
            <a:ext cx="126000" cy="2545373"/>
          </a:xfr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4356268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orient="horz" pos="502">
          <p15:clr>
            <a:srgbClr val="FBAE40"/>
          </p15:clr>
        </p15:guide>
        <p15:guide id="2" orient="horz" pos="268">
          <p15:clr>
            <a:srgbClr val="FBAE40"/>
          </p15:clr>
        </p15:guide>
        <p15:guide id="3" orient="horz" pos="907">
          <p15:clr>
            <a:srgbClr val="FBAE40"/>
          </p15:clr>
        </p15:guide>
        <p15:guide id="5" pos="268">
          <p15:clr>
            <a:srgbClr val="FBAE40"/>
          </p15:clr>
        </p15:guide>
        <p15:guide id="6" pos="8189">
          <p15:clr>
            <a:srgbClr val="FBAE40"/>
          </p15:clr>
        </p15:guide>
        <p15:guide id="7" orient="horz" pos="4585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with conten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1"/>
            </p:custDataLst>
          </p:nvPr>
        </p:nvSpPr>
        <p:spPr>
          <a:xfrm>
            <a:off x="431999" y="1440000"/>
            <a:ext cx="6174000" cy="5400000"/>
          </a:xfrm>
        </p:spPr>
        <p:txBody>
          <a:bodyPr wrap="square"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  <p:custDataLst>
              <p:tags r:id="rId2"/>
            </p:custDataLst>
          </p:nvPr>
        </p:nvSpPr>
        <p:spPr>
          <a:xfrm>
            <a:off x="6825788" y="1440000"/>
            <a:ext cx="61740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D5E70F4-C039-46A3-B79E-7E4D0E1007C7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32000" y="432000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9" name="Textfeld 3">
            <a:extLst>
              <a:ext uri="{FF2B5EF4-FFF2-40B4-BE49-F238E27FC236}">
                <a16:creationId xmlns:a16="http://schemas.microsoft.com/office/drawing/2014/main" id="{56410D1D-E79E-4FE3-A548-E66FDEB1330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37817F-E970-42E6-A0BF-8BCF2FFFFAF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95E270-19F3-4C7B-B760-E95CF2B1CC52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613351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orient="horz" pos="494">
          <p15:clr>
            <a:srgbClr val="FBAE40"/>
          </p15:clr>
        </p15:guide>
        <p15:guide id="2" orient="horz" pos="270">
          <p15:clr>
            <a:srgbClr val="FBAE40"/>
          </p15:clr>
        </p15:guide>
        <p15:guide id="3" orient="horz" pos="904">
          <p15:clr>
            <a:srgbClr val="FBAE40"/>
          </p15:clr>
        </p15:guide>
        <p15:guide id="4" orient="horz" pos="4314">
          <p15:clr>
            <a:srgbClr val="FBAE40"/>
          </p15:clr>
        </p15:guide>
        <p15:guide id="5" pos="4229">
          <p15:clr>
            <a:srgbClr val="FBAE40"/>
          </p15:clr>
        </p15:guide>
        <p15:guide id="6" pos="272">
          <p15:clr>
            <a:srgbClr val="FBAE40"/>
          </p15:clr>
        </p15:guide>
        <p15:guide id="7" pos="8190">
          <p15:clr>
            <a:srgbClr val="FBAE40"/>
          </p15:clr>
        </p15:guide>
        <p15:guide id="8" orient="horz" pos="458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with content 33:33: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32000" y="432000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  <p:custDataLst>
              <p:tags r:id="rId2"/>
            </p:custDataLst>
          </p:nvPr>
        </p:nvSpPr>
        <p:spPr>
          <a:xfrm>
            <a:off x="432000" y="1440000"/>
            <a:ext cx="40464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  <p:custDataLst>
              <p:tags r:id="rId3"/>
            </p:custDataLst>
          </p:nvPr>
        </p:nvSpPr>
        <p:spPr>
          <a:xfrm>
            <a:off x="4690800" y="1440000"/>
            <a:ext cx="40464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6" hasCustomPrompt="1"/>
            <p:custDataLst>
              <p:tags r:id="rId4"/>
            </p:custDataLst>
          </p:nvPr>
        </p:nvSpPr>
        <p:spPr>
          <a:xfrm>
            <a:off x="8949600" y="1440000"/>
            <a:ext cx="40464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1" name="Textfeld 3">
            <a:extLst>
              <a:ext uri="{FF2B5EF4-FFF2-40B4-BE49-F238E27FC236}">
                <a16:creationId xmlns:a16="http://schemas.microsoft.com/office/drawing/2014/main" id="{13B5EC25-F5D1-46E3-BFF8-D113D3B0E4D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845AB3-92A6-442E-8D8C-3B54FC1626F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239F0C7-B9DF-48F1-9781-6B3D65C06D6E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469709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orient="horz" pos="906">
          <p15:clr>
            <a:srgbClr val="FBAE40"/>
          </p15:clr>
        </p15:guide>
        <p15:guide id="2" orient="horz" pos="4314">
          <p15:clr>
            <a:srgbClr val="FBAE40"/>
          </p15:clr>
        </p15:guide>
        <p15:guide id="3" orient="horz" pos="492">
          <p15:clr>
            <a:srgbClr val="FBAE40"/>
          </p15:clr>
        </p15:guide>
        <p15:guide id="4" orient="horz" pos="270">
          <p15:clr>
            <a:srgbClr val="FBAE40"/>
          </p15:clr>
        </p15:guide>
        <p15:guide id="6" pos="270">
          <p15:clr>
            <a:srgbClr val="FBAE40"/>
          </p15:clr>
        </p15:guide>
        <p15:guide id="7" pos="2822">
          <p15:clr>
            <a:srgbClr val="FBAE40"/>
          </p15:clr>
        </p15:guide>
        <p15:guide id="8" pos="2954">
          <p15:clr>
            <a:srgbClr val="FBAE40"/>
          </p15:clr>
        </p15:guide>
        <p15:guide id="9" pos="5504">
          <p15:clr>
            <a:srgbClr val="FBAE40"/>
          </p15:clr>
        </p15:guide>
        <p15:guide id="10" pos="8189">
          <p15:clr>
            <a:srgbClr val="FBAE40"/>
          </p15:clr>
        </p15:guide>
        <p15:guide id="11" pos="5635">
          <p15:clr>
            <a:srgbClr val="FBAE40"/>
          </p15:clr>
        </p15:guide>
        <p15:guide id="12" orient="horz" pos="458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with content 66: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32000" y="432000"/>
            <a:ext cx="12564000" cy="3718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2"/>
            </p:custDataLst>
          </p:nvPr>
        </p:nvSpPr>
        <p:spPr>
          <a:xfrm>
            <a:off x="432000" y="1439999"/>
            <a:ext cx="4042800" cy="5400000"/>
          </a:xfrm>
        </p:spPr>
        <p:txBody>
          <a:bodyPr wrap="square"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  <p:custDataLst>
              <p:tags r:id="rId3"/>
            </p:custDataLst>
          </p:nvPr>
        </p:nvSpPr>
        <p:spPr>
          <a:xfrm>
            <a:off x="4690800" y="1440000"/>
            <a:ext cx="83052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Textfeld 3">
            <a:extLst>
              <a:ext uri="{FF2B5EF4-FFF2-40B4-BE49-F238E27FC236}">
                <a16:creationId xmlns:a16="http://schemas.microsoft.com/office/drawing/2014/main" id="{33D66A02-8E3A-45CC-ACD4-B4AC755A18C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4FB662-9B80-45E6-B66C-B1EA1F734B6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66DE3F8-3C35-4A66-B60A-A08D28024C2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03602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pos="270">
          <p15:clr>
            <a:srgbClr val="FBAE40"/>
          </p15:clr>
        </p15:guide>
        <p15:guide id="2" pos="2820">
          <p15:clr>
            <a:srgbClr val="FBAE40"/>
          </p15:clr>
        </p15:guide>
        <p15:guide id="3" pos="2952">
          <p15:clr>
            <a:srgbClr val="FBAE40"/>
          </p15:clr>
        </p15:guide>
        <p15:guide id="4" pos="8187">
          <p15:clr>
            <a:srgbClr val="FBAE40"/>
          </p15:clr>
        </p15:guide>
        <p15:guide id="5" orient="horz" pos="4310">
          <p15:clr>
            <a:srgbClr val="FBAE40"/>
          </p15:clr>
        </p15:guide>
        <p15:guide id="6" orient="horz" pos="906">
          <p15:clr>
            <a:srgbClr val="FBAE40"/>
          </p15:clr>
        </p15:guide>
        <p15:guide id="7" orient="horz" pos="272">
          <p15:clr>
            <a:srgbClr val="FBAE40"/>
          </p15:clr>
        </p15:guide>
        <p15:guide id="8" orient="horz" pos="496">
          <p15:clr>
            <a:srgbClr val="FBAE40"/>
          </p15:clr>
        </p15:guide>
        <p15:guide id="9" orient="horz" pos="458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G_Title with content 33: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32000" y="432000"/>
            <a:ext cx="12564000" cy="371897"/>
          </a:xfrm>
        </p:spPr>
        <p:txBody>
          <a:bodyPr lIns="0" tIns="0" rIns="0" bIns="0" anchor="t" anchorCtr="0">
            <a:spAutoFit/>
          </a:bodyPr>
          <a:lstStyle>
            <a:lvl1pPr algn="l">
              <a:lnSpc>
                <a:spcPts val="2880"/>
              </a:lnSpc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tags r:id="rId2"/>
            </p:custDataLst>
          </p:nvPr>
        </p:nvSpPr>
        <p:spPr>
          <a:xfrm>
            <a:off x="432000" y="1439999"/>
            <a:ext cx="8305200" cy="5400000"/>
          </a:xfrm>
        </p:spPr>
        <p:txBody>
          <a:bodyPr wrap="square"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  <p:custDataLst>
              <p:tags r:id="rId3"/>
            </p:custDataLst>
          </p:nvPr>
        </p:nvSpPr>
        <p:spPr>
          <a:xfrm>
            <a:off x="8953200" y="1440000"/>
            <a:ext cx="4042800" cy="5400000"/>
          </a:xfrm>
        </p:spPr>
        <p:txBody>
          <a:bodyPr lIns="0" tIns="0" rIns="0" bIns="0"/>
          <a:lstStyle>
            <a:lvl1pPr marL="0" indent="0">
              <a:lnSpc>
                <a:spcPts val="2000"/>
              </a:lnSpc>
              <a:spcBef>
                <a:spcPts val="0"/>
              </a:spcBef>
              <a:buFontTx/>
              <a:buNone/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Textfeld 3">
            <a:extLst>
              <a:ext uri="{FF2B5EF4-FFF2-40B4-BE49-F238E27FC236}">
                <a16:creationId xmlns:a16="http://schemas.microsoft.com/office/drawing/2014/main" id="{33D66A02-8E3A-45CC-ACD4-B4AC755A18C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69600" y="7171200"/>
            <a:ext cx="10189009" cy="422836"/>
          </a:xfrm>
          <a:prstGeom prst="rect">
            <a:avLst/>
          </a:prstGeom>
          <a:noFill/>
        </p:spPr>
        <p:txBody>
          <a:bodyPr wrap="square" lIns="0" tIns="0" rIns="0" bIns="288000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srgbClr val="000000"/>
                </a:solidFill>
                <a:latin typeface="+mn-lt"/>
              </a:rPr>
              <a:t>9th July 2018 | Julius Schwachheim | "Trial phase" of enhanced security coordination: CWE FBMC + CH | Internal</a:t>
            </a:r>
            <a:endParaRPr lang="en-GB" sz="9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4FB662-9B80-45E6-B66C-B1EA1F734B6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 rot="10800000" flipH="1" flipV="1">
            <a:off x="432000" y="7171200"/>
            <a:ext cx="237744" cy="1680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>
              <a:lnSpc>
                <a:spcPts val="1100"/>
              </a:lnSpc>
            </a:pPr>
            <a:fld id="{B9B5C9EE-BE58-4F27-A9D3-821BD65823DD}" type="slidenum">
              <a:rPr lang="en-GB" sz="900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pPr algn="l">
                <a:lnSpc>
                  <a:spcPts val="1100"/>
                </a:lnSpc>
              </a:pPr>
              <a:t>‹#›</a:t>
            </a:fld>
            <a:endParaRPr lang="en-GB" sz="9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BB2BD2C-6C96-4AC7-B278-8A0688AA393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22729" y="7076885"/>
            <a:ext cx="1080000" cy="26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46092"/>
      </p:ext>
    </p:extLst>
  </p:cSld>
  <p:clrMapOvr>
    <a:masterClrMapping/>
  </p:clrMapOvr>
  <p:hf hdr="0" ftr="0" dt="0"/>
  <p:extLst mod="1">
    <p:ext uri="{DCECCB84-F9BA-43D5-87BE-67443E8EF086}">
      <p15:sldGuideLst xmlns:p15="http://schemas.microsoft.com/office/powerpoint/2012/main">
        <p15:guide id="1" pos="270">
          <p15:clr>
            <a:srgbClr val="FBAE40"/>
          </p15:clr>
        </p15:guide>
        <p15:guide id="3" pos="5637">
          <p15:clr>
            <a:srgbClr val="FBAE40"/>
          </p15:clr>
        </p15:guide>
        <p15:guide id="4" pos="8187">
          <p15:clr>
            <a:srgbClr val="FBAE40"/>
          </p15:clr>
        </p15:guide>
        <p15:guide id="5" orient="horz" pos="4310">
          <p15:clr>
            <a:srgbClr val="FBAE40"/>
          </p15:clr>
        </p15:guide>
        <p15:guide id="6" orient="horz" pos="492">
          <p15:clr>
            <a:srgbClr val="FBAE40"/>
          </p15:clr>
        </p15:guide>
        <p15:guide id="7" orient="horz" pos="270">
          <p15:clr>
            <a:srgbClr val="FBAE40"/>
          </p15:clr>
        </p15:guide>
        <p15:guide id="8" orient="horz" pos="907">
          <p15:clr>
            <a:srgbClr val="FBAE40"/>
          </p15:clr>
        </p15:guide>
        <p15:guide id="9" pos="5504">
          <p15:clr>
            <a:srgbClr val="FBAE40"/>
          </p15:clr>
        </p15:guide>
        <p15:guide id="10" orient="horz" pos="45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auto">
          <a:xfrm>
            <a:off x="432000" y="756000"/>
            <a:ext cx="12564000" cy="496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Titelmasterformat</a:t>
            </a:r>
            <a:r>
              <a:rPr lang="en-GB" dirty="0"/>
              <a:t> </a:t>
            </a:r>
            <a:r>
              <a:rPr lang="en-GB" dirty="0" err="1"/>
              <a:t>durch</a:t>
            </a:r>
            <a:r>
              <a:rPr lang="en-GB" dirty="0"/>
              <a:t> </a:t>
            </a:r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auto">
          <a:xfrm>
            <a:off x="432000" y="2183906"/>
            <a:ext cx="12564000" cy="5039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5"/>
            <a:r>
              <a:rPr lang="en-GB" dirty="0" err="1"/>
              <a:t>Sechste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6"/>
            <a:r>
              <a:rPr lang="en-GB" dirty="0" err="1"/>
              <a:t>Siebte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7"/>
            <a:r>
              <a:rPr lang="en-GB" dirty="0" err="1"/>
              <a:t>Achte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8"/>
            <a:r>
              <a:rPr lang="en-GB" dirty="0" err="1"/>
              <a:t>Neunte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8"/>
            <a:endParaRPr lang="en-GB" dirty="0"/>
          </a:p>
          <a:p>
            <a:pPr lvl="7"/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4" r:id="rId1"/>
    <p:sldLayoutId id="2147485885" r:id="rId2"/>
    <p:sldLayoutId id="2147485886" r:id="rId3"/>
    <p:sldLayoutId id="2147485887" r:id="rId4"/>
    <p:sldLayoutId id="2147485888" r:id="rId5"/>
    <p:sldLayoutId id="2147485889" r:id="rId6"/>
    <p:sldLayoutId id="2147485890" r:id="rId7"/>
    <p:sldLayoutId id="2147485891" r:id="rId8"/>
    <p:sldLayoutId id="2147485892" r:id="rId9"/>
    <p:sldLayoutId id="2147485893" r:id="rId10"/>
    <p:sldLayoutId id="2147485894" r:id="rId11"/>
    <p:sldLayoutId id="2147485895" r:id="rId12"/>
  </p:sldLayoutIdLst>
  <p:hf hdr="0" ftr="0" dt="0"/>
  <p:txStyles>
    <p:titleStyle>
      <a:lvl1pPr algn="l" rtl="0" eaLnBrk="1" fontAlgn="base" hangingPunct="1">
        <a:lnSpc>
          <a:spcPts val="2880"/>
        </a:lnSpc>
        <a:spcBef>
          <a:spcPct val="0"/>
        </a:spcBef>
        <a:spcAft>
          <a:spcPct val="0"/>
        </a:spcAft>
        <a:tabLst>
          <a:tab pos="1792288" algn="l"/>
        </a:tabLst>
        <a:defRPr sz="24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0" indent="0" algn="l" rtl="0" eaLnBrk="1" fontAlgn="base" hangingPunct="1">
        <a:lnSpc>
          <a:spcPts val="2000"/>
        </a:lnSpc>
        <a:spcBef>
          <a:spcPts val="0"/>
        </a:spcBef>
        <a:spcAft>
          <a:spcPts val="700"/>
        </a:spcAft>
        <a:buClrTx/>
        <a:buFont typeface="Arial" pitchFamily="34" charset="0"/>
        <a:buNone/>
        <a:defRPr sz="1600" b="1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0" indent="0" algn="l" rtl="0" eaLnBrk="1" fontAlgn="base" hangingPunct="1">
        <a:lnSpc>
          <a:spcPts val="2000"/>
        </a:lnSpc>
        <a:spcBef>
          <a:spcPts val="0"/>
        </a:spcBef>
        <a:spcAft>
          <a:spcPts val="0"/>
        </a:spcAft>
        <a:buClrTx/>
        <a:buFont typeface="Arial" pitchFamily="34" charset="0"/>
        <a:buNone/>
        <a:defRPr sz="1600" b="0">
          <a:solidFill>
            <a:schemeClr val="tx1"/>
          </a:solidFill>
          <a:latin typeface="+mj-lt"/>
          <a:cs typeface="Arial" pitchFamily="34" charset="0"/>
        </a:defRPr>
      </a:lvl2pPr>
      <a:lvl3pPr marL="252000" indent="-252000" algn="l" rtl="0" eaLnBrk="1" fontAlgn="base" hangingPunct="1">
        <a:lnSpc>
          <a:spcPts val="2000"/>
        </a:lnSpc>
        <a:spcBef>
          <a:spcPts val="0"/>
        </a:spcBef>
        <a:spcAft>
          <a:spcPts val="700"/>
        </a:spcAft>
        <a:buClrTx/>
        <a:buFont typeface="Arial" panose="020B0604020202020204" pitchFamily="34" charset="0"/>
        <a:buChar char="•"/>
        <a:defRPr sz="1600" b="0">
          <a:solidFill>
            <a:schemeClr val="tx1"/>
          </a:solidFill>
          <a:latin typeface="+mj-lt"/>
          <a:cs typeface="Arial" pitchFamily="34" charset="0"/>
        </a:defRPr>
      </a:lvl3pPr>
      <a:lvl4pPr marL="478800" indent="-234950" algn="l" rtl="0" eaLnBrk="1" fontAlgn="base" hangingPunct="1">
        <a:lnSpc>
          <a:spcPts val="2000"/>
        </a:lnSpc>
        <a:spcBef>
          <a:spcPts val="0"/>
        </a:spcBef>
        <a:spcAft>
          <a:spcPts val="700"/>
        </a:spcAft>
        <a:buClrTx/>
        <a:buFont typeface="Arial" panose="020B0604020202020204" pitchFamily="34" charset="0"/>
        <a:buChar char="•"/>
        <a:defRPr sz="1600" b="0">
          <a:solidFill>
            <a:schemeClr val="tx1"/>
          </a:solidFill>
          <a:latin typeface="+mj-lt"/>
          <a:cs typeface="Arial" pitchFamily="34" charset="0"/>
        </a:defRPr>
      </a:lvl4pPr>
      <a:lvl5pPr marL="706438" indent="-271463" algn="l" rtl="0" eaLnBrk="1" fontAlgn="base" hangingPunct="1">
        <a:lnSpc>
          <a:spcPts val="2000"/>
        </a:lnSpc>
        <a:spcBef>
          <a:spcPts val="0"/>
        </a:spcBef>
        <a:spcAft>
          <a:spcPts val="700"/>
        </a:spcAft>
        <a:buClrTx/>
        <a:buFont typeface="Arial" panose="020B0604020202020204" pitchFamily="34" charset="0"/>
        <a:buChar char="•"/>
        <a:defRPr sz="1600" b="0">
          <a:solidFill>
            <a:schemeClr val="tx1"/>
          </a:solidFill>
          <a:latin typeface="+mj-lt"/>
          <a:cs typeface="Arial" pitchFamily="34" charset="0"/>
        </a:defRPr>
      </a:lvl5pPr>
      <a:lvl6pPr marL="950913" indent="-23495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>
          <a:solidFill>
            <a:schemeClr val="tx1"/>
          </a:solidFill>
          <a:latin typeface="+mj-lt"/>
        </a:defRPr>
      </a:lvl6pPr>
      <a:lvl7pPr marL="1212850" indent="-252413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tabLst/>
        <a:defRPr lang="de-CH" sz="1600" b="0" dirty="0" smtClean="0">
          <a:solidFill>
            <a:schemeClr val="tx1"/>
          </a:solidFill>
          <a:latin typeface="+mj-lt"/>
          <a:cs typeface="Arial" pitchFamily="34" charset="0"/>
        </a:defRPr>
      </a:lvl7pPr>
      <a:lvl8pPr marL="1457325" indent="-23495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de-CH" sz="1600" b="0" baseline="0" dirty="0" smtClean="0">
          <a:solidFill>
            <a:schemeClr val="tx1"/>
          </a:solidFill>
          <a:latin typeface="+mj-lt"/>
          <a:cs typeface="Arial" pitchFamily="34" charset="0"/>
        </a:defRPr>
      </a:lvl8pPr>
      <a:lvl9pPr marL="2160000" indent="-18000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de-CH" sz="1600" b="0" dirty="0" smtClean="0">
          <a:solidFill>
            <a:schemeClr val="tx1"/>
          </a:solidFill>
          <a:latin typeface="+mj-lt"/>
          <a:cs typeface="Arial" pitchFamily="34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2000" y="431999"/>
            <a:ext cx="12564000" cy="720838"/>
          </a:xfrm>
        </p:spPr>
        <p:txBody>
          <a:bodyPr/>
          <a:lstStyle/>
          <a:p>
            <a:r>
              <a:rPr lang="en-GB" dirty="0"/>
              <a:t>There is an interim solution for Winter 2018/19 and </a:t>
            </a:r>
            <a:br>
              <a:rPr lang="en-GB" dirty="0"/>
            </a:br>
            <a:r>
              <a:rPr lang="en-GB" dirty="0"/>
              <a:t>a sustainable solution to be developed in 2019.</a:t>
            </a:r>
          </a:p>
        </p:txBody>
      </p:sp>
      <p:sp>
        <p:nvSpPr>
          <p:cNvPr id="30" name="Inhaltsplatzhalter 2"/>
          <p:cNvSpPr>
            <a:spLocks noGrp="1"/>
          </p:cNvSpPr>
          <p:nvPr>
            <p:ph idx="1"/>
          </p:nvPr>
        </p:nvSpPr>
        <p:spPr>
          <a:xfrm>
            <a:off x="431800" y="1403350"/>
            <a:ext cx="12563475" cy="360062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800" dirty="0">
                <a:ea typeface="+mn-ea"/>
                <a:sym typeface="Wingdings" panose="05000000000000000000" pitchFamily="2" charset="2"/>
              </a:rPr>
              <a:t>Short-term solution for winter </a:t>
            </a:r>
            <a:r>
              <a:rPr lang="en-US" sz="1800" dirty="0">
                <a:sym typeface="Wingdings" panose="05000000000000000000" pitchFamily="2" charset="2"/>
              </a:rPr>
              <a:t>2018-2019: i</a:t>
            </a:r>
            <a:r>
              <a:rPr lang="en-US" sz="1800" dirty="0">
                <a:ea typeface="+mn-ea"/>
                <a:sym typeface="Wingdings" panose="05000000000000000000" pitchFamily="2" charset="2"/>
              </a:rPr>
              <a:t>mplementation of a French import External Constraint on the CWE FBMC in case of Swiss grid security issues </a:t>
            </a:r>
            <a:r>
              <a:rPr lang="en-US" sz="1800" dirty="0">
                <a:sym typeface="Wingdings" panose="05000000000000000000" pitchFamily="2" charset="2"/>
              </a:rPr>
              <a:t>under </a:t>
            </a:r>
            <a:r>
              <a:rPr lang="en-US" sz="1800" dirty="0">
                <a:ea typeface="+mn-ea"/>
                <a:sym typeface="Wingdings" panose="05000000000000000000" pitchFamily="2" charset="2"/>
              </a:rPr>
              <a:t>the following conditions: </a:t>
            </a:r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/>
              <a:t>The French import reduction can be only applied when the CWE French import is expected to be higher than 6.5 GW and Belgium is also importing at the same time </a:t>
            </a:r>
            <a:endParaRPr lang="fr-FR" sz="1100" dirty="0"/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/>
              <a:t>Reduction of the French import limited to 1000 MW</a:t>
            </a:r>
            <a:endParaRPr lang="fr-FR" sz="1100" dirty="0"/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/>
              <a:t>Reduction of the French import limited to 100 hours from November to April included and hours between 01:00 – 05:00 and the whole Sunday. Once, these hours are “used”, no further reduction is allowed</a:t>
            </a:r>
            <a:endParaRPr lang="fr-FR" sz="1100" dirty="0"/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/>
              <a:t>The process is limited to the situations when all other remedial actions available at </a:t>
            </a:r>
            <a:r>
              <a:rPr lang="en-US" dirty="0" err="1"/>
              <a:t>Swissgrid</a:t>
            </a:r>
            <a:r>
              <a:rPr lang="en-US" dirty="0"/>
              <a:t> have been fully used</a:t>
            </a:r>
            <a:endParaRPr lang="fr-FR" sz="1100" dirty="0"/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/>
              <a:t>RTE, in case of operational issues, can reject the reduction request made by Swissgrid without an appeal.</a:t>
            </a:r>
          </a:p>
          <a:p>
            <a:pPr marL="285750" lvl="1" indent="-285750">
              <a:buFontTx/>
              <a:buChar char="-"/>
            </a:pPr>
            <a:endParaRPr lang="en-US" dirty="0"/>
          </a:p>
          <a:p>
            <a:pPr marL="285750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b="1" dirty="0">
                <a:ea typeface="+mn-ea"/>
                <a:sym typeface="Wingdings" panose="05000000000000000000" pitchFamily="2" charset="2"/>
              </a:rPr>
              <a:t>Enduring solution starting from winter 2019-2020: </a:t>
            </a:r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To be discussed between Swissgrid and CWE TSOs</a:t>
            </a:r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Development will start after January 2019</a:t>
            </a:r>
          </a:p>
          <a:p>
            <a:pPr marL="285750" lvl="1" indent="-285750">
              <a:spcAft>
                <a:spcPts val="600"/>
              </a:spcAft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Solution to be ready for Winter 2019/20.</a:t>
            </a:r>
          </a:p>
          <a:p>
            <a:pPr lvl="1"/>
            <a:endParaRPr lang="en-US" dirty="0"/>
          </a:p>
          <a:p>
            <a:pPr marL="285750" lvl="1" indent="-285750">
              <a:buFontTx/>
              <a:buChar char="-"/>
            </a:pPr>
            <a:endParaRPr lang="fr-FR" sz="1100" dirty="0"/>
          </a:p>
          <a:p>
            <a:r>
              <a:rPr lang="en-US" dirty="0"/>
              <a:t> </a:t>
            </a:r>
            <a:endParaRPr lang="fr-FR" dirty="0"/>
          </a:p>
          <a:p>
            <a:endParaRPr lang="en-US" sz="18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190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POWERPOINTMASTERTEMPLATECONFIGURATION" val="&lt;!--Created with officeatwork--&gt;&#10;&lt;MasterTemplateConfiguration&gt;&#10;  &lt;TableOfContentsCollection /&gt;&#10;  &lt;ThemeDefinition&gt;&#10;    &lt;DefaultThemeDefinition&gt;&lt;/DefaultThemeDefinition&gt;&#10;    &lt;PresentationThemeDefinition&gt;%Themes%\Rot.thmx;%Themes%\Orange.thmx;%Themes%\Grün.thmx;%Themes%\Türkis.thmx;%Themes%\Blau.thmx;%Themes%\Violett.thmx&lt;/PresentationThemeDefinition&gt;&#10;    &lt;SlideThemeDefinition&gt;%Themes%\Rot.thmx;%Themes%\Orange.thmx;%Themes%\Grün.thmx;%Themes%\Türkis.thmx;%Themes%\Blau.thmx;%Themes%\Violett.thmx&lt;/SlideThemeDefinition&gt;&#10;    &lt;ObjectThemeDefinition&gt;%Themes%\Rot.thmx;%Themes%\Orange.thmx;%Themes%\Grün.thmx;%Themes%\Türkis.thmx;%Themes%\Blau.thmx;%Themes%\Violett.thmx&lt;/ObjectThemeDefinition&gt;&#10;  &lt;/ThemeDefinition&gt;&#10;  &lt;MasterProperties&gt;&#10;    &lt;MasterProperty Id=&quot;2004112217333376588294&quot;&gt;&#10;      &lt;Fields&gt;&#10;        &lt;Field Id=&quot;803b182c-4281-49ca-8186-a77bbf90148d&quot; ShowField=&quot;false&quot; /&gt;&#10;        &lt;Field Id=&quot;2018042411032114985714&quot; ShowField=&quot;false&quot; /&gt;&#10;        &lt;Field Id=&quot;2011081911272068900127&quot; ShowField=&quot;false&quot; /&gt;&#10;        &lt;Field Id=&quot;2013031916054621264110&quot; ShowField=&quot;false&quot; /&gt;&#10;        &lt;Field Id=&quot;2014032815230426601192&quot; ShowField=&quot;true&quot; /&gt;&#10;        &lt;Field Id=&quot;2011081911214403925243&quot; ShowField=&quot;false&quot; /&gt;&#10;        &lt;Field Id=&quot;2011081911262957941402&quot; ShowField=&quot;false&quot; /&gt;&#10;        &lt;Field Id=&quot;2011081911250285606075&quot; ShowField=&quot;false&quot; /&gt;&#10;        &lt;Field Id=&quot;2011100714016541238548&quot; ShowField=&quot;false&quot; /&gt;&#10;        &lt;Field Id=&quot;2005040809241304770672&quot; ShowField=&quot;false&quot; /&gt;&#10;        &lt;Field Id=&quot;2012062913552348881771&quot; ShowField=&quot;true&quot; /&gt;&#10;        &lt;Field Id=&quot;2012101114415006415096&quot; ShowField=&quot;true&quot; /&gt;&#10;        &lt;Field Id=&quot;2014012413583650759136&quot; ShowField=&quot;true&quot; /&gt;&#10;        &lt;Field Id=&quot;2012020810270115886058&quot; ShowField=&quot;true&quot; /&gt;&#10;      &lt;/Fields&gt;&#10;    &lt;/MasterProperty&gt;&#10;  &lt;/MasterProperties&gt;&#10;  &lt;ContentItems&gt;&#10;    &lt;ContentItem Language=&quot;2057&quot; IsDefault=&quot;false&quot;&gt;&#10;      &lt;File HasContent=&quot;false&quot; LinkToLanguage=&quot;2055&quot; /&gt;&#10;    &lt;/ContentItem&gt;&#10;    &lt;ContentItem Language=&quot;4108&quot; IsDefault=&quot;false&quot;&gt;&#10;      &lt;File HasContent=&quot;false&quot; LinkToLanguage=&quot;&quot; /&gt;&#10;    &lt;/ContentItem&gt;&#10;    &lt;ContentItem Language=&quot;2055&quot; IsDefault=&quot;true&quot;&gt;&#10;      &lt;File HasContent=&quot;true&quot; LinkToLanguage=&quot;&quot; /&gt;&#10;    &lt;/ContentItem&gt;&#10;    &lt;ContentItem Language=&quot;2064&quot; IsDefault=&quot;false&quot;&gt;&#10;      &lt;File HasContent=&quot;false&quot; LinkToLanguage=&quot;4108&quot; /&gt;&#10;    &lt;/ContentItem&gt;&#10;  &lt;/ContentItems&gt;&#10;&lt;/MasterTemplateConfiguration&gt;"/>
  <p:tag name="OFFICEATWORKPOWERPOINTMASTERTEMPLATEID" val="PRESENTATION169_DE"/>
  <p:tag name="OAWWIZARDSTEPS" val="0|1|4"/>
  <p:tag name="ZOAWLANGID" val="2057"/>
  <p:tag name="OAWDOCPROPSOURCE" val="&lt;Profile SelectedUID=&quot;&quot;&gt;&lt;DocProp UID=&quot;2002122011014149059130932&quot; EntryUID=&quot;2018052508343937370453&quot;&gt;&lt;Field Name=&quot;IDName&quot; Value=&quot;Swissgrid AG, Aarau&quot;/&gt;&lt;Field Name=&quot;Organisation&quot; Value=&quot;Swissgrid Ltd&quot;/&gt;&lt;Field Name=&quot;Department&quot; Value=&quot;&quot;/&gt;&lt;Field Name=&quot;Address1&quot; Value=&quot;Bleichemattstrasse 31&quot;/&gt;&lt;Field Name=&quot;Address2&quot; Value=&quot;P.O. Box&quot;/&gt;&lt;Field Name=&quot;Address3&quot; Value=&quot;5001 Aarau&quot;/&gt;&lt;Field Name=&quot;Address4&quot; Value=&quot;Switzerland&quot;/&gt;&lt;Field Name=&quot;Address5&quot; Value=&quot;&quot;/&gt;&lt;Field Name=&quot;Telefon&quot; Value=&quot;+41 58 580 21 11&quot;/&gt;&lt;Field Name=&quot;Fax&quot; Value=&quot;&quot;/&gt;&lt;Field Name=&quot;Country&quot; Value=&quot;&quot;/&gt;&lt;Field Name=&quot;Email&quot; Value=&quot;info@swissgrid.ch&quot;/&gt;&lt;Field Name=&quot;Internet&quot; Value=&quot;www.swissgrid.ch&quot;/&gt;&lt;Field Name=&quot;City&quot; Value=&quot;Aarau&quot;/&gt;&lt;Field Name=&quot;Footer1&quot; Value=&quot;&quot;/&gt;&lt;Field Name=&quot;WdA4LogoColorPortrait&quot; Value=&quot;%Logos%\Wd_Portrait.2100.300.emf&quot;/&gt;&lt;Field Name=&quot;WdA4LogoBlackWhitePortrait&quot; Value=&quot;%Logos%\Wd_Portrait.BW.2100.300.emf&quot;/&gt;&lt;Field Name=&quot;WdA4LogoColorQuer&quot; Value=&quot;%Logos%\Wd_Landscape.2970.300.wmf&quot;/&gt;&lt;Field Name=&quot;WdA4LogoBlackWhiteQuer&quot; Value=&quot;%Logos%\Wd_Landscape.BW.2970.300.wmf&quot;/&gt;&lt;Field Name=&quot;OlLogoSignature&quot; Value=&quot;%Logos%\Ol_Logo_swissgrid.jpg&quot;/&gt;&lt;Field Name=&quot;OlAppText&quot; Value=&quot;&quot;/&gt;&lt;Field Name=&quot;OlAppLogo&quot; Value=&quot;&quot;/&gt;&lt;Field Name=&quot;OlAppLink&quot; Value=&quot;&quot;/&gt;&lt;Field Name=&quot;Data_UID&quot; Value=&quot;2018052508343937370453&quot;/&gt;&lt;Field Name=&quot;Field_Name&quot; Value=&quot;OlAppLogo&quot;/&gt;&lt;Field Name=&quot;Field_UID&quot; Value=&quot;2013012415233026042247&quot;/&gt;&lt;Field Name=&quot;ML_LCID&quot; Value=&quot;2057&quot;/&gt;&lt;Field Name=&quot;ML_Value&quot; Value=&quot;&quot;/&gt;&lt;/DocProp&gt;&lt;DocProp UID=&quot;2006040509495284662868&quot; EntryUID=&quot;678611727132452237616921921517195134119252fdfefffi&quot;&gt;&lt;Field Name=&quot;IDName&quot; Value=&quot;Schwachheim Julius&quot;/&gt;&lt;Field Name=&quot;Name&quot; Value=&quot;Julius Schwachheim&quot;/&gt;&lt;Field Name=&quot;DirectPhone&quot; Value=&quot;+41 58 580 26 05&quot;/&gt;&lt;Field Name=&quot;DirectFax&quot; Value=&quot;&quot;/&gt;&lt;Field Name=&quot;Mobile&quot; Value=&quot;+41 79 710 32 04&quot;/&gt;&lt;Field Name=&quot;EMail&quot; Value=&quot;julius.schwachheim@swissgrid.ch&quot;/&gt;&lt;Field Name=&quot;Function&quot; Value=&quot;Head of Market Operations Enhancement&quot;/&gt;&lt;Field Name=&quot;Signature&quot; Value=&quot;%Signatures%\SWU.color.700.300.jpg&quot;/&gt;&lt;Field Name=&quot;Initials&quot; Value=&quot;SWU&quot;/&gt;&lt;Field Name=&quot;Department&quot; Value=&quot;Market&quot;/&gt;&lt;Field Name=&quot;OfficeAddress&quot; Value=&quot;Bleichemattstrasse 31, Homezone 2-B/C&quot;/&gt;&lt;Field Name=&quot;Internet&quot; Value=&quot;www.swissgrid.ch&quot;/&gt;&lt;Field Name=&quot;Data_UID&quot; Value=&quot;678611727132452237616921921517195134119252fdfefffi&quot;/&gt;&lt;Field Name=&quot;Field_Name&quot; Value=&quot;Function&quot;/&gt;&lt;Field Name=&quot;Field_UID&quot; Value=&quot;20030218193546317206510590&quot;/&gt;&lt;Field Name=&quot;ML_LCID&quot; Value=&quot;2057&quot;/&gt;&lt;Field Name=&quot;ML_Value&quot; Value=&quot;Head of Market Operations Enhancement&quot;/&gt;&lt;/DocProp&gt;&lt;DocProp UID=&quot;200212191811121321310321301031x&quot; EntryUID=&quot;678611727132452237616921921517195134119252fdfefffi&quot;&gt;&lt;Field Name=&quot;IDName&quot; Value=&quot;Schwachheim Julius&quot;/&gt;&lt;Field Name=&quot;Name&quot; Value=&quot;Julius Schwachheim&quot;/&gt;&lt;Field Name=&quot;DirectPhone&quot; Value=&quot;+41 58 580 26 05&quot;/&gt;&lt;Field Name=&quot;DirectFax&quot; Value=&quot;&quot;/&gt;&lt;Field Name=&quot;Mobile&quot; Value=&quot;+41 79 710 32 04&quot;/&gt;&lt;Field Name=&quot;EMail&quot; Value=&quot;julius.schwachheim@swissgrid.ch&quot;/&gt;&lt;Field Name=&quot;Function&quot; Value=&quot;Head of Market Operations Enhancement&quot;/&gt;&lt;Field Name=&quot;Signature&quot; Value=&quot;%Signatures%\SWU.color.700.300.jpg&quot;/&gt;&lt;Field Name=&quot;Initials&quot; Value=&quot;SWU&quot;/&gt;&lt;Field Name=&quot;Department&quot; Value=&quot;Market&quot;/&gt;&lt;Field Name=&quot;OfficeAddress&quot; Value=&quot;Bleichemattstrasse 31, Homezone 2-B/C&quot;/&gt;&lt;Field Name=&quot;Internet&quot; Value=&quot;www.swissgrid.ch&quot;/&gt;&lt;Field Name=&quot;Data_UID&quot; Value=&quot;678611727132452237616921921517195134119252fdfefffi&quot;/&gt;&lt;Field Name=&quot;Field_Name&quot; Value=&quot;Function&quot;/&gt;&lt;Field Name=&quot;Field_UID&quot; Value=&quot;20030218193546317206510590&quot;/&gt;&lt;Field Name=&quot;ML_LCID&quot; Value=&quot;2057&quot;/&gt;&lt;Field Name=&quot;ML_Value&quot; Value=&quot;Head of Market Operations Enhancement&quot;/&gt;&lt;/DocProp&gt;&lt;DocProp UID=&quot;2012022909485456170131&quot; EntryUID=&quot;2013093014525224544987&quot;&gt;&lt;Field Name=&quot;IDName&quot; Value=&quot;MA-MO-OE&quot;/&gt;&lt;Field Name=&quot;Department&quot; Value=&quot;Market Operations Enhancement&quot;/&gt;&lt;Field Name=&quot;Data_UID&quot; Value=&quot;2013093014525224544987&quot;/&gt;&lt;Field Name=&quot;Field_Name&quot; Value=&quot;&quot;/&gt;&lt;Field Name=&quot;Field_UID&quot; Value=&quot;&quot;/&gt;&lt;Field Name=&quot;ML_LCID&quot; Value=&quot;&quot;/&gt;&lt;Field Name=&quot;ML_Value&quot; Value=&quot;&quot;/&gt;&lt;/DocProp&gt;&lt;DocProp UID=&quot;2003080714212273705547&quot; EntryUID=&quot;&quot; UserInformation=&quot;Data from SAP&quot; Interface=&quot;-1&quot;&gt;&lt;/DocProp&gt;&lt;DocProp UID=&quot;2002122010583847234010578&quot; EntryUID=&quot;678611727132452237616921921517195134119252fdfefffi&quot;&gt;&lt;Field Name=&quot;IDName&quot; Value=&quot;Schwachheim Julius&quot;/&gt;&lt;Field Name=&quot;Name&quot; Value=&quot;Julius Schwachheim&quot;/&gt;&lt;Field Name=&quot;DirectPhone&quot; Value=&quot;+41 58 580 26 05&quot;/&gt;&lt;Field Name=&quot;DirectFax&quot; Value=&quot;&quot;/&gt;&lt;Field Name=&quot;Mobile&quot; Value=&quot;+41 79 710 32 04&quot;/&gt;&lt;Field Name=&quot;EMail&quot; Value=&quot;julius.schwachheim@swissgrid.ch&quot;/&gt;&lt;Field Name=&quot;Function&quot; Value=&quot;Head of Market Operations Enhancement&quot;/&gt;&lt;Field Name=&quot;Signature&quot; Value=&quot;%Signatures%\SWU.color.700.300.jpg&quot;/&gt;&lt;Field Name=&quot;Initials&quot; Value=&quot;SWU&quot;/&gt;&lt;Field Name=&quot;Department&quot; Value=&quot;Market&quot;/&gt;&lt;Field Name=&quot;OfficeAddress&quot; Value=&quot;Bleichemattstrasse 31, Homezone 2-B/C&quot;/&gt;&lt;Field Name=&quot;Internet&quot; Value=&quot;www.swissgrid.ch&quot;/&gt;&lt;Field Name=&quot;Data_UID&quot; Value=&quot;678611727132452237616921921517195134119252fdfefffi&quot;/&gt;&lt;Field Name=&quot;Field_Name&quot; Value=&quot;Function&quot;/&gt;&lt;Field Name=&quot;Field_UID&quot; Value=&quot;20030218193546317206510590&quot;/&gt;&lt;Field Name=&quot;ML_LCID&quot; Value=&quot;2057&quot;/&gt;&lt;Field Name=&quot;ML_Value&quot; Value=&quot;Head of Market Operations Enhancement&quot;/&gt;&lt;/DocProp&gt;&lt;DocProp UID=&quot;2003061115381095709037&quot; EntryUID=&quot;2003121817293296325874&quot;&gt;&lt;Field Name=&quot;IDName&quot; Value=&quot;(Leer)&quot;/&gt;&lt;/DocProp&gt;&lt;DocProp UID=&quot;2004112217290390304928&quot; EntryUID=&quot;&quot; UserInformation=&quot;Data from SAP&quot; Interface=&quot;-1&quot;&gt;&lt;/DocProp&gt;&lt;DocProp UID=&quot;2009082513331568340343&quot; EntryUID=&quot;&quot; UserInformation=&quot;Data from SAP&quot; Interface=&quot;-1&quot;&gt;&lt;/DocProp&gt;&lt;DocProp UID=&quot;2004112217333376588294&quot; EntryUID=&quot;2004123010144120300001&quot;&gt;&lt;Field UID=&quot;2014032815230426601192&quot; Name=&quot;ClassificationPowerPoint&quot; Value=&quot;Internal&quot;/&gt;&lt;Field UID=&quot;2012062913552348881771&quot; Name=&quot;PPTPresentationTitle&quot; Value=&quot;&amp;quot;Trial phase&amp;quot; of enhanced security coordination: CWE FBMC + CH&quot;/&gt;&lt;Field UID=&quot;2012101114415006415096&quot; Name=&quot;PPTPresentationSubtitle&quot; Value=&quot;&quot;/&gt;&lt;Field UID=&quot;2014012413583650759136&quot; Name=&quot;PPTPresentationCity&quot; Value=&quot;Brussels&quot;/&gt;&lt;Field UID=&quot;2012020810270115886058&quot; Name=&quot;PPTPresentationDate&quot; Value=&quot;9th July 2018&quot;/&gt;&lt;/DocProp&gt;&lt;/Profile&gt;&#10;"/>
  <p:tag name="OFFICEATWORKPRESENTATIONPROJECTID" val="swissgridch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ClassificationPowerPoint&quot;)]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ClassificationPowerPoint&quot;)]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&#10;Vierte Ebene&#10;Fünfte Ebene&#10;Sechste Ebene&#10;Siebte Ebene&#10;Achte Ebene&#10;Neunte Ebene&#10;&#10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ClassificationPowerPoint&quot;)]]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itelmasterformat durch Klicken bearbeite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Textmasterformat bearbeiten&#10;Zweite Ebene&#10;Dritte Ebe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Date&quot;)]] | [[IF(MasterProperty(&quot;Contactperson&quot;, &quot;Name&quot;)=&quot;&quot;, &quot;&quot;, MasterProperty(&quot;Contactperson&quot;, &quot;Name&quot;))&amp; IF(MasterProperty(&quot;CustomField&quot;, &quot;PPTPresentationTitle&quot;)=&quot;&quot;, &quot;&quot;,&quot; | &quot; &amp; MasterProperty(&quot;CustomField&quot;, &quot;PPTPresentationTitle&quot;))&amp; IF(MasterProperty('CustomField','ClassificationPowerPoint')='','', ' | ' &amp; MasterProperty('CustomField','ClassificationPowerPoint'))]]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‹#›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Organisation','Organisation') &amp; '&#10;' &amp; MasterProperty('Organisation','Address1') &amp; '&#10;' &amp;MasterProperty('Organisation','Address2') &amp; '&#10;' &amp;MasterProperty('Organisation','Address3') &amp; '&#10;' &amp;MasterProperty('Organisation','Address4')]]&#10;&#10;&#10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IF(MasterProperty(&quot;Contactperson&quot;, &quot;Name&quot;)=&quot;&quot;, &quot;&quot;, MasterProperty(&quot;Contactperson&quot;, &quot;Name&quot;) &amp; &quot;, &quot;&amp; MasterProperty(&quot;Contactperson&quot;, &quot;Function&quot;))&amp; IF(MasterProperty(&quot;CustomField&quot;, &quot;PPTPresentationCity&quot;)=&quot;&quot;, &quot;&quot;,&quot;&#10;&quot;&amp; MasterProperty(&quot;CustomField&quot;, &quot;PPTPresentationCity&quot;) &amp; &quot;, &quot;&amp; MasterProperty(&quot;CustomField&quot;, &quot;PPTPresentationDate&quot;)) ]]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Click to edit Master title styl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'Organisation','Organisation') &amp; '&#10;' &amp; MasterProperty('Organisation','Address1') &amp; '&#10;' &amp;MasterProperty('Organisation','Address2') &amp; '&#10;' &amp;MasterProperty('Organisation','Address3') &amp; '&#10;' &amp;MasterProperty('Organisation','Address4')]]&#10;&#10;&#10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 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GetMasterPropertyValue(&quot;CustomField&quot;, &quot;PPTPresentationTitle&quot;)]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MasterProperty(&quot;CustomField&quot;, &quot;PPTPresentationSubtitle&quot;)]]&#10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ATWORKEXPRESSIONTAG" val="[[IF(MasterProperty(&quot;Contactperson&quot;, &quot;Name&quot;)=&quot;&quot;, &quot;&quot;, MasterProperty(&quot;Contactperson&quot;, &quot;Name&quot;) &amp; &quot;, &quot;&amp; MasterProperty(&quot;Contactperson&quot;, &quot;Function&quot;))&amp; IF(MasterProperty(&quot;CustomField&quot;, &quot;PPTPresentationCity&quot;)=&quot;&quot;, &quot;&quot;,&quot;&#10;&quot;&amp; MasterProperty(&quot;CustomField&quot;, &quot;PPTPresentationCity&quot;) &amp; &quot;, &quot;&amp; MasterProperty(&quot;CustomField&quot;, &quot;PPTPresentationDate&quot;)) ]]"/>
</p:tagLst>
</file>

<file path=ppt/theme/theme1.xml><?xml version="1.0" encoding="utf-8"?>
<a:theme xmlns:a="http://schemas.openxmlformats.org/drawingml/2006/main" name="Rot">
  <a:themeElements>
    <a:clrScheme name="Rot">
      <a:dk1>
        <a:srgbClr val="000000"/>
      </a:dk1>
      <a:lt1>
        <a:srgbClr val="FFFFFF"/>
      </a:lt1>
      <a:dk2>
        <a:srgbClr val="E4032E"/>
      </a:dk2>
      <a:lt2>
        <a:srgbClr val="BFBFBF"/>
      </a:lt2>
      <a:accent1>
        <a:srgbClr val="E4032E"/>
      </a:accent1>
      <a:accent2>
        <a:srgbClr val="DADADA"/>
      </a:accent2>
      <a:accent3>
        <a:srgbClr val="9D9D9D"/>
      </a:accent3>
      <a:accent4>
        <a:srgbClr val="575757"/>
      </a:accent4>
      <a:accent5>
        <a:srgbClr val="878787"/>
      </a:accent5>
      <a:accent6>
        <a:srgbClr val="B2B2B2"/>
      </a:accent6>
      <a:hlink>
        <a:srgbClr val="009797"/>
      </a:hlink>
      <a:folHlink>
        <a:srgbClr val="F8D852"/>
      </a:folHlink>
    </a:clrScheme>
    <a:fontScheme name="swiss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wissgri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ot" id="{6991B2A4-F64E-48EB-B5E4-C8903F927511}" vid="{1ED8CC2C-4302-4574-8B16-D5C055CBE9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183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Rot</vt:lpstr>
      <vt:lpstr>There is an interim solution for Winter 2018/19 and  a sustainable solution to be developed in 2019.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officeatwork</dc:creator>
  <cp:lastModifiedBy>Ian Schechtman</cp:lastModifiedBy>
  <cp:revision>555</cp:revision>
  <dcterms:created xsi:type="dcterms:W3CDTF">2005-07-04T14:10:49Z</dcterms:created>
  <dcterms:modified xsi:type="dcterms:W3CDTF">2019-01-09T10:57:21Z</dcterms:modified>
</cp:coreProperties>
</file>